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334"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302" r:id="rId17"/>
    <p:sldId id="271" r:id="rId18"/>
    <p:sldId id="303" r:id="rId19"/>
    <p:sldId id="304" r:id="rId20"/>
    <p:sldId id="308" r:id="rId21"/>
    <p:sldId id="309" r:id="rId22"/>
    <p:sldId id="310" r:id="rId23"/>
    <p:sldId id="311" r:id="rId24"/>
    <p:sldId id="312" r:id="rId25"/>
    <p:sldId id="313" r:id="rId26"/>
    <p:sldId id="314" r:id="rId27"/>
    <p:sldId id="305" r:id="rId28"/>
    <p:sldId id="306" r:id="rId29"/>
    <p:sldId id="272" r:id="rId30"/>
    <p:sldId id="273" r:id="rId31"/>
    <p:sldId id="274" r:id="rId32"/>
    <p:sldId id="275" r:id="rId33"/>
    <p:sldId id="276" r:id="rId34"/>
    <p:sldId id="307" r:id="rId35"/>
    <p:sldId id="277" r:id="rId36"/>
    <p:sldId id="278" r:id="rId37"/>
    <p:sldId id="279" r:id="rId38"/>
    <p:sldId id="280" r:id="rId39"/>
    <p:sldId id="281" r:id="rId40"/>
    <p:sldId id="282" r:id="rId41"/>
    <p:sldId id="283" r:id="rId42"/>
    <p:sldId id="284" r:id="rId43"/>
    <p:sldId id="285" r:id="rId44"/>
    <p:sldId id="286" r:id="rId45"/>
    <p:sldId id="287" r:id="rId46"/>
    <p:sldId id="324" r:id="rId47"/>
    <p:sldId id="317" r:id="rId48"/>
    <p:sldId id="318" r:id="rId49"/>
    <p:sldId id="319" r:id="rId50"/>
    <p:sldId id="320" r:id="rId51"/>
    <p:sldId id="321" r:id="rId52"/>
    <p:sldId id="322" r:id="rId53"/>
    <p:sldId id="323" r:id="rId54"/>
    <p:sldId id="325" r:id="rId55"/>
    <p:sldId id="326" r:id="rId56"/>
    <p:sldId id="327" r:id="rId57"/>
    <p:sldId id="328" r:id="rId58"/>
    <p:sldId id="331" r:id="rId59"/>
    <p:sldId id="329" r:id="rId60"/>
    <p:sldId id="332" r:id="rId61"/>
    <p:sldId id="333" r:id="rId62"/>
    <p:sldId id="330" r:id="rId63"/>
    <p:sldId id="298" r:id="rId64"/>
    <p:sldId id="299" r:id="rId65"/>
    <p:sldId id="300" r:id="rId66"/>
    <p:sldId id="301" r:id="rId67"/>
  </p:sldIdLst>
  <p:sldSz cx="18288000" cy="10287000"/>
  <p:notesSz cx="6858000" cy="9144000"/>
  <p:embeddedFontLst>
    <p:embeddedFont>
      <p:font typeface="Arimo Bold" panose="020B0604020202020204" charset="0"/>
      <p:regular r:id="rId68"/>
    </p:embeddedFont>
    <p:embeddedFont>
      <p:font typeface="Assistant Bold" panose="020B0604020202020204" charset="-79"/>
      <p:regular r:id="rId69"/>
    </p:embeddedFont>
    <p:embeddedFont>
      <p:font typeface="Assistant Bold Bold" panose="020B0604020202020204" charset="-79"/>
      <p:regular r:id="rId70"/>
    </p:embeddedFont>
    <p:embeddedFont>
      <p:font typeface="Barlow Light" panose="020F0502020204030204" pitchFamily="2" charset="0"/>
      <p:regular r:id="rId71"/>
      <p:italic r:id="rId72"/>
    </p:embeddedFont>
    <p:embeddedFont>
      <p:font typeface="Barlow Light Bold" panose="020B0604020202020204" charset="0"/>
      <p:regular r:id="rId73"/>
    </p:embeddedFont>
    <p:embeddedFont>
      <p:font typeface="Kollektif" panose="020B0604020202020204" charset="0"/>
      <p:regular r:id="rId74"/>
    </p:embeddedFont>
    <p:embeddedFont>
      <p:font typeface="Kollektif Bold" panose="020B0604020202020204" charset="0"/>
      <p:regular r:id="rId75"/>
    </p:embeddedFont>
    <p:embeddedFont>
      <p:font typeface="Verdana" panose="020B0604030504040204" pitchFamily="34" charset="0"/>
      <p:regular r:id="rId76"/>
      <p:bold r:id="rId77"/>
      <p:italic r:id="rId78"/>
      <p:boldItalic r:id="rId79"/>
    </p:embeddedFont>
    <p:embeddedFont>
      <p:font typeface="Verdana" panose="020B0604030504040204" pitchFamily="34" charset="0"/>
      <p:regular r:id="rId76"/>
      <p:bold r:id="rId77"/>
      <p:italic r:id="rId78"/>
      <p:boldItalic r:id="rId7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autoAdjust="0"/>
    <p:restoredTop sz="94622" autoAdjust="0"/>
  </p:normalViewPr>
  <p:slideViewPr>
    <p:cSldViewPr>
      <p:cViewPr varScale="1">
        <p:scale>
          <a:sx n="73" d="100"/>
          <a:sy n="73" d="100"/>
        </p:scale>
        <p:origin x="57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font" Target="fonts/font1.fntdata"/><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font" Target="fonts/font7.fntdata"/><Relationship Id="rId79" Type="http://schemas.openxmlformats.org/officeDocument/2006/relationships/font" Target="fonts/font12.fntdata"/><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font" Target="fonts/font2.fntdata"/><Relationship Id="rId77" Type="http://schemas.openxmlformats.org/officeDocument/2006/relationships/font" Target="fonts/font10.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5.fntdata"/><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font" Target="fonts/font3.fntdata"/><Relationship Id="rId75" Type="http://schemas.openxmlformats.org/officeDocument/2006/relationships/font" Target="fonts/font8.fntdata"/><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font" Target="fonts/font6.fntdata"/><Relationship Id="rId78" Type="http://schemas.openxmlformats.org/officeDocument/2006/relationships/font" Target="fonts/font11.fntdata"/><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font" Target="fonts/font9.fntdata"/><Relationship Id="rId7" Type="http://schemas.openxmlformats.org/officeDocument/2006/relationships/slide" Target="slides/slide6.xml"/><Relationship Id="rId71" Type="http://schemas.openxmlformats.org/officeDocument/2006/relationships/font" Target="fonts/font4.fntdata"/><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5/29/2026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5/29/2026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5/29/2026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5/29/2026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5/29/2026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5/29/2026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5/29/2026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sv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1.sv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sv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1.sv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1.sv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1.sv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12.png"/><Relationship Id="rId2" Type="http://schemas.openxmlformats.org/officeDocument/2006/relationships/image" Target="../media/image8.svg"/><Relationship Id="rId1" Type="http://schemas.openxmlformats.org/officeDocument/2006/relationships/slideLayout" Target="../slideLayouts/slideLayout7.xml"/><Relationship Id="rId6" Type="http://schemas.openxmlformats.org/officeDocument/2006/relationships/image" Target="../media/image2.svg"/><Relationship Id="rId5" Type="http://schemas.openxmlformats.org/officeDocument/2006/relationships/image" Target="../media/image11.svg"/><Relationship Id="rId4" Type="http://schemas.openxmlformats.org/officeDocument/2006/relationships/image" Target="../media/image10.sv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svg"/><Relationship Id="rId1" Type="http://schemas.openxmlformats.org/officeDocument/2006/relationships/slideLayout" Target="../slideLayouts/slideLayout7.xml"/><Relationship Id="rId5" Type="http://schemas.openxmlformats.org/officeDocument/2006/relationships/image" Target="../media/image6.svg"/><Relationship Id="rId4" Type="http://schemas.openxmlformats.org/officeDocument/2006/relationships/image" Target="../media/image14.sv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5.svg"/><Relationship Id="rId1" Type="http://schemas.openxmlformats.org/officeDocument/2006/relationships/slideLayout" Target="../slideLayouts/slideLayout7.xml"/><Relationship Id="rId4" Type="http://schemas.openxmlformats.org/officeDocument/2006/relationships/image" Target="../media/image6.sv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hyperlink" Target="https://legislatie.just.ro/Public/DetaliiDocumentAfis/259060" TargetMode="Externa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8.svg"/><Relationship Id="rId1" Type="http://schemas.openxmlformats.org/officeDocument/2006/relationships/slideLayout" Target="../slideLayouts/slideLayout7.xml"/><Relationship Id="rId4" Type="http://schemas.openxmlformats.org/officeDocument/2006/relationships/image" Target="../media/image6.sv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svg"/><Relationship Id="rId1" Type="http://schemas.openxmlformats.org/officeDocument/2006/relationships/slideLayout" Target="../slideLayouts/slideLayout7.xml"/><Relationship Id="rId4" Type="http://schemas.openxmlformats.org/officeDocument/2006/relationships/image" Target="../media/image6.svg"/></Relationships>
</file>

<file path=ppt/slides/_rels/slide3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8.svg"/><Relationship Id="rId1" Type="http://schemas.openxmlformats.org/officeDocument/2006/relationships/slideLayout" Target="../slideLayouts/slideLayout7.xml"/><Relationship Id="rId4" Type="http://schemas.openxmlformats.org/officeDocument/2006/relationships/image" Target="../media/image6.svg"/></Relationships>
</file>

<file path=ppt/slides/_rels/slide3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8.svg"/><Relationship Id="rId1" Type="http://schemas.openxmlformats.org/officeDocument/2006/relationships/slideLayout" Target="../slideLayouts/slideLayout7.xml"/><Relationship Id="rId4" Type="http://schemas.openxmlformats.org/officeDocument/2006/relationships/image" Target="../media/image6.svg"/></Relationships>
</file>

<file path=ppt/slides/_rels/slide3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8.svg"/><Relationship Id="rId1" Type="http://schemas.openxmlformats.org/officeDocument/2006/relationships/slideLayout" Target="../slideLayouts/slideLayout7.xml"/><Relationship Id="rId4" Type="http://schemas.openxmlformats.org/officeDocument/2006/relationships/image" Target="../media/image6.svg"/></Relationships>
</file>

<file path=ppt/slides/_rels/slide3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8.svg"/><Relationship Id="rId1" Type="http://schemas.openxmlformats.org/officeDocument/2006/relationships/slideLayout" Target="../slideLayouts/slideLayout7.xml"/><Relationship Id="rId4" Type="http://schemas.openxmlformats.org/officeDocument/2006/relationships/image" Target="../media/image6.sv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8.svg"/><Relationship Id="rId1" Type="http://schemas.openxmlformats.org/officeDocument/2006/relationships/slideLayout" Target="../slideLayouts/slideLayout7.xml"/><Relationship Id="rId4" Type="http://schemas.openxmlformats.org/officeDocument/2006/relationships/image" Target="../media/image6.svg"/></Relationships>
</file>

<file path=ppt/slides/_rels/slide3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8.svg"/><Relationship Id="rId1" Type="http://schemas.openxmlformats.org/officeDocument/2006/relationships/slideLayout" Target="../slideLayouts/slideLayout7.xml"/><Relationship Id="rId4" Type="http://schemas.openxmlformats.org/officeDocument/2006/relationships/image" Target="../media/image6.svg"/></Relationships>
</file>

<file path=ppt/slides/_rels/slide3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8.sv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1.svg"/><Relationship Id="rId1" Type="http://schemas.openxmlformats.org/officeDocument/2006/relationships/slideLayout" Target="../slideLayouts/slideLayout7.xml"/><Relationship Id="rId4" Type="http://schemas.openxmlformats.org/officeDocument/2006/relationships/image" Target="../media/image16.svg"/></Relationships>
</file>

<file path=ppt/slides/_rels/slide3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8.svg"/><Relationship Id="rId1" Type="http://schemas.openxmlformats.org/officeDocument/2006/relationships/slideLayout" Target="../slideLayouts/slideLayout7.xml"/><Relationship Id="rId4" Type="http://schemas.openxmlformats.org/officeDocument/2006/relationships/image" Target="../media/image6.sv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svg"/><Relationship Id="rId1" Type="http://schemas.openxmlformats.org/officeDocument/2006/relationships/slideLayout" Target="../slideLayouts/slideLayout7.xml"/><Relationship Id="rId4" Type="http://schemas.openxmlformats.org/officeDocument/2006/relationships/image" Target="../media/image6.svg"/></Relationships>
</file>

<file path=ppt/slides/_rels/slide4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8.svg"/><Relationship Id="rId1" Type="http://schemas.openxmlformats.org/officeDocument/2006/relationships/slideLayout" Target="../slideLayouts/slideLayout7.xml"/><Relationship Id="rId4" Type="http://schemas.openxmlformats.org/officeDocument/2006/relationships/image" Target="../media/image6.svg"/></Relationships>
</file>

<file path=ppt/slides/_rels/slide4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8.sv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8.sv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4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1.svg"/><Relationship Id="rId1" Type="http://schemas.openxmlformats.org/officeDocument/2006/relationships/slideLayout" Target="../slideLayouts/slideLayout7.xml"/><Relationship Id="rId4" Type="http://schemas.openxmlformats.org/officeDocument/2006/relationships/image" Target="../media/image18.svg"/></Relationships>
</file>

<file path=ppt/slides/_rels/slide4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1.svg"/><Relationship Id="rId1" Type="http://schemas.openxmlformats.org/officeDocument/2006/relationships/slideLayout" Target="../slideLayouts/slideLayout7.xml"/><Relationship Id="rId4" Type="http://schemas.openxmlformats.org/officeDocument/2006/relationships/image" Target="../media/image18.svg"/></Relationships>
</file>

<file path=ppt/slides/_rels/slide4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1.svg"/><Relationship Id="rId1" Type="http://schemas.openxmlformats.org/officeDocument/2006/relationships/slideLayout" Target="../slideLayouts/slideLayout7.xml"/><Relationship Id="rId4" Type="http://schemas.openxmlformats.org/officeDocument/2006/relationships/image" Target="../media/image18.sv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1.svg"/><Relationship Id="rId1" Type="http://schemas.openxmlformats.org/officeDocument/2006/relationships/slideLayout" Target="../slideLayouts/slideLayout7.xml"/><Relationship Id="rId4" Type="http://schemas.openxmlformats.org/officeDocument/2006/relationships/image" Target="../media/image18.svg"/></Relationships>
</file>

<file path=ppt/slides/_rels/slide4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1.svg"/><Relationship Id="rId1" Type="http://schemas.openxmlformats.org/officeDocument/2006/relationships/slideLayout" Target="../slideLayouts/slideLayout7.xml"/><Relationship Id="rId4" Type="http://schemas.openxmlformats.org/officeDocument/2006/relationships/image" Target="../media/image18.svg"/></Relationships>
</file>

<file path=ppt/slides/_rels/slide4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1.svg"/><Relationship Id="rId1" Type="http://schemas.openxmlformats.org/officeDocument/2006/relationships/slideLayout" Target="../slideLayouts/slideLayout7.xml"/><Relationship Id="rId4" Type="http://schemas.openxmlformats.org/officeDocument/2006/relationships/image" Target="../media/image18.svg"/></Relationships>
</file>

<file path=ppt/slides/_rels/slide5.xml.rels><?xml version="1.0" encoding="UTF-8" standalone="yes"?>
<Relationships xmlns="http://schemas.openxmlformats.org/package/2006/relationships"><Relationship Id="rId2" Type="http://schemas.openxmlformats.org/officeDocument/2006/relationships/image" Target="../media/image1.sv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1.svg"/><Relationship Id="rId1" Type="http://schemas.openxmlformats.org/officeDocument/2006/relationships/slideLayout" Target="../slideLayouts/slideLayout7.xml"/><Relationship Id="rId4" Type="http://schemas.openxmlformats.org/officeDocument/2006/relationships/image" Target="../media/image18.svg"/></Relationships>
</file>

<file path=ppt/slides/_rels/slide5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1.svg"/><Relationship Id="rId1" Type="http://schemas.openxmlformats.org/officeDocument/2006/relationships/slideLayout" Target="../slideLayouts/slideLayout7.xml"/><Relationship Id="rId4" Type="http://schemas.openxmlformats.org/officeDocument/2006/relationships/image" Target="../media/image18.svg"/></Relationships>
</file>

<file path=ppt/slides/_rels/slide5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1.svg"/><Relationship Id="rId1" Type="http://schemas.openxmlformats.org/officeDocument/2006/relationships/slideLayout" Target="../slideLayouts/slideLayout7.xml"/><Relationship Id="rId4" Type="http://schemas.openxmlformats.org/officeDocument/2006/relationships/image" Target="../media/image18.svg"/></Relationships>
</file>

<file path=ppt/slides/_rels/slide5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1.svg"/><Relationship Id="rId1" Type="http://schemas.openxmlformats.org/officeDocument/2006/relationships/slideLayout" Target="../slideLayouts/slideLayout7.xml"/><Relationship Id="rId4" Type="http://schemas.openxmlformats.org/officeDocument/2006/relationships/image" Target="../media/image18.svg"/></Relationships>
</file>

<file path=ppt/slides/_rels/slide5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1.svg"/><Relationship Id="rId1" Type="http://schemas.openxmlformats.org/officeDocument/2006/relationships/slideLayout" Target="../slideLayouts/slideLayout7.xml"/><Relationship Id="rId4" Type="http://schemas.openxmlformats.org/officeDocument/2006/relationships/image" Target="../media/image18.svg"/></Relationships>
</file>

<file path=ppt/slides/_rels/slide5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1.svg"/><Relationship Id="rId1" Type="http://schemas.openxmlformats.org/officeDocument/2006/relationships/slideLayout" Target="../slideLayouts/slideLayout7.xml"/><Relationship Id="rId4" Type="http://schemas.openxmlformats.org/officeDocument/2006/relationships/image" Target="../media/image18.svg"/></Relationships>
</file>

<file path=ppt/slides/_rels/slide5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1.svg"/><Relationship Id="rId1" Type="http://schemas.openxmlformats.org/officeDocument/2006/relationships/slideLayout" Target="../slideLayouts/slideLayout7.xml"/><Relationship Id="rId4" Type="http://schemas.openxmlformats.org/officeDocument/2006/relationships/image" Target="../media/image18.svg"/></Relationships>
</file>

<file path=ppt/slides/_rels/slide5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1.svg"/><Relationship Id="rId1" Type="http://schemas.openxmlformats.org/officeDocument/2006/relationships/slideLayout" Target="../slideLayouts/slideLayout7.xml"/><Relationship Id="rId4" Type="http://schemas.openxmlformats.org/officeDocument/2006/relationships/image" Target="../media/image18.svg"/></Relationships>
</file>

<file path=ppt/slides/_rels/slide5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1.svg"/><Relationship Id="rId1" Type="http://schemas.openxmlformats.org/officeDocument/2006/relationships/slideLayout" Target="../slideLayouts/slideLayout7.xml"/><Relationship Id="rId4" Type="http://schemas.openxmlformats.org/officeDocument/2006/relationships/image" Target="../media/image18.svg"/></Relationships>
</file>

<file path=ppt/slides/_rels/slide5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1.svg"/><Relationship Id="rId1" Type="http://schemas.openxmlformats.org/officeDocument/2006/relationships/slideLayout" Target="../slideLayouts/slideLayout7.xml"/><Relationship Id="rId4" Type="http://schemas.openxmlformats.org/officeDocument/2006/relationships/image" Target="../media/image18.svg"/></Relationships>
</file>

<file path=ppt/slides/_rels/slide6.xml.rels><?xml version="1.0" encoding="UTF-8" standalone="yes"?>
<Relationships xmlns="http://schemas.openxmlformats.org/package/2006/relationships"><Relationship Id="rId2" Type="http://schemas.openxmlformats.org/officeDocument/2006/relationships/image" Target="../media/image1.sv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1.svg"/><Relationship Id="rId1" Type="http://schemas.openxmlformats.org/officeDocument/2006/relationships/slideLayout" Target="../slideLayouts/slideLayout7.xml"/><Relationship Id="rId4" Type="http://schemas.openxmlformats.org/officeDocument/2006/relationships/image" Target="../media/image18.svg"/></Relationships>
</file>

<file path=ppt/slides/_rels/slide6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1.svg"/><Relationship Id="rId1" Type="http://schemas.openxmlformats.org/officeDocument/2006/relationships/slideLayout" Target="../slideLayouts/slideLayout7.xml"/><Relationship Id="rId4" Type="http://schemas.openxmlformats.org/officeDocument/2006/relationships/image" Target="../media/image18.svg"/></Relationships>
</file>

<file path=ppt/slides/_rels/slide6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1.sv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1.sv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svg"/><Relationship Id="rId1" Type="http://schemas.openxmlformats.org/officeDocument/2006/relationships/slideLayout" Target="../slideLayouts/slideLayout7.xml"/><Relationship Id="rId5" Type="http://schemas.openxmlformats.org/officeDocument/2006/relationships/image" Target="../media/image6.svg"/><Relationship Id="rId4" Type="http://schemas.openxmlformats.org/officeDocument/2006/relationships/image" Target="../media/image19.jpeg"/></Relationships>
</file>

<file path=ppt/slides/_rels/slide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8.svg"/><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6.svg"/></Relationships>
</file>

<file path=ppt/slides/_rels/slide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1.sv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1.sv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rot="5400000" flipH="1">
            <a:off x="9139238" y="0"/>
            <a:ext cx="10287000" cy="10287000"/>
          </a:xfrm>
          <a:prstGeom prst="rect">
            <a:avLst/>
          </a:prstGeom>
        </p:spPr>
      </p:pic>
      <p:pic>
        <p:nvPicPr>
          <p:cNvPr id="3" name="Picture 3"/>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rot="5400000" flipH="1">
            <a:off x="-1143000" y="0"/>
            <a:ext cx="10287000" cy="10287000"/>
          </a:xfrm>
          <a:prstGeom prst="rect">
            <a:avLst/>
          </a:prstGeom>
        </p:spPr>
      </p:pic>
      <p:pic>
        <p:nvPicPr>
          <p:cNvPr id="4" name="Picture 4"/>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733574" flipV="1">
            <a:off x="5982356" y="-5285415"/>
            <a:ext cx="14453316" cy="10931963"/>
          </a:xfrm>
          <a:prstGeom prst="rect">
            <a:avLst/>
          </a:prstGeom>
        </p:spPr>
      </p:pic>
      <p:pic>
        <p:nvPicPr>
          <p:cNvPr id="5" name="Picture 5"/>
          <p:cNvPicPr>
            <a:picLocks noChangeAspect="1"/>
          </p:cNvPicPr>
          <p:nvPr/>
        </p:nvPicPr>
        <p:blipFill>
          <a:blip r:embed="rId4"/>
          <a:srcRect/>
          <a:stretch>
            <a:fillRect/>
          </a:stretch>
        </p:blipFill>
        <p:spPr>
          <a:xfrm>
            <a:off x="1" y="6438900"/>
            <a:ext cx="8763000" cy="4906513"/>
          </a:xfrm>
          <a:prstGeom prst="rect">
            <a:avLst/>
          </a:prstGeom>
        </p:spPr>
      </p:pic>
      <p:sp>
        <p:nvSpPr>
          <p:cNvPr id="7" name="TextBox 7"/>
          <p:cNvSpPr txBox="1"/>
          <p:nvPr/>
        </p:nvSpPr>
        <p:spPr>
          <a:xfrm>
            <a:off x="733425" y="7378118"/>
            <a:ext cx="8110538" cy="996555"/>
          </a:xfrm>
          <a:prstGeom prst="rect">
            <a:avLst/>
          </a:prstGeom>
        </p:spPr>
        <p:txBody>
          <a:bodyPr lIns="0" tIns="0" rIns="0" bIns="0" rtlCol="0" anchor="t">
            <a:spAutoFit/>
          </a:bodyPr>
          <a:lstStyle/>
          <a:p>
            <a:pPr>
              <a:lnSpc>
                <a:spcPts val="4055"/>
              </a:lnSpc>
            </a:pPr>
            <a:endParaRPr lang="en-US" sz="2599" dirty="0">
              <a:solidFill>
                <a:srgbClr val="24225C"/>
              </a:solidFill>
              <a:latin typeface="Kollektif"/>
            </a:endParaRPr>
          </a:p>
          <a:p>
            <a:pPr>
              <a:lnSpc>
                <a:spcPts val="4055"/>
              </a:lnSpc>
            </a:pPr>
            <a:endParaRPr lang="en-US" sz="2599" dirty="0">
              <a:solidFill>
                <a:srgbClr val="24225C"/>
              </a:solidFill>
              <a:latin typeface="Kollektif"/>
            </a:endParaRPr>
          </a:p>
        </p:txBody>
      </p:sp>
      <p:pic>
        <p:nvPicPr>
          <p:cNvPr id="8" name="Picture 8"/>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4233034" flipH="1">
            <a:off x="7201997" y="436120"/>
            <a:ext cx="19555318" cy="15893140"/>
          </a:xfrm>
          <a:prstGeom prst="rect">
            <a:avLst/>
          </a:prstGeom>
        </p:spPr>
      </p:pic>
      <p:sp>
        <p:nvSpPr>
          <p:cNvPr id="9" name="TextBox 9"/>
          <p:cNvSpPr txBox="1"/>
          <p:nvPr/>
        </p:nvSpPr>
        <p:spPr>
          <a:xfrm>
            <a:off x="933450" y="3564246"/>
            <a:ext cx="16325850" cy="2653683"/>
          </a:xfrm>
          <a:prstGeom prst="rect">
            <a:avLst/>
          </a:prstGeom>
        </p:spPr>
        <p:txBody>
          <a:bodyPr lIns="0" tIns="0" rIns="0" bIns="0" rtlCol="0" anchor="t">
            <a:spAutoFit/>
          </a:bodyPr>
          <a:lstStyle/>
          <a:p>
            <a:pPr>
              <a:lnSpc>
                <a:spcPts val="7830"/>
              </a:lnSpc>
            </a:pPr>
            <a:r>
              <a:rPr lang="en-US" sz="8700">
                <a:solidFill>
                  <a:srgbClr val="24225C"/>
                </a:solidFill>
                <a:latin typeface="Assistant Bold"/>
              </a:rPr>
              <a:t>UNITI OFERIM LIBERTATE!</a:t>
            </a:r>
          </a:p>
          <a:p>
            <a:pPr>
              <a:lnSpc>
                <a:spcPts val="7830"/>
              </a:lnSpc>
            </a:pPr>
            <a:endParaRPr lang="en-US" sz="8700">
              <a:solidFill>
                <a:srgbClr val="24225C"/>
              </a:solidFill>
              <a:latin typeface="Assistant Bold"/>
            </a:endParaRPr>
          </a:p>
          <a:p>
            <a:pPr>
              <a:lnSpc>
                <a:spcPts val="5040"/>
              </a:lnSpc>
            </a:pPr>
            <a:r>
              <a:rPr lang="en-US" sz="5600">
                <a:solidFill>
                  <a:srgbClr val="24225C"/>
                </a:solidFill>
                <a:latin typeface="Assistant Bold"/>
              </a:rPr>
              <a:t>Exploatarea asupreste suflete si distruge destine</a:t>
            </a:r>
          </a:p>
        </p:txBody>
      </p:sp>
    </p:spTree>
    <p:extLst>
      <p:ext uri="{BB962C8B-B14F-4D97-AF65-F5344CB8AC3E}">
        <p14:creationId xmlns:p14="http://schemas.microsoft.com/office/powerpoint/2010/main" val="3680631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rot="5400000" flipH="1">
            <a:off x="-2185848" y="0"/>
            <a:ext cx="10287000" cy="10287000"/>
          </a:xfrm>
          <a:prstGeom prst="rect">
            <a:avLst/>
          </a:prstGeom>
        </p:spPr>
      </p:pic>
      <p:grpSp>
        <p:nvGrpSpPr>
          <p:cNvPr id="3" name="Group 3"/>
          <p:cNvGrpSpPr>
            <a:grpSpLocks noChangeAspect="1"/>
          </p:cNvGrpSpPr>
          <p:nvPr/>
        </p:nvGrpSpPr>
        <p:grpSpPr>
          <a:xfrm rot="5400000">
            <a:off x="1471669" y="2299143"/>
            <a:ext cx="3799774" cy="5106316"/>
            <a:chOff x="0" y="0"/>
            <a:chExt cx="3663950" cy="4923790"/>
          </a:xfrm>
        </p:grpSpPr>
        <p:sp>
          <p:nvSpPr>
            <p:cNvPr id="4" name="Freeform 4"/>
            <p:cNvSpPr/>
            <p:nvPr/>
          </p:nvSpPr>
          <p:spPr>
            <a:xfrm>
              <a:off x="31750" y="31750"/>
              <a:ext cx="3600450" cy="4859020"/>
            </a:xfrm>
            <a:custGeom>
              <a:avLst/>
              <a:gdLst/>
              <a:ahLst/>
              <a:cxnLst/>
              <a:rect l="l" t="t" r="r" b="b"/>
              <a:pathLst>
                <a:path w="3600450" h="4859020">
                  <a:moveTo>
                    <a:pt x="3600450" y="4499610"/>
                  </a:moveTo>
                  <a:cubicBezTo>
                    <a:pt x="3600450" y="4699000"/>
                    <a:pt x="3439160" y="4859020"/>
                    <a:pt x="3241040" y="4859020"/>
                  </a:cubicBezTo>
                  <a:lnTo>
                    <a:pt x="359410" y="4859020"/>
                  </a:lnTo>
                  <a:cubicBezTo>
                    <a:pt x="160020" y="4859020"/>
                    <a:pt x="0" y="4697730"/>
                    <a:pt x="0" y="4499610"/>
                  </a:cubicBezTo>
                  <a:lnTo>
                    <a:pt x="0" y="359410"/>
                  </a:lnTo>
                  <a:cubicBezTo>
                    <a:pt x="0" y="160020"/>
                    <a:pt x="161290" y="0"/>
                    <a:pt x="359410" y="0"/>
                  </a:cubicBezTo>
                  <a:lnTo>
                    <a:pt x="3239770" y="0"/>
                  </a:lnTo>
                  <a:cubicBezTo>
                    <a:pt x="3439160" y="0"/>
                    <a:pt x="3599180" y="161290"/>
                    <a:pt x="3599180" y="359410"/>
                  </a:cubicBezTo>
                  <a:lnTo>
                    <a:pt x="3600450" y="4499610"/>
                  </a:lnTo>
                  <a:close/>
                </a:path>
              </a:pathLst>
            </a:custGeom>
            <a:solidFill>
              <a:srgbClr val="C939E6"/>
            </a:solidFill>
          </p:spPr>
        </p:sp>
        <p:sp>
          <p:nvSpPr>
            <p:cNvPr id="5" name="Freeform 5"/>
            <p:cNvSpPr/>
            <p:nvPr/>
          </p:nvSpPr>
          <p:spPr>
            <a:xfrm>
              <a:off x="0" y="0"/>
              <a:ext cx="3663950" cy="4923790"/>
            </a:xfrm>
            <a:custGeom>
              <a:avLst/>
              <a:gdLst/>
              <a:ahLst/>
              <a:cxnLst/>
              <a:rect l="l" t="t" r="r" b="b"/>
              <a:pathLst>
                <a:path w="3663950" h="4923790">
                  <a:moveTo>
                    <a:pt x="3271520" y="4923790"/>
                  </a:moveTo>
                  <a:lnTo>
                    <a:pt x="391160" y="4923790"/>
                  </a:lnTo>
                  <a:cubicBezTo>
                    <a:pt x="175260" y="4923790"/>
                    <a:pt x="0" y="4748530"/>
                    <a:pt x="0" y="4532630"/>
                  </a:cubicBezTo>
                  <a:lnTo>
                    <a:pt x="0" y="392430"/>
                  </a:lnTo>
                  <a:cubicBezTo>
                    <a:pt x="0" y="175260"/>
                    <a:pt x="175260" y="0"/>
                    <a:pt x="391160" y="0"/>
                  </a:cubicBezTo>
                  <a:lnTo>
                    <a:pt x="3271520" y="0"/>
                  </a:lnTo>
                  <a:cubicBezTo>
                    <a:pt x="3487420" y="0"/>
                    <a:pt x="3662680" y="175260"/>
                    <a:pt x="3662680" y="391160"/>
                  </a:cubicBezTo>
                  <a:lnTo>
                    <a:pt x="3662680" y="4531360"/>
                  </a:lnTo>
                  <a:cubicBezTo>
                    <a:pt x="3663950" y="4747260"/>
                    <a:pt x="3487420" y="4923790"/>
                    <a:pt x="3271520" y="4923790"/>
                  </a:cubicBezTo>
                  <a:close/>
                  <a:moveTo>
                    <a:pt x="391160" y="63500"/>
                  </a:moveTo>
                  <a:cubicBezTo>
                    <a:pt x="210820" y="63500"/>
                    <a:pt x="63500" y="210820"/>
                    <a:pt x="63500" y="391160"/>
                  </a:cubicBezTo>
                  <a:lnTo>
                    <a:pt x="63500" y="4531360"/>
                  </a:lnTo>
                  <a:cubicBezTo>
                    <a:pt x="63500" y="4712970"/>
                    <a:pt x="210820" y="4859020"/>
                    <a:pt x="391160" y="4859020"/>
                  </a:cubicBezTo>
                  <a:lnTo>
                    <a:pt x="3271520" y="4859020"/>
                  </a:lnTo>
                  <a:cubicBezTo>
                    <a:pt x="3453130" y="4859020"/>
                    <a:pt x="3599180" y="4711700"/>
                    <a:pt x="3599180" y="4531360"/>
                  </a:cubicBezTo>
                  <a:lnTo>
                    <a:pt x="3599180" y="391160"/>
                  </a:lnTo>
                  <a:cubicBezTo>
                    <a:pt x="3599180" y="209550"/>
                    <a:pt x="3451860" y="63500"/>
                    <a:pt x="3271520" y="63500"/>
                  </a:cubicBezTo>
                  <a:lnTo>
                    <a:pt x="391160" y="63500"/>
                  </a:lnTo>
                  <a:close/>
                </a:path>
              </a:pathLst>
            </a:custGeom>
            <a:solidFill>
              <a:srgbClr val="C939E6"/>
            </a:solidFill>
          </p:spPr>
        </p:sp>
      </p:grpSp>
      <p:sp>
        <p:nvSpPr>
          <p:cNvPr id="6" name="TextBox 6"/>
          <p:cNvSpPr txBox="1"/>
          <p:nvPr/>
        </p:nvSpPr>
        <p:spPr>
          <a:xfrm>
            <a:off x="8101152" y="1704975"/>
            <a:ext cx="9557304" cy="9268971"/>
          </a:xfrm>
          <a:prstGeom prst="rect">
            <a:avLst/>
          </a:prstGeom>
        </p:spPr>
        <p:txBody>
          <a:bodyPr lIns="0" tIns="0" rIns="0" bIns="0" rtlCol="0" anchor="t">
            <a:spAutoFit/>
          </a:bodyPr>
          <a:lstStyle/>
          <a:p>
            <a:pPr marL="820411" lvl="1" indent="-410205">
              <a:lnSpc>
                <a:spcPts val="6725"/>
              </a:lnSpc>
              <a:buFont typeface="Arial"/>
              <a:buChar char="•"/>
            </a:pPr>
            <a:r>
              <a:rPr lang="en-US" sz="3799" spc="220">
                <a:solidFill>
                  <a:srgbClr val="24225C"/>
                </a:solidFill>
                <a:latin typeface="Kollektif"/>
              </a:rPr>
              <a:t>persoana (adult sau minor) care dobândește statutul legal de persoană vătămată/martor, după ce colaborează cu organele de urmărire penală‚ din </a:t>
            </a:r>
            <a:r>
              <a:rPr lang="en-US" sz="3799" spc="220">
                <a:solidFill>
                  <a:srgbClr val="C939E6"/>
                </a:solidFill>
                <a:latin typeface="Kollektif"/>
              </a:rPr>
              <a:t>perspectiva legală </a:t>
            </a:r>
          </a:p>
          <a:p>
            <a:pPr marL="820411" lvl="1" indent="-410205">
              <a:lnSpc>
                <a:spcPts val="6725"/>
              </a:lnSpc>
              <a:buFont typeface="Arial"/>
              <a:buChar char="•"/>
            </a:pPr>
            <a:r>
              <a:rPr lang="en-US" sz="3799" spc="220">
                <a:solidFill>
                  <a:srgbClr val="24225C"/>
                </a:solidFill>
                <a:latin typeface="Kollektif"/>
              </a:rPr>
              <a:t>sau după ce instituții sau organizații specializate îi atribuie acest statut, din </a:t>
            </a:r>
            <a:r>
              <a:rPr lang="en-US" sz="3799" spc="220">
                <a:solidFill>
                  <a:srgbClr val="C939E6"/>
                </a:solidFill>
                <a:latin typeface="Kollektif"/>
              </a:rPr>
              <a:t>perspectiva victimologică</a:t>
            </a:r>
          </a:p>
          <a:p>
            <a:pPr>
              <a:lnSpc>
                <a:spcPts val="6725"/>
              </a:lnSpc>
            </a:pPr>
            <a:endParaRPr lang="en-US" sz="3799" spc="220">
              <a:solidFill>
                <a:srgbClr val="C939E6"/>
              </a:solidFill>
              <a:latin typeface="Kollektif"/>
            </a:endParaRPr>
          </a:p>
          <a:p>
            <a:pPr>
              <a:lnSpc>
                <a:spcPts val="6725"/>
              </a:lnSpc>
            </a:pPr>
            <a:endParaRPr lang="en-US" sz="3799" spc="220">
              <a:solidFill>
                <a:srgbClr val="C939E6"/>
              </a:solidFill>
              <a:latin typeface="Kollektif"/>
            </a:endParaRPr>
          </a:p>
        </p:txBody>
      </p:sp>
      <p:sp>
        <p:nvSpPr>
          <p:cNvPr id="7" name="TextBox 7"/>
          <p:cNvSpPr txBox="1"/>
          <p:nvPr/>
        </p:nvSpPr>
        <p:spPr>
          <a:xfrm>
            <a:off x="1028700" y="4133481"/>
            <a:ext cx="4709173" cy="1475739"/>
          </a:xfrm>
          <a:prstGeom prst="rect">
            <a:avLst/>
          </a:prstGeom>
        </p:spPr>
        <p:txBody>
          <a:bodyPr lIns="0" tIns="0" rIns="0" bIns="0" rtlCol="0" anchor="t">
            <a:spAutoFit/>
          </a:bodyPr>
          <a:lstStyle/>
          <a:p>
            <a:pPr algn="ctr">
              <a:lnSpc>
                <a:spcPts val="5719"/>
              </a:lnSpc>
            </a:pPr>
            <a:r>
              <a:rPr lang="en-US" sz="5199">
                <a:solidFill>
                  <a:srgbClr val="1D2896"/>
                </a:solidFill>
                <a:latin typeface="Kollektif Bold"/>
              </a:rPr>
              <a:t>VICTIMA IDENTIFICATA</a:t>
            </a:r>
          </a:p>
        </p:txBody>
      </p:sp>
      <p:grpSp>
        <p:nvGrpSpPr>
          <p:cNvPr id="8" name="Group 8"/>
          <p:cNvGrpSpPr/>
          <p:nvPr/>
        </p:nvGrpSpPr>
        <p:grpSpPr>
          <a:xfrm>
            <a:off x="15701935" y="9544050"/>
            <a:ext cx="473857" cy="473857"/>
            <a:chOff x="0" y="0"/>
            <a:chExt cx="812800" cy="812800"/>
          </a:xfrm>
        </p:grpSpPr>
        <p:sp>
          <p:nvSpPr>
            <p:cNvPr id="9" name="Freeform 9"/>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24225C"/>
            </a:solidFill>
          </p:spPr>
        </p:sp>
        <p:sp>
          <p:nvSpPr>
            <p:cNvPr id="10" name="TextBox 10"/>
            <p:cNvSpPr txBox="1"/>
            <p:nvPr/>
          </p:nvSpPr>
          <p:spPr>
            <a:xfrm>
              <a:off x="76200" y="104775"/>
              <a:ext cx="660400" cy="631825"/>
            </a:xfrm>
            <a:prstGeom prst="rect">
              <a:avLst/>
            </a:prstGeom>
          </p:spPr>
          <p:txBody>
            <a:bodyPr lIns="50800" tIns="50800" rIns="50800" bIns="50800" rtlCol="0" anchor="ctr"/>
            <a:lstStyle/>
            <a:p>
              <a:pPr algn="ctr">
                <a:lnSpc>
                  <a:spcPts val="2000"/>
                </a:lnSpc>
              </a:pPr>
              <a:endParaRPr/>
            </a:p>
          </p:txBody>
        </p:sp>
      </p:grpSp>
      <p:grpSp>
        <p:nvGrpSpPr>
          <p:cNvPr id="11" name="Group 11"/>
          <p:cNvGrpSpPr/>
          <p:nvPr/>
        </p:nvGrpSpPr>
        <p:grpSpPr>
          <a:xfrm>
            <a:off x="16790205" y="9544050"/>
            <a:ext cx="473857" cy="473857"/>
            <a:chOff x="0" y="0"/>
            <a:chExt cx="812800" cy="812800"/>
          </a:xfrm>
        </p:grpSpPr>
        <p:sp>
          <p:nvSpPr>
            <p:cNvPr id="12" name="Freeform 12"/>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24225C"/>
            </a:solidFill>
          </p:spPr>
        </p:sp>
        <p:sp>
          <p:nvSpPr>
            <p:cNvPr id="13" name="TextBox 13"/>
            <p:cNvSpPr txBox="1"/>
            <p:nvPr/>
          </p:nvSpPr>
          <p:spPr>
            <a:xfrm>
              <a:off x="76200" y="104775"/>
              <a:ext cx="660400" cy="631825"/>
            </a:xfrm>
            <a:prstGeom prst="rect">
              <a:avLst/>
            </a:prstGeom>
          </p:spPr>
          <p:txBody>
            <a:bodyPr lIns="50800" tIns="50800" rIns="50800" bIns="50800" rtlCol="0" anchor="ctr"/>
            <a:lstStyle/>
            <a:p>
              <a:pPr algn="ctr">
                <a:lnSpc>
                  <a:spcPts val="2000"/>
                </a:lnSpc>
              </a:pPr>
              <a:endParaRPr/>
            </a:p>
          </p:txBody>
        </p:sp>
      </p:grpSp>
      <p:grpSp>
        <p:nvGrpSpPr>
          <p:cNvPr id="14" name="Group 14"/>
          <p:cNvGrpSpPr/>
          <p:nvPr/>
        </p:nvGrpSpPr>
        <p:grpSpPr>
          <a:xfrm>
            <a:off x="15938863" y="9544050"/>
            <a:ext cx="1088270" cy="473857"/>
            <a:chOff x="0" y="0"/>
            <a:chExt cx="286623" cy="124802"/>
          </a:xfrm>
        </p:grpSpPr>
        <p:sp>
          <p:nvSpPr>
            <p:cNvPr id="15" name="Freeform 15"/>
            <p:cNvSpPr/>
            <p:nvPr/>
          </p:nvSpPr>
          <p:spPr>
            <a:xfrm>
              <a:off x="0" y="0"/>
              <a:ext cx="286623" cy="124802"/>
            </a:xfrm>
            <a:custGeom>
              <a:avLst/>
              <a:gdLst/>
              <a:ahLst/>
              <a:cxnLst/>
              <a:rect l="l" t="t" r="r" b="b"/>
              <a:pathLst>
                <a:path w="286623" h="124802">
                  <a:moveTo>
                    <a:pt x="0" y="0"/>
                  </a:moveTo>
                  <a:lnTo>
                    <a:pt x="286623" y="0"/>
                  </a:lnTo>
                  <a:lnTo>
                    <a:pt x="286623" y="124802"/>
                  </a:lnTo>
                  <a:lnTo>
                    <a:pt x="0" y="124802"/>
                  </a:lnTo>
                  <a:close/>
                </a:path>
              </a:pathLst>
            </a:custGeom>
            <a:solidFill>
              <a:srgbClr val="24225C"/>
            </a:solidFill>
          </p:spPr>
        </p:sp>
        <p:sp>
          <p:nvSpPr>
            <p:cNvPr id="16" name="TextBox 16"/>
            <p:cNvSpPr txBox="1"/>
            <p:nvPr/>
          </p:nvSpPr>
          <p:spPr>
            <a:xfrm>
              <a:off x="0" y="28575"/>
              <a:ext cx="812800" cy="784225"/>
            </a:xfrm>
            <a:prstGeom prst="rect">
              <a:avLst/>
            </a:prstGeom>
          </p:spPr>
          <p:txBody>
            <a:bodyPr lIns="50800" tIns="50800" rIns="50800" bIns="50800" rtlCol="0" anchor="ctr"/>
            <a:lstStyle/>
            <a:p>
              <a:pPr algn="ctr">
                <a:lnSpc>
                  <a:spcPts val="2000"/>
                </a:lnSpc>
              </a:pPr>
              <a:endParaRPr/>
            </a:p>
          </p:txBody>
        </p:sp>
      </p:grpSp>
      <p:sp>
        <p:nvSpPr>
          <p:cNvPr id="17" name="TextBox 17"/>
          <p:cNvSpPr txBox="1"/>
          <p:nvPr/>
        </p:nvSpPr>
        <p:spPr>
          <a:xfrm>
            <a:off x="15938863" y="9660329"/>
            <a:ext cx="1088270" cy="269875"/>
          </a:xfrm>
          <a:prstGeom prst="rect">
            <a:avLst/>
          </a:prstGeom>
        </p:spPr>
        <p:txBody>
          <a:bodyPr lIns="0" tIns="0" rIns="0" bIns="0" rtlCol="0" anchor="t">
            <a:spAutoFit/>
          </a:bodyPr>
          <a:lstStyle/>
          <a:p>
            <a:pPr algn="ctr">
              <a:lnSpc>
                <a:spcPts val="2000"/>
              </a:lnSpc>
            </a:pPr>
            <a:r>
              <a:rPr lang="en-US" sz="2000">
                <a:solidFill>
                  <a:srgbClr val="FFFFFF"/>
                </a:solidFill>
                <a:latin typeface="Kollektif"/>
              </a:rPr>
              <a:t>01/10</a:t>
            </a:r>
          </a:p>
        </p:txBody>
      </p:sp>
      <p:grpSp>
        <p:nvGrpSpPr>
          <p:cNvPr id="18" name="Group 18"/>
          <p:cNvGrpSpPr/>
          <p:nvPr/>
        </p:nvGrpSpPr>
        <p:grpSpPr>
          <a:xfrm>
            <a:off x="8674905" y="9544050"/>
            <a:ext cx="473857" cy="473857"/>
            <a:chOff x="0" y="0"/>
            <a:chExt cx="812800" cy="812800"/>
          </a:xfrm>
        </p:grpSpPr>
        <p:sp>
          <p:nvSpPr>
            <p:cNvPr id="19" name="Freeform 19"/>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24225C"/>
            </a:solidFill>
          </p:spPr>
        </p:sp>
        <p:sp>
          <p:nvSpPr>
            <p:cNvPr id="20" name="TextBox 20"/>
            <p:cNvSpPr txBox="1"/>
            <p:nvPr/>
          </p:nvSpPr>
          <p:spPr>
            <a:xfrm>
              <a:off x="76200" y="104775"/>
              <a:ext cx="660400" cy="631825"/>
            </a:xfrm>
            <a:prstGeom prst="rect">
              <a:avLst/>
            </a:prstGeom>
          </p:spPr>
          <p:txBody>
            <a:bodyPr lIns="50800" tIns="50800" rIns="50800" bIns="50800" rtlCol="0" anchor="ctr"/>
            <a:lstStyle/>
            <a:p>
              <a:pPr algn="ctr">
                <a:lnSpc>
                  <a:spcPts val="2000"/>
                </a:lnSpc>
              </a:pPr>
              <a:endParaRPr/>
            </a:p>
          </p:txBody>
        </p:sp>
      </p:grpSp>
      <p:grpSp>
        <p:nvGrpSpPr>
          <p:cNvPr id="21" name="Group 21"/>
          <p:cNvGrpSpPr/>
          <p:nvPr/>
        </p:nvGrpSpPr>
        <p:grpSpPr>
          <a:xfrm>
            <a:off x="9139238" y="9544050"/>
            <a:ext cx="473857" cy="473857"/>
            <a:chOff x="0" y="0"/>
            <a:chExt cx="812800" cy="812800"/>
          </a:xfrm>
        </p:grpSpPr>
        <p:sp>
          <p:nvSpPr>
            <p:cNvPr id="22" name="Freeform 22"/>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24225C"/>
            </a:solidFill>
          </p:spPr>
        </p:sp>
        <p:sp>
          <p:nvSpPr>
            <p:cNvPr id="23" name="TextBox 23"/>
            <p:cNvSpPr txBox="1"/>
            <p:nvPr/>
          </p:nvSpPr>
          <p:spPr>
            <a:xfrm>
              <a:off x="76200" y="104775"/>
              <a:ext cx="660400" cy="631825"/>
            </a:xfrm>
            <a:prstGeom prst="rect">
              <a:avLst/>
            </a:prstGeom>
          </p:spPr>
          <p:txBody>
            <a:bodyPr lIns="50800" tIns="50800" rIns="50800" bIns="50800" rtlCol="0" anchor="ctr"/>
            <a:lstStyle/>
            <a:p>
              <a:pPr algn="ctr">
                <a:lnSpc>
                  <a:spcPts val="2000"/>
                </a:lnSpc>
              </a:pPr>
              <a:endParaRPr/>
            </a:p>
          </p:txBody>
        </p:sp>
      </p:grpSp>
      <p:grpSp>
        <p:nvGrpSpPr>
          <p:cNvPr id="24" name="Group 24"/>
          <p:cNvGrpSpPr/>
          <p:nvPr/>
        </p:nvGrpSpPr>
        <p:grpSpPr>
          <a:xfrm>
            <a:off x="8911834" y="9544050"/>
            <a:ext cx="464332" cy="473857"/>
            <a:chOff x="0" y="0"/>
            <a:chExt cx="122293" cy="124802"/>
          </a:xfrm>
        </p:grpSpPr>
        <p:sp>
          <p:nvSpPr>
            <p:cNvPr id="25" name="Freeform 25"/>
            <p:cNvSpPr/>
            <p:nvPr/>
          </p:nvSpPr>
          <p:spPr>
            <a:xfrm>
              <a:off x="0" y="0"/>
              <a:ext cx="122293" cy="124802"/>
            </a:xfrm>
            <a:custGeom>
              <a:avLst/>
              <a:gdLst/>
              <a:ahLst/>
              <a:cxnLst/>
              <a:rect l="l" t="t" r="r" b="b"/>
              <a:pathLst>
                <a:path w="122293" h="124802">
                  <a:moveTo>
                    <a:pt x="0" y="0"/>
                  </a:moveTo>
                  <a:lnTo>
                    <a:pt x="122293" y="0"/>
                  </a:lnTo>
                  <a:lnTo>
                    <a:pt x="122293" y="124802"/>
                  </a:lnTo>
                  <a:lnTo>
                    <a:pt x="0" y="124802"/>
                  </a:lnTo>
                  <a:close/>
                </a:path>
              </a:pathLst>
            </a:custGeom>
            <a:solidFill>
              <a:srgbClr val="24225C"/>
            </a:solidFill>
          </p:spPr>
        </p:sp>
        <p:sp>
          <p:nvSpPr>
            <p:cNvPr id="26" name="TextBox 26"/>
            <p:cNvSpPr txBox="1"/>
            <p:nvPr/>
          </p:nvSpPr>
          <p:spPr>
            <a:xfrm>
              <a:off x="0" y="28575"/>
              <a:ext cx="812800" cy="784225"/>
            </a:xfrm>
            <a:prstGeom prst="rect">
              <a:avLst/>
            </a:prstGeom>
          </p:spPr>
          <p:txBody>
            <a:bodyPr lIns="50800" tIns="50800" rIns="50800" bIns="50800" rtlCol="0" anchor="ctr"/>
            <a:lstStyle/>
            <a:p>
              <a:pPr algn="ctr">
                <a:lnSpc>
                  <a:spcPts val="2000"/>
                </a:lnSpc>
              </a:pPr>
              <a:endParaRPr/>
            </a:p>
          </p:txBody>
        </p:sp>
      </p:grpSp>
      <p:pic>
        <p:nvPicPr>
          <p:cNvPr id="27" name="Picture 27"/>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973740" y="9648895"/>
            <a:ext cx="350045" cy="281309"/>
          </a:xfrm>
          <a:prstGeom prst="rect">
            <a:avLst/>
          </a:prstGeom>
        </p:spPr>
      </p:pic>
      <p:sp>
        <p:nvSpPr>
          <p:cNvPr id="28" name="TextBox 28"/>
          <p:cNvSpPr txBox="1"/>
          <p:nvPr/>
        </p:nvSpPr>
        <p:spPr>
          <a:xfrm>
            <a:off x="1028700" y="1076325"/>
            <a:ext cx="12513799" cy="847725"/>
          </a:xfrm>
          <a:prstGeom prst="rect">
            <a:avLst/>
          </a:prstGeom>
        </p:spPr>
        <p:txBody>
          <a:bodyPr lIns="0" tIns="0" rIns="0" bIns="0" rtlCol="0" anchor="t">
            <a:spAutoFit/>
          </a:bodyPr>
          <a:lstStyle/>
          <a:p>
            <a:pPr>
              <a:lnSpc>
                <a:spcPts val="6299"/>
              </a:lnSpc>
            </a:pPr>
            <a:r>
              <a:rPr lang="en-US" sz="6999">
                <a:solidFill>
                  <a:srgbClr val="24225C"/>
                </a:solidFill>
                <a:latin typeface="Assistant Bold"/>
              </a:rPr>
              <a:t>Victima a traficului de persoane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rot="5400000" flipH="1">
            <a:off x="-1138238" y="0"/>
            <a:ext cx="10287000" cy="10287000"/>
          </a:xfrm>
          <a:prstGeom prst="rect">
            <a:avLst/>
          </a:prstGeom>
        </p:spPr>
      </p:pic>
      <p:pic>
        <p:nvPicPr>
          <p:cNvPr id="3" name="Picture 3"/>
          <p:cNvPicPr>
            <a:picLocks noChangeAspect="1"/>
          </p:cNvPicPr>
          <p:nvPr/>
        </p:nvPicPr>
        <p:blipFill>
          <a:blip r:embed="rId3"/>
          <a:srcRect/>
          <a:stretch>
            <a:fillRect/>
          </a:stretch>
        </p:blipFill>
        <p:spPr>
          <a:xfrm>
            <a:off x="799442" y="7673226"/>
            <a:ext cx="5190982" cy="2919927"/>
          </a:xfrm>
          <a:prstGeom prst="rect">
            <a:avLst/>
          </a:prstGeom>
        </p:spPr>
      </p:pic>
      <p:pic>
        <p:nvPicPr>
          <p:cNvPr id="4" name="Picture 4"/>
          <p:cNvPicPr>
            <a:picLocks noChangeAspect="1"/>
          </p:cNvPicPr>
          <p:nvPr/>
        </p:nvPicPr>
        <p:blipFill>
          <a:blip r:embed="rId3"/>
          <a:srcRect/>
          <a:stretch>
            <a:fillRect/>
          </a:stretch>
        </p:blipFill>
        <p:spPr>
          <a:xfrm>
            <a:off x="7270412" y="9047225"/>
            <a:ext cx="3282843" cy="1846599"/>
          </a:xfrm>
          <a:prstGeom prst="rect">
            <a:avLst/>
          </a:prstGeom>
        </p:spPr>
      </p:pic>
      <p:pic>
        <p:nvPicPr>
          <p:cNvPr id="5" name="Picture 5"/>
          <p:cNvPicPr>
            <a:picLocks noChangeAspect="1"/>
          </p:cNvPicPr>
          <p:nvPr/>
        </p:nvPicPr>
        <p:blipFill>
          <a:blip r:embed="rId3"/>
          <a:srcRect/>
          <a:stretch>
            <a:fillRect/>
          </a:stretch>
        </p:blipFill>
        <p:spPr>
          <a:xfrm>
            <a:off x="11718456" y="9341462"/>
            <a:ext cx="2405141" cy="1352892"/>
          </a:xfrm>
          <a:prstGeom prst="rect">
            <a:avLst/>
          </a:prstGeom>
        </p:spPr>
      </p:pic>
      <p:pic>
        <p:nvPicPr>
          <p:cNvPr id="6" name="Picture 6"/>
          <p:cNvPicPr>
            <a:picLocks noChangeAspect="1"/>
          </p:cNvPicPr>
          <p:nvPr/>
        </p:nvPicPr>
        <p:blipFill>
          <a:blip r:embed="rId3"/>
          <a:srcRect/>
          <a:stretch>
            <a:fillRect/>
          </a:stretch>
        </p:blipFill>
        <p:spPr>
          <a:xfrm>
            <a:off x="15039897" y="9789549"/>
            <a:ext cx="2405141" cy="1352892"/>
          </a:xfrm>
          <a:prstGeom prst="rect">
            <a:avLst/>
          </a:prstGeom>
        </p:spPr>
      </p:pic>
      <p:sp>
        <p:nvSpPr>
          <p:cNvPr id="7" name="TextBox 7"/>
          <p:cNvSpPr txBox="1"/>
          <p:nvPr/>
        </p:nvSpPr>
        <p:spPr>
          <a:xfrm>
            <a:off x="799442" y="947304"/>
            <a:ext cx="10766614" cy="702946"/>
          </a:xfrm>
          <a:prstGeom prst="rect">
            <a:avLst/>
          </a:prstGeom>
        </p:spPr>
        <p:txBody>
          <a:bodyPr lIns="0" tIns="0" rIns="0" bIns="0" rtlCol="0" anchor="t">
            <a:spAutoFit/>
          </a:bodyPr>
          <a:lstStyle/>
          <a:p>
            <a:pPr>
              <a:lnSpc>
                <a:spcPts val="5130"/>
              </a:lnSpc>
            </a:pPr>
            <a:r>
              <a:rPr lang="en-US" sz="5700">
                <a:solidFill>
                  <a:srgbClr val="24225C"/>
                </a:solidFill>
                <a:latin typeface="Assistant Bold"/>
              </a:rPr>
              <a:t>EXPLOATAREA</a:t>
            </a:r>
          </a:p>
        </p:txBody>
      </p:sp>
      <p:sp>
        <p:nvSpPr>
          <p:cNvPr id="8" name="TextBox 8"/>
          <p:cNvSpPr txBox="1"/>
          <p:nvPr/>
        </p:nvSpPr>
        <p:spPr>
          <a:xfrm>
            <a:off x="6530944" y="2785805"/>
            <a:ext cx="9214531" cy="1752971"/>
          </a:xfrm>
          <a:prstGeom prst="rect">
            <a:avLst/>
          </a:prstGeom>
        </p:spPr>
        <p:txBody>
          <a:bodyPr lIns="0" tIns="0" rIns="0" bIns="0" rtlCol="0" anchor="t">
            <a:spAutoFit/>
          </a:bodyPr>
          <a:lstStyle/>
          <a:p>
            <a:pPr>
              <a:lnSpc>
                <a:spcPts val="6968"/>
              </a:lnSpc>
            </a:pPr>
            <a:r>
              <a:rPr lang="en-US" sz="5360">
                <a:solidFill>
                  <a:srgbClr val="24225C"/>
                </a:solidFill>
                <a:latin typeface="Barlow Light Bold"/>
              </a:rPr>
              <a:t>FORME:</a:t>
            </a:r>
          </a:p>
          <a:p>
            <a:pPr>
              <a:lnSpc>
                <a:spcPts val="6968"/>
              </a:lnSpc>
            </a:pPr>
            <a:endParaRPr lang="en-US" sz="5360">
              <a:solidFill>
                <a:srgbClr val="24225C"/>
              </a:solidFill>
              <a:latin typeface="Barlow Light Bold"/>
            </a:endParaRPr>
          </a:p>
        </p:txBody>
      </p:sp>
      <p:sp>
        <p:nvSpPr>
          <p:cNvPr id="9" name="TextBox 9"/>
          <p:cNvSpPr txBox="1"/>
          <p:nvPr/>
        </p:nvSpPr>
        <p:spPr>
          <a:xfrm>
            <a:off x="599248" y="5653201"/>
            <a:ext cx="6136857" cy="1741670"/>
          </a:xfrm>
          <a:prstGeom prst="rect">
            <a:avLst/>
          </a:prstGeom>
        </p:spPr>
        <p:txBody>
          <a:bodyPr lIns="0" tIns="0" rIns="0" bIns="0" rtlCol="0" anchor="t">
            <a:spAutoFit/>
          </a:bodyPr>
          <a:lstStyle/>
          <a:p>
            <a:pPr>
              <a:lnSpc>
                <a:spcPts val="6968"/>
              </a:lnSpc>
            </a:pPr>
            <a:r>
              <a:rPr lang="en-US" sz="5360">
                <a:solidFill>
                  <a:srgbClr val="24225C"/>
                </a:solidFill>
                <a:latin typeface="Barlow Light Bold"/>
              </a:rPr>
              <a:t>SEXUALA </a:t>
            </a:r>
          </a:p>
          <a:p>
            <a:pPr>
              <a:lnSpc>
                <a:spcPts val="6968"/>
              </a:lnSpc>
            </a:pPr>
            <a:r>
              <a:rPr lang="en-US" sz="5360">
                <a:solidFill>
                  <a:srgbClr val="24225C"/>
                </a:solidFill>
                <a:latin typeface="Barlow Light Bold"/>
              </a:rPr>
              <a:t>(Metoda ”Lover Boy”)</a:t>
            </a:r>
          </a:p>
        </p:txBody>
      </p:sp>
      <p:sp>
        <p:nvSpPr>
          <p:cNvPr id="10" name="TextBox 10"/>
          <p:cNvSpPr txBox="1"/>
          <p:nvPr/>
        </p:nvSpPr>
        <p:spPr>
          <a:xfrm>
            <a:off x="7308512" y="8081880"/>
            <a:ext cx="6136857" cy="750434"/>
          </a:xfrm>
          <a:prstGeom prst="rect">
            <a:avLst/>
          </a:prstGeom>
        </p:spPr>
        <p:txBody>
          <a:bodyPr lIns="0" tIns="0" rIns="0" bIns="0" rtlCol="0" anchor="t">
            <a:spAutoFit/>
          </a:bodyPr>
          <a:lstStyle/>
          <a:p>
            <a:pPr>
              <a:lnSpc>
                <a:spcPts val="6058"/>
              </a:lnSpc>
            </a:pPr>
            <a:r>
              <a:rPr lang="en-US" sz="4660">
                <a:solidFill>
                  <a:srgbClr val="24225C"/>
                </a:solidFill>
                <a:latin typeface="Barlow Light Bold"/>
              </a:rPr>
              <a:t>PRIN MUNCĂ</a:t>
            </a:r>
          </a:p>
        </p:txBody>
      </p:sp>
      <p:sp>
        <p:nvSpPr>
          <p:cNvPr id="11" name="TextBox 11"/>
          <p:cNvSpPr txBox="1"/>
          <p:nvPr/>
        </p:nvSpPr>
        <p:spPr>
          <a:xfrm>
            <a:off x="11138209" y="8784690"/>
            <a:ext cx="3873112" cy="1255894"/>
          </a:xfrm>
          <a:prstGeom prst="rect">
            <a:avLst/>
          </a:prstGeom>
        </p:spPr>
        <p:txBody>
          <a:bodyPr lIns="0" tIns="0" rIns="0" bIns="0" rtlCol="0" anchor="t">
            <a:spAutoFit/>
          </a:bodyPr>
          <a:lstStyle/>
          <a:p>
            <a:pPr>
              <a:lnSpc>
                <a:spcPts val="5018"/>
              </a:lnSpc>
            </a:pPr>
            <a:r>
              <a:rPr lang="en-US" sz="3860">
                <a:solidFill>
                  <a:srgbClr val="24225C"/>
                </a:solidFill>
                <a:latin typeface="Barlow Light Bold"/>
              </a:rPr>
              <a:t>PRIN OBLIGAREA LA CERȘETORIE</a:t>
            </a:r>
          </a:p>
        </p:txBody>
      </p:sp>
      <p:sp>
        <p:nvSpPr>
          <p:cNvPr id="12" name="TextBox 12"/>
          <p:cNvSpPr txBox="1"/>
          <p:nvPr/>
        </p:nvSpPr>
        <p:spPr>
          <a:xfrm>
            <a:off x="13292969" y="4923728"/>
            <a:ext cx="6136857" cy="2009004"/>
          </a:xfrm>
          <a:prstGeom prst="rect">
            <a:avLst/>
          </a:prstGeom>
        </p:spPr>
        <p:txBody>
          <a:bodyPr lIns="0" tIns="0" rIns="0" bIns="0" rtlCol="0" anchor="t">
            <a:spAutoFit/>
          </a:bodyPr>
          <a:lstStyle/>
          <a:p>
            <a:pPr>
              <a:lnSpc>
                <a:spcPts val="3978"/>
              </a:lnSpc>
            </a:pPr>
            <a:r>
              <a:rPr lang="en-US" sz="3060">
                <a:solidFill>
                  <a:srgbClr val="24225C"/>
                </a:solidFill>
                <a:latin typeface="Barlow Light Bold"/>
              </a:rPr>
              <a:t>Alte forme: </a:t>
            </a:r>
          </a:p>
          <a:p>
            <a:pPr>
              <a:lnSpc>
                <a:spcPts val="3978"/>
              </a:lnSpc>
            </a:pPr>
            <a:r>
              <a:rPr lang="en-US" sz="3060">
                <a:solidFill>
                  <a:srgbClr val="24225C"/>
                </a:solidFill>
                <a:latin typeface="Barlow Light Bold"/>
              </a:rPr>
              <a:t>obligarea la săvârșirea </a:t>
            </a:r>
          </a:p>
          <a:p>
            <a:pPr>
              <a:lnSpc>
                <a:spcPts val="3978"/>
              </a:lnSpc>
            </a:pPr>
            <a:r>
              <a:rPr lang="en-US" sz="3060">
                <a:solidFill>
                  <a:srgbClr val="24225C"/>
                </a:solidFill>
                <a:latin typeface="Barlow Light Bold"/>
              </a:rPr>
              <a:t>unor infracțiuni, pornografie infantila etc.</a:t>
            </a:r>
          </a:p>
        </p:txBody>
      </p:sp>
      <p:sp>
        <p:nvSpPr>
          <p:cNvPr id="13" name="TextBox 13"/>
          <p:cNvSpPr txBox="1"/>
          <p:nvPr/>
        </p:nvSpPr>
        <p:spPr>
          <a:xfrm>
            <a:off x="15365683" y="9220200"/>
            <a:ext cx="2372428" cy="609464"/>
          </a:xfrm>
          <a:prstGeom prst="rect">
            <a:avLst/>
          </a:prstGeom>
        </p:spPr>
        <p:txBody>
          <a:bodyPr lIns="0" tIns="0" rIns="0" bIns="0" rtlCol="0" anchor="t">
            <a:spAutoFit/>
          </a:bodyPr>
          <a:lstStyle/>
          <a:p>
            <a:pPr>
              <a:lnSpc>
                <a:spcPts val="4888"/>
              </a:lnSpc>
            </a:pPr>
            <a:r>
              <a:rPr lang="en-US" sz="3760">
                <a:solidFill>
                  <a:srgbClr val="24225C"/>
                </a:solidFill>
                <a:latin typeface="Barlow Light Bold"/>
              </a:rPr>
              <a:t>ALTELE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rot="5400000" flipH="1">
            <a:off x="9134475" y="0"/>
            <a:ext cx="10287000" cy="10287000"/>
          </a:xfrm>
          <a:prstGeom prst="rect">
            <a:avLst/>
          </a:prstGeom>
        </p:spPr>
      </p:pic>
      <p:pic>
        <p:nvPicPr>
          <p:cNvPr id="3" name="Picture 3"/>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rot="5400000" flipH="1">
            <a:off x="-1143000" y="0"/>
            <a:ext cx="10287000" cy="10287000"/>
          </a:xfrm>
          <a:prstGeom prst="rect">
            <a:avLst/>
          </a:prstGeom>
        </p:spPr>
      </p:pic>
      <p:grpSp>
        <p:nvGrpSpPr>
          <p:cNvPr id="4" name="Group 4"/>
          <p:cNvGrpSpPr/>
          <p:nvPr/>
        </p:nvGrpSpPr>
        <p:grpSpPr>
          <a:xfrm>
            <a:off x="249895" y="1489833"/>
            <a:ext cx="16714156" cy="8115300"/>
            <a:chOff x="0" y="0"/>
            <a:chExt cx="3912680" cy="1899741"/>
          </a:xfrm>
        </p:grpSpPr>
        <p:sp>
          <p:nvSpPr>
            <p:cNvPr id="5" name="Freeform 5"/>
            <p:cNvSpPr/>
            <p:nvPr/>
          </p:nvSpPr>
          <p:spPr>
            <a:xfrm>
              <a:off x="0" y="0"/>
              <a:ext cx="3912680" cy="1899741"/>
            </a:xfrm>
            <a:custGeom>
              <a:avLst/>
              <a:gdLst/>
              <a:ahLst/>
              <a:cxnLst/>
              <a:rect l="l" t="t" r="r" b="b"/>
              <a:pathLst>
                <a:path w="3912680" h="1899741">
                  <a:moveTo>
                    <a:pt x="3788220" y="1899741"/>
                  </a:moveTo>
                  <a:lnTo>
                    <a:pt x="124460" y="1899741"/>
                  </a:lnTo>
                  <a:cubicBezTo>
                    <a:pt x="55880" y="1899741"/>
                    <a:pt x="0" y="1843861"/>
                    <a:pt x="0" y="1775281"/>
                  </a:cubicBezTo>
                  <a:lnTo>
                    <a:pt x="0" y="124460"/>
                  </a:lnTo>
                  <a:cubicBezTo>
                    <a:pt x="0" y="55880"/>
                    <a:pt x="55880" y="0"/>
                    <a:pt x="124460" y="0"/>
                  </a:cubicBezTo>
                  <a:lnTo>
                    <a:pt x="3788220" y="0"/>
                  </a:lnTo>
                  <a:cubicBezTo>
                    <a:pt x="3856800" y="0"/>
                    <a:pt x="3912680" y="55880"/>
                    <a:pt x="3912680" y="124460"/>
                  </a:cubicBezTo>
                  <a:lnTo>
                    <a:pt x="3912680" y="1775281"/>
                  </a:lnTo>
                  <a:cubicBezTo>
                    <a:pt x="3912680" y="1843861"/>
                    <a:pt x="3856800" y="1899741"/>
                    <a:pt x="3788220" y="1899741"/>
                  </a:cubicBezTo>
                  <a:close/>
                </a:path>
              </a:pathLst>
            </a:custGeom>
            <a:solidFill>
              <a:srgbClr val="FFFFFF"/>
            </a:solidFill>
          </p:spPr>
        </p:sp>
      </p:grpSp>
      <p:grpSp>
        <p:nvGrpSpPr>
          <p:cNvPr id="6" name="Group 6"/>
          <p:cNvGrpSpPr/>
          <p:nvPr/>
        </p:nvGrpSpPr>
        <p:grpSpPr>
          <a:xfrm>
            <a:off x="8911834" y="1378584"/>
            <a:ext cx="8115300" cy="7116607"/>
            <a:chOff x="0" y="0"/>
            <a:chExt cx="1899741" cy="1665953"/>
          </a:xfrm>
        </p:grpSpPr>
        <p:sp>
          <p:nvSpPr>
            <p:cNvPr id="7" name="Freeform 7"/>
            <p:cNvSpPr/>
            <p:nvPr/>
          </p:nvSpPr>
          <p:spPr>
            <a:xfrm>
              <a:off x="0" y="0"/>
              <a:ext cx="1899741" cy="1665954"/>
            </a:xfrm>
            <a:custGeom>
              <a:avLst/>
              <a:gdLst/>
              <a:ahLst/>
              <a:cxnLst/>
              <a:rect l="l" t="t" r="r" b="b"/>
              <a:pathLst>
                <a:path w="1899741" h="1665954">
                  <a:moveTo>
                    <a:pt x="1775281" y="1665953"/>
                  </a:moveTo>
                  <a:lnTo>
                    <a:pt x="124460" y="1665953"/>
                  </a:lnTo>
                  <a:cubicBezTo>
                    <a:pt x="55880" y="1665953"/>
                    <a:pt x="0" y="1610073"/>
                    <a:pt x="0" y="1541493"/>
                  </a:cubicBezTo>
                  <a:lnTo>
                    <a:pt x="0" y="124460"/>
                  </a:lnTo>
                  <a:cubicBezTo>
                    <a:pt x="0" y="55880"/>
                    <a:pt x="55880" y="0"/>
                    <a:pt x="124460" y="0"/>
                  </a:cubicBezTo>
                  <a:lnTo>
                    <a:pt x="1775281" y="0"/>
                  </a:lnTo>
                  <a:cubicBezTo>
                    <a:pt x="1843861" y="0"/>
                    <a:pt x="1899741" y="55880"/>
                    <a:pt x="1899741" y="124460"/>
                  </a:cubicBezTo>
                  <a:lnTo>
                    <a:pt x="1899741" y="1541494"/>
                  </a:lnTo>
                  <a:cubicBezTo>
                    <a:pt x="1899741" y="1610074"/>
                    <a:pt x="1843861" y="1665954"/>
                    <a:pt x="1775281" y="1665954"/>
                  </a:cubicBezTo>
                  <a:close/>
                </a:path>
              </a:pathLst>
            </a:custGeom>
            <a:solidFill>
              <a:srgbClr val="1D2896"/>
            </a:solidFill>
          </p:spPr>
        </p:sp>
      </p:grpSp>
      <p:sp>
        <p:nvSpPr>
          <p:cNvPr id="8" name="TextBox 8"/>
          <p:cNvSpPr txBox="1"/>
          <p:nvPr/>
        </p:nvSpPr>
        <p:spPr>
          <a:xfrm>
            <a:off x="1092350" y="1059497"/>
            <a:ext cx="8110537" cy="847725"/>
          </a:xfrm>
          <a:prstGeom prst="rect">
            <a:avLst/>
          </a:prstGeom>
        </p:spPr>
        <p:txBody>
          <a:bodyPr lIns="0" tIns="0" rIns="0" bIns="0" rtlCol="0" anchor="t">
            <a:spAutoFit/>
          </a:bodyPr>
          <a:lstStyle/>
          <a:p>
            <a:pPr>
              <a:lnSpc>
                <a:spcPts val="6299"/>
              </a:lnSpc>
            </a:pPr>
            <a:r>
              <a:rPr lang="en-US" sz="6999">
                <a:solidFill>
                  <a:srgbClr val="24225C"/>
                </a:solidFill>
                <a:latin typeface="Assistant Bold"/>
              </a:rPr>
              <a:t>PROFILUL VICTIMEI</a:t>
            </a:r>
          </a:p>
        </p:txBody>
      </p:sp>
      <p:sp>
        <p:nvSpPr>
          <p:cNvPr id="9" name="TextBox 9"/>
          <p:cNvSpPr txBox="1"/>
          <p:nvPr/>
        </p:nvSpPr>
        <p:spPr>
          <a:xfrm>
            <a:off x="1494365" y="2120582"/>
            <a:ext cx="6474196" cy="485775"/>
          </a:xfrm>
          <a:prstGeom prst="rect">
            <a:avLst/>
          </a:prstGeom>
        </p:spPr>
        <p:txBody>
          <a:bodyPr lIns="0" tIns="0" rIns="0" bIns="0" rtlCol="0" anchor="t">
            <a:spAutoFit/>
          </a:bodyPr>
          <a:lstStyle/>
          <a:p>
            <a:pPr>
              <a:lnSpc>
                <a:spcPts val="3899"/>
              </a:lnSpc>
            </a:pPr>
            <a:r>
              <a:rPr lang="en-US" sz="2999">
                <a:solidFill>
                  <a:srgbClr val="24225C"/>
                </a:solidFill>
                <a:latin typeface="Barlow Light Bold"/>
              </a:rPr>
              <a:t>FORMA DE EXPLOATARE: SEXUALĂ</a:t>
            </a:r>
          </a:p>
        </p:txBody>
      </p:sp>
      <p:grpSp>
        <p:nvGrpSpPr>
          <p:cNvPr id="10" name="Group 10"/>
          <p:cNvGrpSpPr/>
          <p:nvPr/>
        </p:nvGrpSpPr>
        <p:grpSpPr>
          <a:xfrm>
            <a:off x="15701935" y="9544050"/>
            <a:ext cx="473857" cy="473857"/>
            <a:chOff x="0" y="0"/>
            <a:chExt cx="812800" cy="812800"/>
          </a:xfrm>
        </p:grpSpPr>
        <p:sp>
          <p:nvSpPr>
            <p:cNvPr id="11" name="Freeform 11"/>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24225C"/>
            </a:solidFill>
          </p:spPr>
        </p:sp>
        <p:sp>
          <p:nvSpPr>
            <p:cNvPr id="12" name="TextBox 12"/>
            <p:cNvSpPr txBox="1"/>
            <p:nvPr/>
          </p:nvSpPr>
          <p:spPr>
            <a:xfrm>
              <a:off x="76200" y="104775"/>
              <a:ext cx="660400" cy="631825"/>
            </a:xfrm>
            <a:prstGeom prst="rect">
              <a:avLst/>
            </a:prstGeom>
          </p:spPr>
          <p:txBody>
            <a:bodyPr lIns="50800" tIns="50800" rIns="50800" bIns="50800" rtlCol="0" anchor="ctr"/>
            <a:lstStyle/>
            <a:p>
              <a:pPr algn="ctr">
                <a:lnSpc>
                  <a:spcPts val="2000"/>
                </a:lnSpc>
              </a:pPr>
              <a:endParaRPr/>
            </a:p>
          </p:txBody>
        </p:sp>
      </p:grpSp>
      <p:grpSp>
        <p:nvGrpSpPr>
          <p:cNvPr id="13" name="Group 13"/>
          <p:cNvGrpSpPr/>
          <p:nvPr/>
        </p:nvGrpSpPr>
        <p:grpSpPr>
          <a:xfrm>
            <a:off x="16790205" y="9544050"/>
            <a:ext cx="473857" cy="473857"/>
            <a:chOff x="0" y="0"/>
            <a:chExt cx="812800" cy="812800"/>
          </a:xfrm>
        </p:grpSpPr>
        <p:sp>
          <p:nvSpPr>
            <p:cNvPr id="14" name="Freeform 14"/>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24225C"/>
            </a:solidFill>
          </p:spPr>
        </p:sp>
        <p:sp>
          <p:nvSpPr>
            <p:cNvPr id="15" name="TextBox 15"/>
            <p:cNvSpPr txBox="1"/>
            <p:nvPr/>
          </p:nvSpPr>
          <p:spPr>
            <a:xfrm>
              <a:off x="76200" y="104775"/>
              <a:ext cx="660400" cy="631825"/>
            </a:xfrm>
            <a:prstGeom prst="rect">
              <a:avLst/>
            </a:prstGeom>
          </p:spPr>
          <p:txBody>
            <a:bodyPr lIns="50800" tIns="50800" rIns="50800" bIns="50800" rtlCol="0" anchor="ctr"/>
            <a:lstStyle/>
            <a:p>
              <a:pPr algn="ctr">
                <a:lnSpc>
                  <a:spcPts val="2000"/>
                </a:lnSpc>
              </a:pPr>
              <a:endParaRPr/>
            </a:p>
          </p:txBody>
        </p:sp>
      </p:grpSp>
      <p:grpSp>
        <p:nvGrpSpPr>
          <p:cNvPr id="16" name="Group 16"/>
          <p:cNvGrpSpPr/>
          <p:nvPr/>
        </p:nvGrpSpPr>
        <p:grpSpPr>
          <a:xfrm>
            <a:off x="15938863" y="9544050"/>
            <a:ext cx="1088270" cy="473857"/>
            <a:chOff x="0" y="0"/>
            <a:chExt cx="286623" cy="124802"/>
          </a:xfrm>
        </p:grpSpPr>
        <p:sp>
          <p:nvSpPr>
            <p:cNvPr id="17" name="Freeform 17"/>
            <p:cNvSpPr/>
            <p:nvPr/>
          </p:nvSpPr>
          <p:spPr>
            <a:xfrm>
              <a:off x="0" y="0"/>
              <a:ext cx="286623" cy="124802"/>
            </a:xfrm>
            <a:custGeom>
              <a:avLst/>
              <a:gdLst/>
              <a:ahLst/>
              <a:cxnLst/>
              <a:rect l="l" t="t" r="r" b="b"/>
              <a:pathLst>
                <a:path w="286623" h="124802">
                  <a:moveTo>
                    <a:pt x="0" y="0"/>
                  </a:moveTo>
                  <a:lnTo>
                    <a:pt x="286623" y="0"/>
                  </a:lnTo>
                  <a:lnTo>
                    <a:pt x="286623" y="124802"/>
                  </a:lnTo>
                  <a:lnTo>
                    <a:pt x="0" y="124802"/>
                  </a:lnTo>
                  <a:close/>
                </a:path>
              </a:pathLst>
            </a:custGeom>
            <a:solidFill>
              <a:srgbClr val="24225C"/>
            </a:solidFill>
          </p:spPr>
        </p:sp>
        <p:sp>
          <p:nvSpPr>
            <p:cNvPr id="18" name="TextBox 18"/>
            <p:cNvSpPr txBox="1"/>
            <p:nvPr/>
          </p:nvSpPr>
          <p:spPr>
            <a:xfrm>
              <a:off x="0" y="28575"/>
              <a:ext cx="812800" cy="784225"/>
            </a:xfrm>
            <a:prstGeom prst="rect">
              <a:avLst/>
            </a:prstGeom>
          </p:spPr>
          <p:txBody>
            <a:bodyPr lIns="50800" tIns="50800" rIns="50800" bIns="50800" rtlCol="0" anchor="ctr"/>
            <a:lstStyle/>
            <a:p>
              <a:pPr algn="ctr">
                <a:lnSpc>
                  <a:spcPts val="2000"/>
                </a:lnSpc>
              </a:pPr>
              <a:endParaRPr/>
            </a:p>
          </p:txBody>
        </p:sp>
      </p:grpSp>
      <p:sp>
        <p:nvSpPr>
          <p:cNvPr id="19" name="TextBox 19"/>
          <p:cNvSpPr txBox="1"/>
          <p:nvPr/>
        </p:nvSpPr>
        <p:spPr>
          <a:xfrm>
            <a:off x="15938863" y="9660329"/>
            <a:ext cx="1088270" cy="269875"/>
          </a:xfrm>
          <a:prstGeom prst="rect">
            <a:avLst/>
          </a:prstGeom>
        </p:spPr>
        <p:txBody>
          <a:bodyPr lIns="0" tIns="0" rIns="0" bIns="0" rtlCol="0" anchor="t">
            <a:spAutoFit/>
          </a:bodyPr>
          <a:lstStyle/>
          <a:p>
            <a:pPr algn="ctr">
              <a:lnSpc>
                <a:spcPts val="2000"/>
              </a:lnSpc>
            </a:pPr>
            <a:r>
              <a:rPr lang="en-US" sz="2000">
                <a:solidFill>
                  <a:srgbClr val="FFFFFF"/>
                </a:solidFill>
                <a:latin typeface="Kollektif"/>
              </a:rPr>
              <a:t>02/10</a:t>
            </a:r>
          </a:p>
        </p:txBody>
      </p:sp>
      <p:grpSp>
        <p:nvGrpSpPr>
          <p:cNvPr id="20" name="Group 20"/>
          <p:cNvGrpSpPr/>
          <p:nvPr/>
        </p:nvGrpSpPr>
        <p:grpSpPr>
          <a:xfrm>
            <a:off x="8674905" y="9544050"/>
            <a:ext cx="473857" cy="473857"/>
            <a:chOff x="0" y="0"/>
            <a:chExt cx="812800" cy="812800"/>
          </a:xfrm>
        </p:grpSpPr>
        <p:sp>
          <p:nvSpPr>
            <p:cNvPr id="21" name="Freeform 21"/>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24225C"/>
            </a:solidFill>
          </p:spPr>
        </p:sp>
        <p:sp>
          <p:nvSpPr>
            <p:cNvPr id="22" name="TextBox 22"/>
            <p:cNvSpPr txBox="1"/>
            <p:nvPr/>
          </p:nvSpPr>
          <p:spPr>
            <a:xfrm>
              <a:off x="76200" y="104775"/>
              <a:ext cx="660400" cy="631825"/>
            </a:xfrm>
            <a:prstGeom prst="rect">
              <a:avLst/>
            </a:prstGeom>
          </p:spPr>
          <p:txBody>
            <a:bodyPr lIns="50800" tIns="50800" rIns="50800" bIns="50800" rtlCol="0" anchor="ctr"/>
            <a:lstStyle/>
            <a:p>
              <a:pPr algn="ctr">
                <a:lnSpc>
                  <a:spcPts val="2000"/>
                </a:lnSpc>
              </a:pPr>
              <a:endParaRPr/>
            </a:p>
          </p:txBody>
        </p:sp>
      </p:grpSp>
      <p:grpSp>
        <p:nvGrpSpPr>
          <p:cNvPr id="23" name="Group 23"/>
          <p:cNvGrpSpPr/>
          <p:nvPr/>
        </p:nvGrpSpPr>
        <p:grpSpPr>
          <a:xfrm>
            <a:off x="9139238" y="9544050"/>
            <a:ext cx="473857" cy="473857"/>
            <a:chOff x="0" y="0"/>
            <a:chExt cx="812800" cy="812800"/>
          </a:xfrm>
        </p:grpSpPr>
        <p:sp>
          <p:nvSpPr>
            <p:cNvPr id="24" name="Freeform 24"/>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24225C"/>
            </a:solidFill>
          </p:spPr>
        </p:sp>
        <p:sp>
          <p:nvSpPr>
            <p:cNvPr id="25" name="TextBox 25"/>
            <p:cNvSpPr txBox="1"/>
            <p:nvPr/>
          </p:nvSpPr>
          <p:spPr>
            <a:xfrm>
              <a:off x="76200" y="104775"/>
              <a:ext cx="660400" cy="631825"/>
            </a:xfrm>
            <a:prstGeom prst="rect">
              <a:avLst/>
            </a:prstGeom>
          </p:spPr>
          <p:txBody>
            <a:bodyPr lIns="50800" tIns="50800" rIns="50800" bIns="50800" rtlCol="0" anchor="ctr"/>
            <a:lstStyle/>
            <a:p>
              <a:pPr algn="ctr">
                <a:lnSpc>
                  <a:spcPts val="2000"/>
                </a:lnSpc>
              </a:pPr>
              <a:endParaRPr/>
            </a:p>
          </p:txBody>
        </p:sp>
      </p:grpSp>
      <p:grpSp>
        <p:nvGrpSpPr>
          <p:cNvPr id="26" name="Group 26"/>
          <p:cNvGrpSpPr/>
          <p:nvPr/>
        </p:nvGrpSpPr>
        <p:grpSpPr>
          <a:xfrm>
            <a:off x="8911834" y="9544050"/>
            <a:ext cx="464332" cy="473857"/>
            <a:chOff x="0" y="0"/>
            <a:chExt cx="122293" cy="124802"/>
          </a:xfrm>
        </p:grpSpPr>
        <p:sp>
          <p:nvSpPr>
            <p:cNvPr id="27" name="Freeform 27"/>
            <p:cNvSpPr/>
            <p:nvPr/>
          </p:nvSpPr>
          <p:spPr>
            <a:xfrm>
              <a:off x="0" y="0"/>
              <a:ext cx="122293" cy="124802"/>
            </a:xfrm>
            <a:custGeom>
              <a:avLst/>
              <a:gdLst/>
              <a:ahLst/>
              <a:cxnLst/>
              <a:rect l="l" t="t" r="r" b="b"/>
              <a:pathLst>
                <a:path w="122293" h="124802">
                  <a:moveTo>
                    <a:pt x="0" y="0"/>
                  </a:moveTo>
                  <a:lnTo>
                    <a:pt x="122293" y="0"/>
                  </a:lnTo>
                  <a:lnTo>
                    <a:pt x="122293" y="124802"/>
                  </a:lnTo>
                  <a:lnTo>
                    <a:pt x="0" y="124802"/>
                  </a:lnTo>
                  <a:close/>
                </a:path>
              </a:pathLst>
            </a:custGeom>
            <a:solidFill>
              <a:srgbClr val="24225C"/>
            </a:solidFill>
          </p:spPr>
        </p:sp>
        <p:sp>
          <p:nvSpPr>
            <p:cNvPr id="28" name="TextBox 28"/>
            <p:cNvSpPr txBox="1"/>
            <p:nvPr/>
          </p:nvSpPr>
          <p:spPr>
            <a:xfrm>
              <a:off x="0" y="28575"/>
              <a:ext cx="812800" cy="784225"/>
            </a:xfrm>
            <a:prstGeom prst="rect">
              <a:avLst/>
            </a:prstGeom>
          </p:spPr>
          <p:txBody>
            <a:bodyPr lIns="50800" tIns="50800" rIns="50800" bIns="50800" rtlCol="0" anchor="ctr"/>
            <a:lstStyle/>
            <a:p>
              <a:pPr algn="ctr">
                <a:lnSpc>
                  <a:spcPts val="2000"/>
                </a:lnSpc>
              </a:pPr>
              <a:endParaRPr/>
            </a:p>
          </p:txBody>
        </p:sp>
      </p:grpSp>
      <p:pic>
        <p:nvPicPr>
          <p:cNvPr id="29" name="Picture 29"/>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973740" y="9648895"/>
            <a:ext cx="350045" cy="281309"/>
          </a:xfrm>
          <a:prstGeom prst="rect">
            <a:avLst/>
          </a:prstGeom>
        </p:spPr>
      </p:pic>
      <p:sp>
        <p:nvSpPr>
          <p:cNvPr id="30" name="TextBox 30"/>
          <p:cNvSpPr txBox="1"/>
          <p:nvPr/>
        </p:nvSpPr>
        <p:spPr>
          <a:xfrm>
            <a:off x="8983265" y="1437703"/>
            <a:ext cx="7621431" cy="6582284"/>
          </a:xfrm>
          <a:prstGeom prst="rect">
            <a:avLst/>
          </a:prstGeom>
        </p:spPr>
        <p:txBody>
          <a:bodyPr lIns="0" tIns="0" rIns="0" bIns="0" rtlCol="0" anchor="t">
            <a:spAutoFit/>
          </a:bodyPr>
          <a:lstStyle/>
          <a:p>
            <a:pPr marL="690874" lvl="1" indent="-345437">
              <a:lnSpc>
                <a:spcPts val="4735"/>
              </a:lnSpc>
              <a:buFont typeface="Arial"/>
              <a:buChar char="•"/>
            </a:pPr>
            <a:r>
              <a:rPr lang="en-US" sz="2800" spc="236" dirty="0">
                <a:solidFill>
                  <a:srgbClr val="FFFFFF"/>
                </a:solidFill>
                <a:latin typeface="Barlow Light Bold"/>
              </a:rPr>
              <a:t>Este </a:t>
            </a:r>
            <a:r>
              <a:rPr lang="en-US" sz="2800" spc="236" dirty="0" err="1">
                <a:solidFill>
                  <a:srgbClr val="FFFFFF"/>
                </a:solidFill>
                <a:latin typeface="Barlow Light Bold"/>
              </a:rPr>
              <a:t>cea</a:t>
            </a:r>
            <a:r>
              <a:rPr lang="en-US" sz="2800" spc="236" dirty="0">
                <a:solidFill>
                  <a:srgbClr val="FFFFFF"/>
                </a:solidFill>
                <a:latin typeface="Barlow Light Bold"/>
              </a:rPr>
              <a:t> </a:t>
            </a:r>
            <a:r>
              <a:rPr lang="en-US" sz="2800" spc="236" dirty="0" err="1">
                <a:solidFill>
                  <a:srgbClr val="FFFFFF"/>
                </a:solidFill>
                <a:latin typeface="Barlow Light Bold"/>
              </a:rPr>
              <a:t>mai</a:t>
            </a:r>
            <a:r>
              <a:rPr lang="en-US" sz="2800" spc="236" dirty="0">
                <a:solidFill>
                  <a:srgbClr val="FFFFFF"/>
                </a:solidFill>
                <a:latin typeface="Barlow Light Bold"/>
              </a:rPr>
              <a:t> </a:t>
            </a:r>
            <a:r>
              <a:rPr lang="en-US" sz="2800" spc="236" dirty="0" err="1">
                <a:solidFill>
                  <a:srgbClr val="FFFFFF"/>
                </a:solidFill>
                <a:latin typeface="Barlow Light Bold"/>
              </a:rPr>
              <a:t>întâlnită</a:t>
            </a:r>
            <a:r>
              <a:rPr lang="en-US" sz="2800" spc="236" dirty="0">
                <a:solidFill>
                  <a:srgbClr val="FFFFFF"/>
                </a:solidFill>
                <a:latin typeface="Barlow Light Bold"/>
              </a:rPr>
              <a:t> </a:t>
            </a:r>
            <a:r>
              <a:rPr lang="en-US" sz="2800" spc="236" dirty="0" err="1">
                <a:solidFill>
                  <a:srgbClr val="FFFFFF"/>
                </a:solidFill>
                <a:latin typeface="Barlow Light Bold"/>
              </a:rPr>
              <a:t>formă</a:t>
            </a:r>
            <a:r>
              <a:rPr lang="en-US" sz="2800" spc="236" dirty="0">
                <a:solidFill>
                  <a:srgbClr val="FFFFFF"/>
                </a:solidFill>
                <a:latin typeface="Barlow Light Bold"/>
              </a:rPr>
              <a:t> de </a:t>
            </a:r>
            <a:r>
              <a:rPr lang="en-US" sz="2800" spc="236" dirty="0" err="1">
                <a:solidFill>
                  <a:srgbClr val="FFFFFF"/>
                </a:solidFill>
                <a:latin typeface="Barlow Light Bold"/>
              </a:rPr>
              <a:t>exploatare</a:t>
            </a:r>
            <a:r>
              <a:rPr lang="en-US" sz="2800" spc="236" dirty="0">
                <a:solidFill>
                  <a:srgbClr val="FFFFFF"/>
                </a:solidFill>
                <a:latin typeface="Barlow Light Bold"/>
              </a:rPr>
              <a:t>.</a:t>
            </a:r>
          </a:p>
          <a:p>
            <a:pPr marL="690874" lvl="1" indent="-345437">
              <a:lnSpc>
                <a:spcPts val="4735"/>
              </a:lnSpc>
              <a:buFont typeface="Arial"/>
              <a:buChar char="•"/>
            </a:pPr>
            <a:r>
              <a:rPr lang="en-US" sz="2800" spc="162" dirty="0" err="1">
                <a:solidFill>
                  <a:srgbClr val="FFFFFF"/>
                </a:solidFill>
                <a:latin typeface="Arimo Bold"/>
              </a:rPr>
              <a:t>Victimele</a:t>
            </a:r>
            <a:r>
              <a:rPr lang="en-US" sz="2800" spc="162" dirty="0">
                <a:solidFill>
                  <a:srgbClr val="FFFFFF"/>
                </a:solidFill>
                <a:latin typeface="Arimo Bold"/>
              </a:rPr>
              <a:t> </a:t>
            </a:r>
            <a:r>
              <a:rPr lang="en-US" sz="2800" spc="162" dirty="0" err="1">
                <a:solidFill>
                  <a:srgbClr val="FFFFFF"/>
                </a:solidFill>
                <a:latin typeface="Arimo Bold"/>
              </a:rPr>
              <a:t>acestei</a:t>
            </a:r>
            <a:r>
              <a:rPr lang="en-US" sz="2800" spc="162" dirty="0">
                <a:solidFill>
                  <a:srgbClr val="FFFFFF"/>
                </a:solidFill>
                <a:latin typeface="Arimo Bold"/>
              </a:rPr>
              <a:t> </a:t>
            </a:r>
            <a:r>
              <a:rPr lang="en-US" sz="2800" spc="162" dirty="0" err="1">
                <a:solidFill>
                  <a:srgbClr val="FFFFFF"/>
                </a:solidFill>
                <a:latin typeface="Arimo Bold"/>
              </a:rPr>
              <a:t>forme</a:t>
            </a:r>
            <a:r>
              <a:rPr lang="en-US" sz="2800" spc="162" dirty="0">
                <a:solidFill>
                  <a:srgbClr val="FFFFFF"/>
                </a:solidFill>
                <a:latin typeface="Arimo Bold"/>
              </a:rPr>
              <a:t> de </a:t>
            </a:r>
            <a:r>
              <a:rPr lang="en-US" sz="2800" spc="162" dirty="0" err="1">
                <a:solidFill>
                  <a:srgbClr val="FFFFFF"/>
                </a:solidFill>
                <a:latin typeface="Arimo Bold"/>
              </a:rPr>
              <a:t>exploatare</a:t>
            </a:r>
            <a:r>
              <a:rPr lang="en-US" sz="2800" spc="162" dirty="0">
                <a:solidFill>
                  <a:srgbClr val="FFFFFF"/>
                </a:solidFill>
                <a:latin typeface="Arimo Bold"/>
              </a:rPr>
              <a:t> sunt de </a:t>
            </a:r>
            <a:r>
              <a:rPr lang="en-US" sz="2800" spc="162" dirty="0" err="1">
                <a:solidFill>
                  <a:srgbClr val="FFFFFF"/>
                </a:solidFill>
                <a:latin typeface="Arimo Bold"/>
              </a:rPr>
              <a:t>regulă</a:t>
            </a:r>
            <a:r>
              <a:rPr lang="en-US" sz="2800" spc="162" dirty="0">
                <a:solidFill>
                  <a:srgbClr val="FFFFFF"/>
                </a:solidFill>
                <a:latin typeface="Arimo Bold"/>
              </a:rPr>
              <a:t> fete, </a:t>
            </a:r>
            <a:r>
              <a:rPr lang="en-US" sz="2800" spc="162" dirty="0" err="1">
                <a:solidFill>
                  <a:srgbClr val="FFFFFF"/>
                </a:solidFill>
                <a:latin typeface="Arimo Bold"/>
              </a:rPr>
              <a:t>cele</a:t>
            </a:r>
            <a:r>
              <a:rPr lang="en-US" sz="2800" spc="162" dirty="0">
                <a:solidFill>
                  <a:srgbClr val="FFFFFF"/>
                </a:solidFill>
                <a:latin typeface="Arimo Bold"/>
              </a:rPr>
              <a:t> </a:t>
            </a:r>
            <a:r>
              <a:rPr lang="en-US" sz="2800" spc="162" dirty="0" err="1">
                <a:solidFill>
                  <a:srgbClr val="FFFFFF"/>
                </a:solidFill>
                <a:latin typeface="Arimo Bold"/>
              </a:rPr>
              <a:t>mai</a:t>
            </a:r>
            <a:r>
              <a:rPr lang="en-US" sz="2800" spc="162" dirty="0">
                <a:solidFill>
                  <a:srgbClr val="FFFFFF"/>
                </a:solidFill>
                <a:latin typeface="Arimo Bold"/>
              </a:rPr>
              <a:t> </a:t>
            </a:r>
            <a:r>
              <a:rPr lang="en-US" sz="2800" spc="162" dirty="0" err="1">
                <a:solidFill>
                  <a:srgbClr val="FFFFFF"/>
                </a:solidFill>
                <a:latin typeface="Arimo Bold"/>
              </a:rPr>
              <a:t>multe</a:t>
            </a:r>
            <a:r>
              <a:rPr lang="en-US" sz="2800" spc="162" dirty="0">
                <a:solidFill>
                  <a:srgbClr val="FFFFFF"/>
                </a:solidFill>
                <a:latin typeface="Arimo Bold"/>
              </a:rPr>
              <a:t> </a:t>
            </a:r>
            <a:r>
              <a:rPr lang="en-US" sz="2800" spc="162" dirty="0" err="1">
                <a:solidFill>
                  <a:srgbClr val="FFFFFF"/>
                </a:solidFill>
                <a:latin typeface="Arimo Bold"/>
              </a:rPr>
              <a:t>având</a:t>
            </a:r>
            <a:r>
              <a:rPr lang="en-US" sz="2800" spc="162" dirty="0">
                <a:solidFill>
                  <a:srgbClr val="FFFFFF"/>
                </a:solidFill>
                <a:latin typeface="Arimo Bold"/>
              </a:rPr>
              <a:t> </a:t>
            </a:r>
            <a:r>
              <a:rPr lang="en-US" sz="2800" spc="162" dirty="0" err="1">
                <a:solidFill>
                  <a:srgbClr val="FFFFFF"/>
                </a:solidFill>
                <a:latin typeface="Arimo Bold"/>
              </a:rPr>
              <a:t>între</a:t>
            </a:r>
            <a:r>
              <a:rPr lang="en-US" sz="2800" spc="162" dirty="0">
                <a:solidFill>
                  <a:srgbClr val="FFFFFF"/>
                </a:solidFill>
                <a:latin typeface="Arimo Bold"/>
              </a:rPr>
              <a:t> 14 </a:t>
            </a:r>
            <a:r>
              <a:rPr lang="en-US" sz="2800" spc="162" dirty="0" err="1">
                <a:solidFill>
                  <a:srgbClr val="FFFFFF"/>
                </a:solidFill>
                <a:latin typeface="Arimo Bold"/>
              </a:rPr>
              <a:t>şi</a:t>
            </a:r>
            <a:r>
              <a:rPr lang="en-US" sz="2800" spc="162" dirty="0">
                <a:solidFill>
                  <a:srgbClr val="FFFFFF"/>
                </a:solidFill>
                <a:latin typeface="Arimo Bold"/>
              </a:rPr>
              <a:t> 25 de ani, </a:t>
            </a:r>
            <a:r>
              <a:rPr lang="en-US" sz="2800" spc="162" dirty="0" err="1">
                <a:solidFill>
                  <a:srgbClr val="FFFFFF"/>
                </a:solidFill>
                <a:latin typeface="Arimo Bold"/>
              </a:rPr>
              <a:t>dar</a:t>
            </a:r>
            <a:r>
              <a:rPr lang="en-US" sz="2800" spc="162" dirty="0">
                <a:solidFill>
                  <a:srgbClr val="FFFFFF"/>
                </a:solidFill>
                <a:latin typeface="Arimo Bold"/>
              </a:rPr>
              <a:t> au </a:t>
            </a:r>
            <a:r>
              <a:rPr lang="en-US" sz="2800" spc="162" dirty="0" err="1">
                <a:solidFill>
                  <a:srgbClr val="FFFFFF"/>
                </a:solidFill>
                <a:latin typeface="Arimo Bold"/>
              </a:rPr>
              <a:t>fost</a:t>
            </a:r>
            <a:r>
              <a:rPr lang="en-US" sz="2800" spc="162" dirty="0">
                <a:solidFill>
                  <a:srgbClr val="FFFFFF"/>
                </a:solidFill>
                <a:latin typeface="Arimo Bold"/>
              </a:rPr>
              <a:t> </a:t>
            </a:r>
            <a:r>
              <a:rPr lang="en-US" sz="2800" spc="162" dirty="0" err="1">
                <a:solidFill>
                  <a:srgbClr val="FFFFFF"/>
                </a:solidFill>
                <a:latin typeface="Arimo Bold"/>
              </a:rPr>
              <a:t>şi</a:t>
            </a:r>
            <a:r>
              <a:rPr lang="en-US" sz="2800" spc="162" dirty="0">
                <a:solidFill>
                  <a:srgbClr val="FFFFFF"/>
                </a:solidFill>
                <a:latin typeface="Arimo Bold"/>
              </a:rPr>
              <a:t> </a:t>
            </a:r>
            <a:r>
              <a:rPr lang="en-US" sz="2800" spc="162" dirty="0" err="1">
                <a:solidFill>
                  <a:srgbClr val="FFFFFF"/>
                </a:solidFill>
                <a:latin typeface="Arimo Bold"/>
              </a:rPr>
              <a:t>cazuri</a:t>
            </a:r>
            <a:r>
              <a:rPr lang="en-US" sz="2800" spc="162" dirty="0">
                <a:solidFill>
                  <a:srgbClr val="FFFFFF"/>
                </a:solidFill>
                <a:latin typeface="Arimo Bold"/>
              </a:rPr>
              <a:t> </a:t>
            </a:r>
            <a:r>
              <a:rPr lang="en-US" sz="2800" spc="162" dirty="0" err="1">
                <a:solidFill>
                  <a:srgbClr val="FFFFFF"/>
                </a:solidFill>
                <a:latin typeface="Arimo Bold"/>
              </a:rPr>
              <a:t>în</a:t>
            </a:r>
            <a:r>
              <a:rPr lang="en-US" sz="2800" spc="162" dirty="0">
                <a:solidFill>
                  <a:srgbClr val="FFFFFF"/>
                </a:solidFill>
                <a:latin typeface="Arimo Bold"/>
              </a:rPr>
              <a:t> care </a:t>
            </a:r>
            <a:r>
              <a:rPr lang="en-US" sz="2800" spc="162" dirty="0" err="1">
                <a:solidFill>
                  <a:srgbClr val="FFFFFF"/>
                </a:solidFill>
                <a:latin typeface="Arimo Bold"/>
              </a:rPr>
              <a:t>acestea</a:t>
            </a:r>
            <a:r>
              <a:rPr lang="en-US" sz="2800" spc="162" dirty="0">
                <a:solidFill>
                  <a:srgbClr val="FFFFFF"/>
                </a:solidFill>
                <a:latin typeface="Arimo Bold"/>
              </a:rPr>
              <a:t> </a:t>
            </a:r>
            <a:r>
              <a:rPr lang="en-US" sz="2800" spc="162" dirty="0" err="1">
                <a:solidFill>
                  <a:srgbClr val="FFFFFF"/>
                </a:solidFill>
                <a:latin typeface="Arimo Bold"/>
              </a:rPr>
              <a:t>aveau</a:t>
            </a:r>
            <a:r>
              <a:rPr lang="en-US" sz="2800" spc="162" dirty="0">
                <a:solidFill>
                  <a:srgbClr val="FFFFFF"/>
                </a:solidFill>
                <a:latin typeface="Arimo Bold"/>
              </a:rPr>
              <a:t> </a:t>
            </a:r>
            <a:r>
              <a:rPr lang="en-US" sz="2800" spc="162" dirty="0" err="1">
                <a:solidFill>
                  <a:srgbClr val="FFFFFF"/>
                </a:solidFill>
                <a:latin typeface="Arimo Bold"/>
              </a:rPr>
              <a:t>doar</a:t>
            </a:r>
            <a:r>
              <a:rPr lang="en-US" sz="2800" spc="162" dirty="0">
                <a:solidFill>
                  <a:srgbClr val="FFFFFF"/>
                </a:solidFill>
                <a:latin typeface="Arimo Bold"/>
              </a:rPr>
              <a:t> 10-11 ani.</a:t>
            </a:r>
          </a:p>
          <a:p>
            <a:pPr marL="690874" lvl="1" indent="-345437">
              <a:lnSpc>
                <a:spcPts val="4735"/>
              </a:lnSpc>
              <a:buFont typeface="Arial"/>
              <a:buChar char="•"/>
            </a:pPr>
            <a:r>
              <a:rPr lang="en-US" sz="2800" spc="162" dirty="0" err="1">
                <a:solidFill>
                  <a:srgbClr val="FFFFFF"/>
                </a:solidFill>
                <a:latin typeface="Arimo Bold"/>
              </a:rPr>
              <a:t>Dintre</a:t>
            </a:r>
            <a:r>
              <a:rPr lang="en-US" sz="2800" spc="162" dirty="0">
                <a:solidFill>
                  <a:srgbClr val="FFFFFF"/>
                </a:solidFill>
                <a:latin typeface="Arimo Bold"/>
              </a:rPr>
              <a:t> </a:t>
            </a:r>
            <a:r>
              <a:rPr lang="en-US" sz="2800" spc="162" dirty="0" err="1">
                <a:solidFill>
                  <a:srgbClr val="FFFFFF"/>
                </a:solidFill>
                <a:latin typeface="Arimo Bold"/>
              </a:rPr>
              <a:t>cazurile</a:t>
            </a:r>
            <a:r>
              <a:rPr lang="en-US" sz="2800" spc="162" dirty="0">
                <a:solidFill>
                  <a:srgbClr val="FFFFFF"/>
                </a:solidFill>
                <a:latin typeface="Arimo Bold"/>
              </a:rPr>
              <a:t> de </a:t>
            </a:r>
            <a:r>
              <a:rPr lang="en-US" sz="2800" spc="162" dirty="0" err="1">
                <a:solidFill>
                  <a:srgbClr val="FFFFFF"/>
                </a:solidFill>
                <a:latin typeface="Arimo Bold"/>
              </a:rPr>
              <a:t>copii</a:t>
            </a:r>
            <a:r>
              <a:rPr lang="en-US" sz="2800" spc="162" dirty="0">
                <a:solidFill>
                  <a:srgbClr val="FFFFFF"/>
                </a:solidFill>
                <a:latin typeface="Arimo Bold"/>
              </a:rPr>
              <a:t>, </a:t>
            </a:r>
            <a:r>
              <a:rPr lang="en-US" sz="2800" spc="162" dirty="0" err="1">
                <a:solidFill>
                  <a:srgbClr val="FFFFFF"/>
                </a:solidFill>
                <a:latin typeface="Arimo Bold"/>
              </a:rPr>
              <a:t>asistate</a:t>
            </a:r>
            <a:r>
              <a:rPr lang="en-US" sz="2800" spc="162" dirty="0">
                <a:solidFill>
                  <a:srgbClr val="FFFFFF"/>
                </a:solidFill>
                <a:latin typeface="Arimo Bold"/>
              </a:rPr>
              <a:t> de </a:t>
            </a:r>
            <a:r>
              <a:rPr lang="en-US" sz="2800" spc="162" dirty="0" err="1">
                <a:solidFill>
                  <a:srgbClr val="FFFFFF"/>
                </a:solidFill>
                <a:latin typeface="Arimo Bold"/>
              </a:rPr>
              <a:t>către</a:t>
            </a:r>
            <a:r>
              <a:rPr lang="en-US" sz="2800" spc="162" dirty="0">
                <a:solidFill>
                  <a:srgbClr val="FFFFFF"/>
                </a:solidFill>
                <a:latin typeface="Arimo Bold"/>
              </a:rPr>
              <a:t> ANITP, </a:t>
            </a:r>
            <a:r>
              <a:rPr lang="en-US" sz="2800" spc="162" dirty="0" err="1">
                <a:solidFill>
                  <a:srgbClr val="FFFFFF"/>
                </a:solidFill>
                <a:latin typeface="Arimo Bold"/>
              </a:rPr>
              <a:t>categoria</a:t>
            </a:r>
            <a:r>
              <a:rPr lang="en-US" sz="2800" spc="162" dirty="0">
                <a:solidFill>
                  <a:srgbClr val="FFFFFF"/>
                </a:solidFill>
                <a:latin typeface="Arimo Bold"/>
              </a:rPr>
              <a:t> de </a:t>
            </a:r>
            <a:r>
              <a:rPr lang="en-US" sz="2800" spc="162" dirty="0" err="1">
                <a:solidFill>
                  <a:srgbClr val="FFFFFF"/>
                </a:solidFill>
                <a:latin typeface="Arimo Bold"/>
              </a:rPr>
              <a:t>vârstă</a:t>
            </a:r>
            <a:r>
              <a:rPr lang="en-US" sz="2800" spc="162" dirty="0">
                <a:solidFill>
                  <a:srgbClr val="FFFFFF"/>
                </a:solidFill>
                <a:latin typeface="Arimo Bold"/>
              </a:rPr>
              <a:t> </a:t>
            </a:r>
            <a:r>
              <a:rPr lang="en-US" sz="2800" spc="162" dirty="0" err="1">
                <a:solidFill>
                  <a:srgbClr val="FFFFFF"/>
                </a:solidFill>
                <a:latin typeface="Arimo Bold"/>
              </a:rPr>
              <a:t>cea</a:t>
            </a:r>
            <a:r>
              <a:rPr lang="en-US" sz="2800" spc="162" dirty="0">
                <a:solidFill>
                  <a:srgbClr val="FFFFFF"/>
                </a:solidFill>
                <a:latin typeface="Arimo Bold"/>
              </a:rPr>
              <a:t> </a:t>
            </a:r>
            <a:r>
              <a:rPr lang="en-US" sz="2800" spc="162" dirty="0" err="1">
                <a:solidFill>
                  <a:srgbClr val="FFFFFF"/>
                </a:solidFill>
                <a:latin typeface="Arimo Bold"/>
              </a:rPr>
              <a:t>mai</a:t>
            </a:r>
            <a:r>
              <a:rPr lang="en-US" sz="2800" spc="162" dirty="0">
                <a:solidFill>
                  <a:srgbClr val="FFFFFF"/>
                </a:solidFill>
                <a:latin typeface="Arimo Bold"/>
              </a:rPr>
              <a:t> des </a:t>
            </a:r>
            <a:r>
              <a:rPr lang="en-US" sz="2800" spc="162" dirty="0" err="1">
                <a:solidFill>
                  <a:srgbClr val="FFFFFF"/>
                </a:solidFill>
                <a:latin typeface="Arimo Bold"/>
              </a:rPr>
              <a:t>întâlnită</a:t>
            </a:r>
            <a:r>
              <a:rPr lang="en-US" sz="2800" spc="162" dirty="0">
                <a:solidFill>
                  <a:srgbClr val="FFFFFF"/>
                </a:solidFill>
                <a:latin typeface="Arimo Bold"/>
              </a:rPr>
              <a:t> </a:t>
            </a:r>
            <a:r>
              <a:rPr lang="en-US" sz="2800" spc="162" dirty="0" err="1">
                <a:solidFill>
                  <a:srgbClr val="FFFFFF"/>
                </a:solidFill>
                <a:latin typeface="Arimo Bold"/>
              </a:rPr>
              <a:t>este</a:t>
            </a:r>
            <a:r>
              <a:rPr lang="en-US" sz="2800" spc="162" dirty="0">
                <a:solidFill>
                  <a:srgbClr val="FFFFFF"/>
                </a:solidFill>
                <a:latin typeface="Arimo Bold"/>
              </a:rPr>
              <a:t> 10 – 17 ani, </a:t>
            </a:r>
            <a:r>
              <a:rPr lang="en-US" sz="2800" spc="162" dirty="0" err="1">
                <a:solidFill>
                  <a:srgbClr val="FFFFFF"/>
                </a:solidFill>
                <a:latin typeface="Arimo Bold"/>
              </a:rPr>
              <a:t>majoritatea</a:t>
            </a:r>
            <a:r>
              <a:rPr lang="en-US" sz="2800" spc="162" dirty="0">
                <a:solidFill>
                  <a:srgbClr val="FFFFFF"/>
                </a:solidFill>
                <a:latin typeface="Arimo Bold"/>
              </a:rPr>
              <a:t> </a:t>
            </a:r>
            <a:r>
              <a:rPr lang="en-US" sz="2800" spc="162" dirty="0" err="1">
                <a:solidFill>
                  <a:srgbClr val="FFFFFF"/>
                </a:solidFill>
                <a:latin typeface="Arimo Bold"/>
              </a:rPr>
              <a:t>fiind</a:t>
            </a:r>
            <a:r>
              <a:rPr lang="en-US" sz="2800" spc="162" dirty="0">
                <a:solidFill>
                  <a:srgbClr val="FFFFFF"/>
                </a:solidFill>
                <a:latin typeface="Arimo Bold"/>
              </a:rPr>
              <a:t> </a:t>
            </a:r>
            <a:r>
              <a:rPr lang="en-US" sz="3199" spc="162" dirty="0">
                <a:solidFill>
                  <a:srgbClr val="FFFFFF"/>
                </a:solidFill>
                <a:latin typeface="Arimo Bold"/>
              </a:rPr>
              <a:t>fete.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rot="5400000" flipH="1">
            <a:off x="9134475" y="0"/>
            <a:ext cx="10287000" cy="10287000"/>
          </a:xfrm>
          <a:prstGeom prst="rect">
            <a:avLst/>
          </a:prstGeom>
        </p:spPr>
      </p:pic>
      <p:pic>
        <p:nvPicPr>
          <p:cNvPr id="3" name="Picture 3"/>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rot="5400000" flipH="1">
            <a:off x="-1143000" y="0"/>
            <a:ext cx="10287000" cy="10287000"/>
          </a:xfrm>
          <a:prstGeom prst="rect">
            <a:avLst/>
          </a:prstGeom>
        </p:spPr>
      </p:pic>
      <p:grpSp>
        <p:nvGrpSpPr>
          <p:cNvPr id="4" name="Group 4"/>
          <p:cNvGrpSpPr/>
          <p:nvPr/>
        </p:nvGrpSpPr>
        <p:grpSpPr>
          <a:xfrm>
            <a:off x="845809" y="827741"/>
            <a:ext cx="16714156" cy="8115300"/>
            <a:chOff x="0" y="0"/>
            <a:chExt cx="3912680" cy="1899741"/>
          </a:xfrm>
        </p:grpSpPr>
        <p:sp>
          <p:nvSpPr>
            <p:cNvPr id="5" name="Freeform 5"/>
            <p:cNvSpPr/>
            <p:nvPr/>
          </p:nvSpPr>
          <p:spPr>
            <a:xfrm>
              <a:off x="0" y="0"/>
              <a:ext cx="3912680" cy="1899741"/>
            </a:xfrm>
            <a:custGeom>
              <a:avLst/>
              <a:gdLst/>
              <a:ahLst/>
              <a:cxnLst/>
              <a:rect l="l" t="t" r="r" b="b"/>
              <a:pathLst>
                <a:path w="3912680" h="1899741">
                  <a:moveTo>
                    <a:pt x="3788220" y="1899741"/>
                  </a:moveTo>
                  <a:lnTo>
                    <a:pt x="124460" y="1899741"/>
                  </a:lnTo>
                  <a:cubicBezTo>
                    <a:pt x="55880" y="1899741"/>
                    <a:pt x="0" y="1843861"/>
                    <a:pt x="0" y="1775281"/>
                  </a:cubicBezTo>
                  <a:lnTo>
                    <a:pt x="0" y="124460"/>
                  </a:lnTo>
                  <a:cubicBezTo>
                    <a:pt x="0" y="55880"/>
                    <a:pt x="55880" y="0"/>
                    <a:pt x="124460" y="0"/>
                  </a:cubicBezTo>
                  <a:lnTo>
                    <a:pt x="3788220" y="0"/>
                  </a:lnTo>
                  <a:cubicBezTo>
                    <a:pt x="3856800" y="0"/>
                    <a:pt x="3912680" y="55880"/>
                    <a:pt x="3912680" y="124460"/>
                  </a:cubicBezTo>
                  <a:lnTo>
                    <a:pt x="3912680" y="1775281"/>
                  </a:lnTo>
                  <a:cubicBezTo>
                    <a:pt x="3912680" y="1843861"/>
                    <a:pt x="3856800" y="1899741"/>
                    <a:pt x="3788220" y="1899741"/>
                  </a:cubicBezTo>
                  <a:close/>
                </a:path>
              </a:pathLst>
            </a:custGeom>
            <a:solidFill>
              <a:srgbClr val="FFFFFF"/>
            </a:solidFill>
          </p:spPr>
        </p:sp>
      </p:grpSp>
      <p:grpSp>
        <p:nvGrpSpPr>
          <p:cNvPr id="6" name="Group 6"/>
          <p:cNvGrpSpPr/>
          <p:nvPr/>
        </p:nvGrpSpPr>
        <p:grpSpPr>
          <a:xfrm>
            <a:off x="9305925" y="1407159"/>
            <a:ext cx="7721209" cy="6833679"/>
            <a:chOff x="0" y="0"/>
            <a:chExt cx="1807487" cy="1599722"/>
          </a:xfrm>
        </p:grpSpPr>
        <p:sp>
          <p:nvSpPr>
            <p:cNvPr id="7" name="Freeform 7"/>
            <p:cNvSpPr/>
            <p:nvPr/>
          </p:nvSpPr>
          <p:spPr>
            <a:xfrm>
              <a:off x="0" y="0"/>
              <a:ext cx="1807487" cy="1599722"/>
            </a:xfrm>
            <a:custGeom>
              <a:avLst/>
              <a:gdLst/>
              <a:ahLst/>
              <a:cxnLst/>
              <a:rect l="l" t="t" r="r" b="b"/>
              <a:pathLst>
                <a:path w="1807487" h="1599722">
                  <a:moveTo>
                    <a:pt x="1683027" y="1599722"/>
                  </a:moveTo>
                  <a:lnTo>
                    <a:pt x="124460" y="1599722"/>
                  </a:lnTo>
                  <a:cubicBezTo>
                    <a:pt x="55880" y="1599722"/>
                    <a:pt x="0" y="1543842"/>
                    <a:pt x="0" y="1475262"/>
                  </a:cubicBezTo>
                  <a:lnTo>
                    <a:pt x="0" y="124460"/>
                  </a:lnTo>
                  <a:cubicBezTo>
                    <a:pt x="0" y="55880"/>
                    <a:pt x="55880" y="0"/>
                    <a:pt x="124460" y="0"/>
                  </a:cubicBezTo>
                  <a:lnTo>
                    <a:pt x="1683027" y="0"/>
                  </a:lnTo>
                  <a:cubicBezTo>
                    <a:pt x="1751607" y="0"/>
                    <a:pt x="1807487" y="55880"/>
                    <a:pt x="1807487" y="124460"/>
                  </a:cubicBezTo>
                  <a:lnTo>
                    <a:pt x="1807487" y="1475262"/>
                  </a:lnTo>
                  <a:cubicBezTo>
                    <a:pt x="1807487" y="1543842"/>
                    <a:pt x="1751607" y="1599722"/>
                    <a:pt x="1683027" y="1599722"/>
                  </a:cubicBezTo>
                  <a:close/>
                </a:path>
              </a:pathLst>
            </a:custGeom>
            <a:solidFill>
              <a:srgbClr val="1D2896"/>
            </a:solidFill>
          </p:spPr>
        </p:sp>
      </p:grpSp>
      <p:sp>
        <p:nvSpPr>
          <p:cNvPr id="8" name="TextBox 8"/>
          <p:cNvSpPr txBox="1"/>
          <p:nvPr/>
        </p:nvSpPr>
        <p:spPr>
          <a:xfrm>
            <a:off x="1092350" y="1059497"/>
            <a:ext cx="8110537" cy="3231654"/>
          </a:xfrm>
          <a:prstGeom prst="rect">
            <a:avLst/>
          </a:prstGeom>
        </p:spPr>
        <p:txBody>
          <a:bodyPr lIns="0" tIns="0" rIns="0" bIns="0" rtlCol="0" anchor="t">
            <a:spAutoFit/>
          </a:bodyPr>
          <a:lstStyle/>
          <a:p>
            <a:pPr>
              <a:lnSpc>
                <a:spcPts val="6299"/>
              </a:lnSpc>
            </a:pPr>
            <a:r>
              <a:rPr lang="en-US" sz="6999" dirty="0">
                <a:solidFill>
                  <a:srgbClr val="24225C"/>
                </a:solidFill>
                <a:latin typeface="Assistant Bold"/>
              </a:rPr>
              <a:t>PROFILUL VICTIMEI</a:t>
            </a:r>
            <a:endParaRPr lang="ro-RO" sz="6999" dirty="0">
              <a:solidFill>
                <a:srgbClr val="24225C"/>
              </a:solidFill>
              <a:latin typeface="Assistant Bold"/>
            </a:endParaRPr>
          </a:p>
          <a:p>
            <a:pPr>
              <a:lnSpc>
                <a:spcPts val="6299"/>
              </a:lnSpc>
            </a:pPr>
            <a:endParaRPr lang="ro-RO" sz="6999" dirty="0">
              <a:solidFill>
                <a:srgbClr val="24225C"/>
              </a:solidFill>
              <a:latin typeface="Assistant Bold"/>
            </a:endParaRPr>
          </a:p>
          <a:p>
            <a:pPr>
              <a:lnSpc>
                <a:spcPts val="6299"/>
              </a:lnSpc>
            </a:pPr>
            <a:r>
              <a:rPr lang="ro-RO" sz="3200" b="1" dirty="0">
                <a:solidFill>
                  <a:srgbClr val="24225C"/>
                </a:solidFill>
                <a:latin typeface="Assistant Bold"/>
              </a:rPr>
              <a:t>Forma de exploatare:</a:t>
            </a:r>
          </a:p>
          <a:p>
            <a:pPr>
              <a:lnSpc>
                <a:spcPts val="6299"/>
              </a:lnSpc>
            </a:pPr>
            <a:r>
              <a:rPr lang="ro-RO" sz="3200" b="1" dirty="0">
                <a:solidFill>
                  <a:srgbClr val="24225C"/>
                </a:solidFill>
                <a:latin typeface="Assistant Bold"/>
              </a:rPr>
              <a:t>Exploatarea prin Muncă</a:t>
            </a:r>
            <a:endParaRPr lang="en-US" sz="3200" b="1" dirty="0">
              <a:solidFill>
                <a:srgbClr val="24225C"/>
              </a:solidFill>
              <a:latin typeface="Assistant Bold"/>
            </a:endParaRPr>
          </a:p>
        </p:txBody>
      </p:sp>
      <p:grpSp>
        <p:nvGrpSpPr>
          <p:cNvPr id="10" name="Group 10"/>
          <p:cNvGrpSpPr/>
          <p:nvPr/>
        </p:nvGrpSpPr>
        <p:grpSpPr>
          <a:xfrm>
            <a:off x="15701935" y="9544050"/>
            <a:ext cx="473857" cy="473857"/>
            <a:chOff x="0" y="0"/>
            <a:chExt cx="812800" cy="812800"/>
          </a:xfrm>
        </p:grpSpPr>
        <p:sp>
          <p:nvSpPr>
            <p:cNvPr id="11" name="Freeform 11"/>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24225C"/>
            </a:solidFill>
          </p:spPr>
        </p:sp>
        <p:sp>
          <p:nvSpPr>
            <p:cNvPr id="12" name="TextBox 12"/>
            <p:cNvSpPr txBox="1"/>
            <p:nvPr/>
          </p:nvSpPr>
          <p:spPr>
            <a:xfrm>
              <a:off x="76200" y="104775"/>
              <a:ext cx="660400" cy="631825"/>
            </a:xfrm>
            <a:prstGeom prst="rect">
              <a:avLst/>
            </a:prstGeom>
          </p:spPr>
          <p:txBody>
            <a:bodyPr lIns="50800" tIns="50800" rIns="50800" bIns="50800" rtlCol="0" anchor="ctr"/>
            <a:lstStyle/>
            <a:p>
              <a:pPr algn="ctr">
                <a:lnSpc>
                  <a:spcPts val="2000"/>
                </a:lnSpc>
              </a:pPr>
              <a:endParaRPr/>
            </a:p>
          </p:txBody>
        </p:sp>
      </p:grpSp>
      <p:grpSp>
        <p:nvGrpSpPr>
          <p:cNvPr id="13" name="Group 13"/>
          <p:cNvGrpSpPr/>
          <p:nvPr/>
        </p:nvGrpSpPr>
        <p:grpSpPr>
          <a:xfrm>
            <a:off x="16790205" y="9544050"/>
            <a:ext cx="473857" cy="473857"/>
            <a:chOff x="0" y="0"/>
            <a:chExt cx="812800" cy="812800"/>
          </a:xfrm>
        </p:grpSpPr>
        <p:sp>
          <p:nvSpPr>
            <p:cNvPr id="14" name="Freeform 14"/>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24225C"/>
            </a:solidFill>
          </p:spPr>
        </p:sp>
        <p:sp>
          <p:nvSpPr>
            <p:cNvPr id="15" name="TextBox 15"/>
            <p:cNvSpPr txBox="1"/>
            <p:nvPr/>
          </p:nvSpPr>
          <p:spPr>
            <a:xfrm>
              <a:off x="76200" y="104775"/>
              <a:ext cx="660400" cy="631825"/>
            </a:xfrm>
            <a:prstGeom prst="rect">
              <a:avLst/>
            </a:prstGeom>
          </p:spPr>
          <p:txBody>
            <a:bodyPr lIns="50800" tIns="50800" rIns="50800" bIns="50800" rtlCol="0" anchor="ctr"/>
            <a:lstStyle/>
            <a:p>
              <a:pPr algn="ctr">
                <a:lnSpc>
                  <a:spcPts val="2000"/>
                </a:lnSpc>
              </a:pPr>
              <a:endParaRPr/>
            </a:p>
          </p:txBody>
        </p:sp>
      </p:grpSp>
      <p:grpSp>
        <p:nvGrpSpPr>
          <p:cNvPr id="16" name="Group 16"/>
          <p:cNvGrpSpPr/>
          <p:nvPr/>
        </p:nvGrpSpPr>
        <p:grpSpPr>
          <a:xfrm>
            <a:off x="15938863" y="9544050"/>
            <a:ext cx="1088270" cy="473857"/>
            <a:chOff x="0" y="0"/>
            <a:chExt cx="286623" cy="124802"/>
          </a:xfrm>
        </p:grpSpPr>
        <p:sp>
          <p:nvSpPr>
            <p:cNvPr id="17" name="Freeform 17"/>
            <p:cNvSpPr/>
            <p:nvPr/>
          </p:nvSpPr>
          <p:spPr>
            <a:xfrm>
              <a:off x="0" y="0"/>
              <a:ext cx="286623" cy="124802"/>
            </a:xfrm>
            <a:custGeom>
              <a:avLst/>
              <a:gdLst/>
              <a:ahLst/>
              <a:cxnLst/>
              <a:rect l="l" t="t" r="r" b="b"/>
              <a:pathLst>
                <a:path w="286623" h="124802">
                  <a:moveTo>
                    <a:pt x="0" y="0"/>
                  </a:moveTo>
                  <a:lnTo>
                    <a:pt x="286623" y="0"/>
                  </a:lnTo>
                  <a:lnTo>
                    <a:pt x="286623" y="124802"/>
                  </a:lnTo>
                  <a:lnTo>
                    <a:pt x="0" y="124802"/>
                  </a:lnTo>
                  <a:close/>
                </a:path>
              </a:pathLst>
            </a:custGeom>
            <a:solidFill>
              <a:srgbClr val="24225C"/>
            </a:solidFill>
          </p:spPr>
        </p:sp>
        <p:sp>
          <p:nvSpPr>
            <p:cNvPr id="18" name="TextBox 18"/>
            <p:cNvSpPr txBox="1"/>
            <p:nvPr/>
          </p:nvSpPr>
          <p:spPr>
            <a:xfrm>
              <a:off x="0" y="28575"/>
              <a:ext cx="812800" cy="784225"/>
            </a:xfrm>
            <a:prstGeom prst="rect">
              <a:avLst/>
            </a:prstGeom>
          </p:spPr>
          <p:txBody>
            <a:bodyPr lIns="50800" tIns="50800" rIns="50800" bIns="50800" rtlCol="0" anchor="ctr"/>
            <a:lstStyle/>
            <a:p>
              <a:pPr algn="ctr">
                <a:lnSpc>
                  <a:spcPts val="2000"/>
                </a:lnSpc>
              </a:pPr>
              <a:endParaRPr/>
            </a:p>
          </p:txBody>
        </p:sp>
      </p:grpSp>
      <p:sp>
        <p:nvSpPr>
          <p:cNvPr id="19" name="TextBox 19"/>
          <p:cNvSpPr txBox="1"/>
          <p:nvPr/>
        </p:nvSpPr>
        <p:spPr>
          <a:xfrm>
            <a:off x="15938863" y="9660329"/>
            <a:ext cx="1088270" cy="269875"/>
          </a:xfrm>
          <a:prstGeom prst="rect">
            <a:avLst/>
          </a:prstGeom>
        </p:spPr>
        <p:txBody>
          <a:bodyPr lIns="0" tIns="0" rIns="0" bIns="0" rtlCol="0" anchor="t">
            <a:spAutoFit/>
          </a:bodyPr>
          <a:lstStyle/>
          <a:p>
            <a:pPr algn="ctr">
              <a:lnSpc>
                <a:spcPts val="2000"/>
              </a:lnSpc>
            </a:pPr>
            <a:r>
              <a:rPr lang="en-US" sz="2000">
                <a:solidFill>
                  <a:srgbClr val="FFFFFF"/>
                </a:solidFill>
                <a:latin typeface="Kollektif"/>
              </a:rPr>
              <a:t>02/10</a:t>
            </a:r>
          </a:p>
        </p:txBody>
      </p:sp>
      <p:grpSp>
        <p:nvGrpSpPr>
          <p:cNvPr id="20" name="Group 20"/>
          <p:cNvGrpSpPr/>
          <p:nvPr/>
        </p:nvGrpSpPr>
        <p:grpSpPr>
          <a:xfrm>
            <a:off x="8674905" y="9544050"/>
            <a:ext cx="473857" cy="473857"/>
            <a:chOff x="0" y="0"/>
            <a:chExt cx="812800" cy="812800"/>
          </a:xfrm>
        </p:grpSpPr>
        <p:sp>
          <p:nvSpPr>
            <p:cNvPr id="21" name="Freeform 21"/>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24225C"/>
            </a:solidFill>
          </p:spPr>
        </p:sp>
        <p:sp>
          <p:nvSpPr>
            <p:cNvPr id="22" name="TextBox 22"/>
            <p:cNvSpPr txBox="1"/>
            <p:nvPr/>
          </p:nvSpPr>
          <p:spPr>
            <a:xfrm>
              <a:off x="76200" y="104775"/>
              <a:ext cx="660400" cy="631825"/>
            </a:xfrm>
            <a:prstGeom prst="rect">
              <a:avLst/>
            </a:prstGeom>
          </p:spPr>
          <p:txBody>
            <a:bodyPr lIns="50800" tIns="50800" rIns="50800" bIns="50800" rtlCol="0" anchor="ctr"/>
            <a:lstStyle/>
            <a:p>
              <a:pPr algn="ctr">
                <a:lnSpc>
                  <a:spcPts val="2000"/>
                </a:lnSpc>
              </a:pPr>
              <a:endParaRPr/>
            </a:p>
          </p:txBody>
        </p:sp>
      </p:grpSp>
      <p:grpSp>
        <p:nvGrpSpPr>
          <p:cNvPr id="23" name="Group 23"/>
          <p:cNvGrpSpPr/>
          <p:nvPr/>
        </p:nvGrpSpPr>
        <p:grpSpPr>
          <a:xfrm>
            <a:off x="9139238" y="9544050"/>
            <a:ext cx="473857" cy="473857"/>
            <a:chOff x="0" y="0"/>
            <a:chExt cx="812800" cy="812800"/>
          </a:xfrm>
        </p:grpSpPr>
        <p:sp>
          <p:nvSpPr>
            <p:cNvPr id="24" name="Freeform 24"/>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24225C"/>
            </a:solidFill>
          </p:spPr>
        </p:sp>
        <p:sp>
          <p:nvSpPr>
            <p:cNvPr id="25" name="TextBox 25"/>
            <p:cNvSpPr txBox="1"/>
            <p:nvPr/>
          </p:nvSpPr>
          <p:spPr>
            <a:xfrm>
              <a:off x="76200" y="104775"/>
              <a:ext cx="660400" cy="631825"/>
            </a:xfrm>
            <a:prstGeom prst="rect">
              <a:avLst/>
            </a:prstGeom>
          </p:spPr>
          <p:txBody>
            <a:bodyPr lIns="50800" tIns="50800" rIns="50800" bIns="50800" rtlCol="0" anchor="ctr"/>
            <a:lstStyle/>
            <a:p>
              <a:pPr algn="ctr">
                <a:lnSpc>
                  <a:spcPts val="2000"/>
                </a:lnSpc>
              </a:pPr>
              <a:endParaRPr/>
            </a:p>
          </p:txBody>
        </p:sp>
      </p:grpSp>
      <p:grpSp>
        <p:nvGrpSpPr>
          <p:cNvPr id="26" name="Group 26"/>
          <p:cNvGrpSpPr/>
          <p:nvPr/>
        </p:nvGrpSpPr>
        <p:grpSpPr>
          <a:xfrm>
            <a:off x="8911834" y="9544050"/>
            <a:ext cx="464332" cy="473857"/>
            <a:chOff x="0" y="0"/>
            <a:chExt cx="122293" cy="124802"/>
          </a:xfrm>
        </p:grpSpPr>
        <p:sp>
          <p:nvSpPr>
            <p:cNvPr id="27" name="Freeform 27"/>
            <p:cNvSpPr/>
            <p:nvPr/>
          </p:nvSpPr>
          <p:spPr>
            <a:xfrm>
              <a:off x="0" y="0"/>
              <a:ext cx="122293" cy="124802"/>
            </a:xfrm>
            <a:custGeom>
              <a:avLst/>
              <a:gdLst/>
              <a:ahLst/>
              <a:cxnLst/>
              <a:rect l="l" t="t" r="r" b="b"/>
              <a:pathLst>
                <a:path w="122293" h="124802">
                  <a:moveTo>
                    <a:pt x="0" y="0"/>
                  </a:moveTo>
                  <a:lnTo>
                    <a:pt x="122293" y="0"/>
                  </a:lnTo>
                  <a:lnTo>
                    <a:pt x="122293" y="124802"/>
                  </a:lnTo>
                  <a:lnTo>
                    <a:pt x="0" y="124802"/>
                  </a:lnTo>
                  <a:close/>
                </a:path>
              </a:pathLst>
            </a:custGeom>
            <a:solidFill>
              <a:srgbClr val="24225C"/>
            </a:solidFill>
          </p:spPr>
        </p:sp>
        <p:sp>
          <p:nvSpPr>
            <p:cNvPr id="28" name="TextBox 28"/>
            <p:cNvSpPr txBox="1"/>
            <p:nvPr/>
          </p:nvSpPr>
          <p:spPr>
            <a:xfrm>
              <a:off x="0" y="28575"/>
              <a:ext cx="812800" cy="784225"/>
            </a:xfrm>
            <a:prstGeom prst="rect">
              <a:avLst/>
            </a:prstGeom>
          </p:spPr>
          <p:txBody>
            <a:bodyPr lIns="50800" tIns="50800" rIns="50800" bIns="50800" rtlCol="0" anchor="ctr"/>
            <a:lstStyle/>
            <a:p>
              <a:pPr algn="ctr">
                <a:lnSpc>
                  <a:spcPts val="2000"/>
                </a:lnSpc>
              </a:pPr>
              <a:endParaRPr/>
            </a:p>
          </p:txBody>
        </p:sp>
      </p:grpSp>
      <p:pic>
        <p:nvPicPr>
          <p:cNvPr id="29" name="Picture 29"/>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973740" y="9648895"/>
            <a:ext cx="350045" cy="281309"/>
          </a:xfrm>
          <a:prstGeom prst="rect">
            <a:avLst/>
          </a:prstGeom>
        </p:spPr>
      </p:pic>
      <p:sp>
        <p:nvSpPr>
          <p:cNvPr id="30" name="TextBox 30"/>
          <p:cNvSpPr txBox="1"/>
          <p:nvPr/>
        </p:nvSpPr>
        <p:spPr>
          <a:xfrm>
            <a:off x="9708652" y="1635378"/>
            <a:ext cx="6972904" cy="6169153"/>
          </a:xfrm>
          <a:prstGeom prst="rect">
            <a:avLst/>
          </a:prstGeom>
        </p:spPr>
        <p:txBody>
          <a:bodyPr lIns="0" tIns="0" rIns="0" bIns="0" rtlCol="0" anchor="t">
            <a:spAutoFit/>
          </a:bodyPr>
          <a:lstStyle/>
          <a:p>
            <a:pPr>
              <a:lnSpc>
                <a:spcPts val="4883"/>
              </a:lnSpc>
            </a:pPr>
            <a:r>
              <a:rPr lang="en-US" sz="3299" spc="244">
                <a:solidFill>
                  <a:srgbClr val="FFFFFF"/>
                </a:solidFill>
                <a:latin typeface="Barlow Light Bold"/>
              </a:rPr>
              <a:t>Experienţa de până acum arată că în cele mai multe cazuri persoanele exploatate prin muncă sunt:</a:t>
            </a:r>
          </a:p>
          <a:p>
            <a:pPr marL="712464" lvl="1" indent="-356232">
              <a:lnSpc>
                <a:spcPts val="4883"/>
              </a:lnSpc>
              <a:buFont typeface="Arial"/>
              <a:buChar char="•"/>
            </a:pPr>
            <a:r>
              <a:rPr lang="en-US" sz="3299" spc="244">
                <a:solidFill>
                  <a:srgbClr val="FFFFFF"/>
                </a:solidFill>
                <a:latin typeface="Barlow Light"/>
              </a:rPr>
              <a:t>b</a:t>
            </a:r>
            <a:r>
              <a:rPr lang="en-US" sz="3299" spc="110">
                <a:solidFill>
                  <a:srgbClr val="FFFFFF"/>
                </a:solidFill>
                <a:latin typeface="Arimo Bold"/>
              </a:rPr>
              <a:t>ărbaţii între16-40 de ani exploataţi în</a:t>
            </a:r>
          </a:p>
          <a:p>
            <a:pPr marL="1424927" lvl="2" indent="-474976">
              <a:lnSpc>
                <a:spcPts val="4883"/>
              </a:lnSpc>
              <a:buFont typeface="Arial"/>
              <a:buChar char="⚬"/>
            </a:pPr>
            <a:r>
              <a:rPr lang="en-US" sz="3299" spc="110">
                <a:solidFill>
                  <a:srgbClr val="FFFFFF"/>
                </a:solidFill>
                <a:latin typeface="Arimo Bold"/>
              </a:rPr>
              <a:t>agricultură, </a:t>
            </a:r>
          </a:p>
          <a:p>
            <a:pPr marL="1424927" lvl="2" indent="-474976">
              <a:lnSpc>
                <a:spcPts val="4883"/>
              </a:lnSpc>
              <a:buFont typeface="Arial"/>
              <a:buChar char="⚬"/>
            </a:pPr>
            <a:r>
              <a:rPr lang="en-US" sz="3299" spc="110">
                <a:solidFill>
                  <a:srgbClr val="FFFFFF"/>
                </a:solidFill>
                <a:latin typeface="Arimo Bold"/>
              </a:rPr>
              <a:t>construcții, </a:t>
            </a:r>
          </a:p>
          <a:p>
            <a:pPr marL="1424927" lvl="2" indent="-474976">
              <a:lnSpc>
                <a:spcPts val="4883"/>
              </a:lnSpc>
              <a:buFont typeface="Arial"/>
              <a:buChar char="⚬"/>
            </a:pPr>
            <a:r>
              <a:rPr lang="en-US" sz="3299" spc="110">
                <a:solidFill>
                  <a:srgbClr val="FFFFFF"/>
                </a:solidFill>
                <a:latin typeface="Arimo Bold"/>
              </a:rPr>
              <a:t>servicii hoteliere și </a:t>
            </a:r>
          </a:p>
          <a:p>
            <a:pPr marL="1424927" lvl="2" indent="-474976">
              <a:lnSpc>
                <a:spcPts val="4883"/>
              </a:lnSpc>
              <a:buFont typeface="Arial"/>
              <a:buChar char="⚬"/>
            </a:pPr>
            <a:r>
              <a:rPr lang="en-US" sz="3299" spc="110">
                <a:solidFill>
                  <a:srgbClr val="FFFFFF"/>
                </a:solidFill>
                <a:latin typeface="Arimo Bold"/>
              </a:rPr>
              <a:t>alte situații.</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rot="5400000" flipH="1">
            <a:off x="9134475" y="0"/>
            <a:ext cx="10287000" cy="10287000"/>
          </a:xfrm>
          <a:prstGeom prst="rect">
            <a:avLst/>
          </a:prstGeom>
        </p:spPr>
      </p:pic>
      <p:pic>
        <p:nvPicPr>
          <p:cNvPr id="3" name="Picture 3"/>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rot="5400000" flipH="1">
            <a:off x="-1143000" y="0"/>
            <a:ext cx="10287000" cy="10287000"/>
          </a:xfrm>
          <a:prstGeom prst="rect">
            <a:avLst/>
          </a:prstGeom>
        </p:spPr>
      </p:pic>
      <p:grpSp>
        <p:nvGrpSpPr>
          <p:cNvPr id="4" name="Group 4"/>
          <p:cNvGrpSpPr/>
          <p:nvPr/>
        </p:nvGrpSpPr>
        <p:grpSpPr>
          <a:xfrm>
            <a:off x="798184" y="812292"/>
            <a:ext cx="16714156" cy="8115300"/>
            <a:chOff x="0" y="0"/>
            <a:chExt cx="3912680" cy="1899741"/>
          </a:xfrm>
        </p:grpSpPr>
        <p:sp>
          <p:nvSpPr>
            <p:cNvPr id="5" name="Freeform 5"/>
            <p:cNvSpPr/>
            <p:nvPr/>
          </p:nvSpPr>
          <p:spPr>
            <a:xfrm>
              <a:off x="0" y="0"/>
              <a:ext cx="3912680" cy="1899741"/>
            </a:xfrm>
            <a:custGeom>
              <a:avLst/>
              <a:gdLst/>
              <a:ahLst/>
              <a:cxnLst/>
              <a:rect l="l" t="t" r="r" b="b"/>
              <a:pathLst>
                <a:path w="3912680" h="1899741">
                  <a:moveTo>
                    <a:pt x="3788220" y="1899741"/>
                  </a:moveTo>
                  <a:lnTo>
                    <a:pt x="124460" y="1899741"/>
                  </a:lnTo>
                  <a:cubicBezTo>
                    <a:pt x="55880" y="1899741"/>
                    <a:pt x="0" y="1843861"/>
                    <a:pt x="0" y="1775281"/>
                  </a:cubicBezTo>
                  <a:lnTo>
                    <a:pt x="0" y="124460"/>
                  </a:lnTo>
                  <a:cubicBezTo>
                    <a:pt x="0" y="55880"/>
                    <a:pt x="55880" y="0"/>
                    <a:pt x="124460" y="0"/>
                  </a:cubicBezTo>
                  <a:lnTo>
                    <a:pt x="3788220" y="0"/>
                  </a:lnTo>
                  <a:cubicBezTo>
                    <a:pt x="3856800" y="0"/>
                    <a:pt x="3912680" y="55880"/>
                    <a:pt x="3912680" y="124460"/>
                  </a:cubicBezTo>
                  <a:lnTo>
                    <a:pt x="3912680" y="1775281"/>
                  </a:lnTo>
                  <a:cubicBezTo>
                    <a:pt x="3912680" y="1843861"/>
                    <a:pt x="3856800" y="1899741"/>
                    <a:pt x="3788220" y="1899741"/>
                  </a:cubicBezTo>
                  <a:close/>
                </a:path>
              </a:pathLst>
            </a:custGeom>
            <a:solidFill>
              <a:srgbClr val="FFFFFF"/>
            </a:solidFill>
          </p:spPr>
        </p:sp>
      </p:grpSp>
      <p:grpSp>
        <p:nvGrpSpPr>
          <p:cNvPr id="6" name="Group 6"/>
          <p:cNvGrpSpPr/>
          <p:nvPr/>
        </p:nvGrpSpPr>
        <p:grpSpPr>
          <a:xfrm>
            <a:off x="9305925" y="1407159"/>
            <a:ext cx="7367078" cy="6274102"/>
            <a:chOff x="0" y="0"/>
            <a:chExt cx="1724587" cy="1468728"/>
          </a:xfrm>
        </p:grpSpPr>
        <p:sp>
          <p:nvSpPr>
            <p:cNvPr id="7" name="Freeform 7"/>
            <p:cNvSpPr/>
            <p:nvPr/>
          </p:nvSpPr>
          <p:spPr>
            <a:xfrm>
              <a:off x="0" y="0"/>
              <a:ext cx="1724587" cy="1468728"/>
            </a:xfrm>
            <a:custGeom>
              <a:avLst/>
              <a:gdLst/>
              <a:ahLst/>
              <a:cxnLst/>
              <a:rect l="l" t="t" r="r" b="b"/>
              <a:pathLst>
                <a:path w="1724587" h="1468728">
                  <a:moveTo>
                    <a:pt x="1600127" y="1468728"/>
                  </a:moveTo>
                  <a:lnTo>
                    <a:pt x="124460" y="1468728"/>
                  </a:lnTo>
                  <a:cubicBezTo>
                    <a:pt x="55880" y="1468728"/>
                    <a:pt x="0" y="1412848"/>
                    <a:pt x="0" y="1344268"/>
                  </a:cubicBezTo>
                  <a:lnTo>
                    <a:pt x="0" y="124460"/>
                  </a:lnTo>
                  <a:cubicBezTo>
                    <a:pt x="0" y="55880"/>
                    <a:pt x="55880" y="0"/>
                    <a:pt x="124460" y="0"/>
                  </a:cubicBezTo>
                  <a:lnTo>
                    <a:pt x="1600127" y="0"/>
                  </a:lnTo>
                  <a:cubicBezTo>
                    <a:pt x="1668707" y="0"/>
                    <a:pt x="1724587" y="55880"/>
                    <a:pt x="1724587" y="124460"/>
                  </a:cubicBezTo>
                  <a:lnTo>
                    <a:pt x="1724587" y="1344268"/>
                  </a:lnTo>
                  <a:cubicBezTo>
                    <a:pt x="1724587" y="1412848"/>
                    <a:pt x="1668707" y="1468728"/>
                    <a:pt x="1600127" y="1468728"/>
                  </a:cubicBezTo>
                  <a:close/>
                </a:path>
              </a:pathLst>
            </a:custGeom>
            <a:solidFill>
              <a:srgbClr val="1D2896"/>
            </a:solidFill>
          </p:spPr>
        </p:sp>
      </p:grpSp>
      <p:sp>
        <p:nvSpPr>
          <p:cNvPr id="8" name="TextBox 8"/>
          <p:cNvSpPr txBox="1"/>
          <p:nvPr/>
        </p:nvSpPr>
        <p:spPr>
          <a:xfrm>
            <a:off x="1092350" y="1059497"/>
            <a:ext cx="8110537" cy="847725"/>
          </a:xfrm>
          <a:prstGeom prst="rect">
            <a:avLst/>
          </a:prstGeom>
        </p:spPr>
        <p:txBody>
          <a:bodyPr lIns="0" tIns="0" rIns="0" bIns="0" rtlCol="0" anchor="t">
            <a:spAutoFit/>
          </a:bodyPr>
          <a:lstStyle/>
          <a:p>
            <a:pPr>
              <a:lnSpc>
                <a:spcPts val="6299"/>
              </a:lnSpc>
            </a:pPr>
            <a:r>
              <a:rPr lang="en-US" sz="6999">
                <a:solidFill>
                  <a:srgbClr val="24225C"/>
                </a:solidFill>
                <a:latin typeface="Assistant Bold"/>
              </a:rPr>
              <a:t>PROFILUL VICTIMEI</a:t>
            </a:r>
          </a:p>
        </p:txBody>
      </p:sp>
      <p:sp>
        <p:nvSpPr>
          <p:cNvPr id="9" name="TextBox 9"/>
          <p:cNvSpPr txBox="1"/>
          <p:nvPr/>
        </p:nvSpPr>
        <p:spPr>
          <a:xfrm>
            <a:off x="1494365" y="2120582"/>
            <a:ext cx="7640110" cy="485775"/>
          </a:xfrm>
          <a:prstGeom prst="rect">
            <a:avLst/>
          </a:prstGeom>
        </p:spPr>
        <p:txBody>
          <a:bodyPr lIns="0" tIns="0" rIns="0" bIns="0" rtlCol="0" anchor="t">
            <a:spAutoFit/>
          </a:bodyPr>
          <a:lstStyle/>
          <a:p>
            <a:pPr>
              <a:lnSpc>
                <a:spcPts val="3899"/>
              </a:lnSpc>
            </a:pPr>
            <a:r>
              <a:rPr lang="en-US" sz="2999">
                <a:solidFill>
                  <a:srgbClr val="24225C"/>
                </a:solidFill>
                <a:latin typeface="Barlow Light Bold"/>
              </a:rPr>
              <a:t>FORMA DE EXPLOATARE: PRIN CERȘETORIE</a:t>
            </a:r>
          </a:p>
        </p:txBody>
      </p:sp>
      <p:grpSp>
        <p:nvGrpSpPr>
          <p:cNvPr id="10" name="Group 10"/>
          <p:cNvGrpSpPr/>
          <p:nvPr/>
        </p:nvGrpSpPr>
        <p:grpSpPr>
          <a:xfrm>
            <a:off x="15701935" y="9544050"/>
            <a:ext cx="473857" cy="473857"/>
            <a:chOff x="0" y="0"/>
            <a:chExt cx="812800" cy="812800"/>
          </a:xfrm>
        </p:grpSpPr>
        <p:sp>
          <p:nvSpPr>
            <p:cNvPr id="11" name="Freeform 11"/>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24225C"/>
            </a:solidFill>
          </p:spPr>
        </p:sp>
        <p:sp>
          <p:nvSpPr>
            <p:cNvPr id="12" name="TextBox 12"/>
            <p:cNvSpPr txBox="1"/>
            <p:nvPr/>
          </p:nvSpPr>
          <p:spPr>
            <a:xfrm>
              <a:off x="76200" y="104775"/>
              <a:ext cx="660400" cy="631825"/>
            </a:xfrm>
            <a:prstGeom prst="rect">
              <a:avLst/>
            </a:prstGeom>
          </p:spPr>
          <p:txBody>
            <a:bodyPr lIns="50800" tIns="50800" rIns="50800" bIns="50800" rtlCol="0" anchor="ctr"/>
            <a:lstStyle/>
            <a:p>
              <a:pPr algn="ctr">
                <a:lnSpc>
                  <a:spcPts val="2000"/>
                </a:lnSpc>
              </a:pPr>
              <a:endParaRPr/>
            </a:p>
          </p:txBody>
        </p:sp>
      </p:grpSp>
      <p:grpSp>
        <p:nvGrpSpPr>
          <p:cNvPr id="13" name="Group 13"/>
          <p:cNvGrpSpPr/>
          <p:nvPr/>
        </p:nvGrpSpPr>
        <p:grpSpPr>
          <a:xfrm>
            <a:off x="16790205" y="9544050"/>
            <a:ext cx="473857" cy="473857"/>
            <a:chOff x="0" y="0"/>
            <a:chExt cx="812800" cy="812800"/>
          </a:xfrm>
        </p:grpSpPr>
        <p:sp>
          <p:nvSpPr>
            <p:cNvPr id="14" name="Freeform 14"/>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24225C"/>
            </a:solidFill>
          </p:spPr>
        </p:sp>
        <p:sp>
          <p:nvSpPr>
            <p:cNvPr id="15" name="TextBox 15"/>
            <p:cNvSpPr txBox="1"/>
            <p:nvPr/>
          </p:nvSpPr>
          <p:spPr>
            <a:xfrm>
              <a:off x="76200" y="104775"/>
              <a:ext cx="660400" cy="631825"/>
            </a:xfrm>
            <a:prstGeom prst="rect">
              <a:avLst/>
            </a:prstGeom>
          </p:spPr>
          <p:txBody>
            <a:bodyPr lIns="50800" tIns="50800" rIns="50800" bIns="50800" rtlCol="0" anchor="ctr"/>
            <a:lstStyle/>
            <a:p>
              <a:pPr algn="ctr">
                <a:lnSpc>
                  <a:spcPts val="2000"/>
                </a:lnSpc>
              </a:pPr>
              <a:endParaRPr/>
            </a:p>
          </p:txBody>
        </p:sp>
      </p:grpSp>
      <p:grpSp>
        <p:nvGrpSpPr>
          <p:cNvPr id="16" name="Group 16"/>
          <p:cNvGrpSpPr/>
          <p:nvPr/>
        </p:nvGrpSpPr>
        <p:grpSpPr>
          <a:xfrm>
            <a:off x="15938863" y="9544050"/>
            <a:ext cx="1088270" cy="473857"/>
            <a:chOff x="0" y="0"/>
            <a:chExt cx="286623" cy="124802"/>
          </a:xfrm>
        </p:grpSpPr>
        <p:sp>
          <p:nvSpPr>
            <p:cNvPr id="17" name="Freeform 17"/>
            <p:cNvSpPr/>
            <p:nvPr/>
          </p:nvSpPr>
          <p:spPr>
            <a:xfrm>
              <a:off x="0" y="0"/>
              <a:ext cx="286623" cy="124802"/>
            </a:xfrm>
            <a:custGeom>
              <a:avLst/>
              <a:gdLst/>
              <a:ahLst/>
              <a:cxnLst/>
              <a:rect l="l" t="t" r="r" b="b"/>
              <a:pathLst>
                <a:path w="286623" h="124802">
                  <a:moveTo>
                    <a:pt x="0" y="0"/>
                  </a:moveTo>
                  <a:lnTo>
                    <a:pt x="286623" y="0"/>
                  </a:lnTo>
                  <a:lnTo>
                    <a:pt x="286623" y="124802"/>
                  </a:lnTo>
                  <a:lnTo>
                    <a:pt x="0" y="124802"/>
                  </a:lnTo>
                  <a:close/>
                </a:path>
              </a:pathLst>
            </a:custGeom>
            <a:solidFill>
              <a:srgbClr val="24225C"/>
            </a:solidFill>
          </p:spPr>
        </p:sp>
        <p:sp>
          <p:nvSpPr>
            <p:cNvPr id="18" name="TextBox 18"/>
            <p:cNvSpPr txBox="1"/>
            <p:nvPr/>
          </p:nvSpPr>
          <p:spPr>
            <a:xfrm>
              <a:off x="0" y="28575"/>
              <a:ext cx="812800" cy="784225"/>
            </a:xfrm>
            <a:prstGeom prst="rect">
              <a:avLst/>
            </a:prstGeom>
          </p:spPr>
          <p:txBody>
            <a:bodyPr lIns="50800" tIns="50800" rIns="50800" bIns="50800" rtlCol="0" anchor="ctr"/>
            <a:lstStyle/>
            <a:p>
              <a:pPr algn="ctr">
                <a:lnSpc>
                  <a:spcPts val="2000"/>
                </a:lnSpc>
              </a:pPr>
              <a:endParaRPr/>
            </a:p>
          </p:txBody>
        </p:sp>
      </p:grpSp>
      <p:sp>
        <p:nvSpPr>
          <p:cNvPr id="19" name="TextBox 19"/>
          <p:cNvSpPr txBox="1"/>
          <p:nvPr/>
        </p:nvSpPr>
        <p:spPr>
          <a:xfrm>
            <a:off x="15938863" y="9660329"/>
            <a:ext cx="1088270" cy="269875"/>
          </a:xfrm>
          <a:prstGeom prst="rect">
            <a:avLst/>
          </a:prstGeom>
        </p:spPr>
        <p:txBody>
          <a:bodyPr lIns="0" tIns="0" rIns="0" bIns="0" rtlCol="0" anchor="t">
            <a:spAutoFit/>
          </a:bodyPr>
          <a:lstStyle/>
          <a:p>
            <a:pPr algn="ctr">
              <a:lnSpc>
                <a:spcPts val="2000"/>
              </a:lnSpc>
            </a:pPr>
            <a:r>
              <a:rPr lang="en-US" sz="2000">
                <a:solidFill>
                  <a:srgbClr val="FFFFFF"/>
                </a:solidFill>
                <a:latin typeface="Kollektif"/>
              </a:rPr>
              <a:t>02/10</a:t>
            </a:r>
          </a:p>
        </p:txBody>
      </p:sp>
      <p:grpSp>
        <p:nvGrpSpPr>
          <p:cNvPr id="20" name="Group 20"/>
          <p:cNvGrpSpPr/>
          <p:nvPr/>
        </p:nvGrpSpPr>
        <p:grpSpPr>
          <a:xfrm>
            <a:off x="8674905" y="9544050"/>
            <a:ext cx="473857" cy="473857"/>
            <a:chOff x="0" y="0"/>
            <a:chExt cx="812800" cy="812800"/>
          </a:xfrm>
        </p:grpSpPr>
        <p:sp>
          <p:nvSpPr>
            <p:cNvPr id="21" name="Freeform 21"/>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24225C"/>
            </a:solidFill>
          </p:spPr>
        </p:sp>
        <p:sp>
          <p:nvSpPr>
            <p:cNvPr id="22" name="TextBox 22"/>
            <p:cNvSpPr txBox="1"/>
            <p:nvPr/>
          </p:nvSpPr>
          <p:spPr>
            <a:xfrm>
              <a:off x="76200" y="104775"/>
              <a:ext cx="660400" cy="631825"/>
            </a:xfrm>
            <a:prstGeom prst="rect">
              <a:avLst/>
            </a:prstGeom>
          </p:spPr>
          <p:txBody>
            <a:bodyPr lIns="50800" tIns="50800" rIns="50800" bIns="50800" rtlCol="0" anchor="ctr"/>
            <a:lstStyle/>
            <a:p>
              <a:pPr algn="ctr">
                <a:lnSpc>
                  <a:spcPts val="2000"/>
                </a:lnSpc>
              </a:pPr>
              <a:endParaRPr/>
            </a:p>
          </p:txBody>
        </p:sp>
      </p:grpSp>
      <p:grpSp>
        <p:nvGrpSpPr>
          <p:cNvPr id="23" name="Group 23"/>
          <p:cNvGrpSpPr/>
          <p:nvPr/>
        </p:nvGrpSpPr>
        <p:grpSpPr>
          <a:xfrm>
            <a:off x="9139238" y="9544050"/>
            <a:ext cx="473857" cy="473857"/>
            <a:chOff x="0" y="0"/>
            <a:chExt cx="812800" cy="812800"/>
          </a:xfrm>
        </p:grpSpPr>
        <p:sp>
          <p:nvSpPr>
            <p:cNvPr id="24" name="Freeform 24"/>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24225C"/>
            </a:solidFill>
          </p:spPr>
        </p:sp>
        <p:sp>
          <p:nvSpPr>
            <p:cNvPr id="25" name="TextBox 25"/>
            <p:cNvSpPr txBox="1"/>
            <p:nvPr/>
          </p:nvSpPr>
          <p:spPr>
            <a:xfrm>
              <a:off x="76200" y="104775"/>
              <a:ext cx="660400" cy="631825"/>
            </a:xfrm>
            <a:prstGeom prst="rect">
              <a:avLst/>
            </a:prstGeom>
          </p:spPr>
          <p:txBody>
            <a:bodyPr lIns="50800" tIns="50800" rIns="50800" bIns="50800" rtlCol="0" anchor="ctr"/>
            <a:lstStyle/>
            <a:p>
              <a:pPr algn="ctr">
                <a:lnSpc>
                  <a:spcPts val="2000"/>
                </a:lnSpc>
              </a:pPr>
              <a:endParaRPr/>
            </a:p>
          </p:txBody>
        </p:sp>
      </p:grpSp>
      <p:grpSp>
        <p:nvGrpSpPr>
          <p:cNvPr id="26" name="Group 26"/>
          <p:cNvGrpSpPr/>
          <p:nvPr/>
        </p:nvGrpSpPr>
        <p:grpSpPr>
          <a:xfrm>
            <a:off x="8911834" y="9544050"/>
            <a:ext cx="464332" cy="473857"/>
            <a:chOff x="0" y="0"/>
            <a:chExt cx="122293" cy="124802"/>
          </a:xfrm>
        </p:grpSpPr>
        <p:sp>
          <p:nvSpPr>
            <p:cNvPr id="27" name="Freeform 27"/>
            <p:cNvSpPr/>
            <p:nvPr/>
          </p:nvSpPr>
          <p:spPr>
            <a:xfrm>
              <a:off x="0" y="0"/>
              <a:ext cx="122293" cy="124802"/>
            </a:xfrm>
            <a:custGeom>
              <a:avLst/>
              <a:gdLst/>
              <a:ahLst/>
              <a:cxnLst/>
              <a:rect l="l" t="t" r="r" b="b"/>
              <a:pathLst>
                <a:path w="122293" h="124802">
                  <a:moveTo>
                    <a:pt x="0" y="0"/>
                  </a:moveTo>
                  <a:lnTo>
                    <a:pt x="122293" y="0"/>
                  </a:lnTo>
                  <a:lnTo>
                    <a:pt x="122293" y="124802"/>
                  </a:lnTo>
                  <a:lnTo>
                    <a:pt x="0" y="124802"/>
                  </a:lnTo>
                  <a:close/>
                </a:path>
              </a:pathLst>
            </a:custGeom>
            <a:solidFill>
              <a:srgbClr val="24225C"/>
            </a:solidFill>
          </p:spPr>
        </p:sp>
        <p:sp>
          <p:nvSpPr>
            <p:cNvPr id="28" name="TextBox 28"/>
            <p:cNvSpPr txBox="1"/>
            <p:nvPr/>
          </p:nvSpPr>
          <p:spPr>
            <a:xfrm>
              <a:off x="0" y="28575"/>
              <a:ext cx="812800" cy="784225"/>
            </a:xfrm>
            <a:prstGeom prst="rect">
              <a:avLst/>
            </a:prstGeom>
          </p:spPr>
          <p:txBody>
            <a:bodyPr lIns="50800" tIns="50800" rIns="50800" bIns="50800" rtlCol="0" anchor="ctr"/>
            <a:lstStyle/>
            <a:p>
              <a:pPr algn="ctr">
                <a:lnSpc>
                  <a:spcPts val="2000"/>
                </a:lnSpc>
              </a:pPr>
              <a:endParaRPr/>
            </a:p>
          </p:txBody>
        </p:sp>
      </p:grpSp>
      <p:pic>
        <p:nvPicPr>
          <p:cNvPr id="29" name="Picture 29"/>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973740" y="9648895"/>
            <a:ext cx="350045" cy="281309"/>
          </a:xfrm>
          <a:prstGeom prst="rect">
            <a:avLst/>
          </a:prstGeom>
        </p:spPr>
      </p:pic>
      <p:sp>
        <p:nvSpPr>
          <p:cNvPr id="30" name="TextBox 30"/>
          <p:cNvSpPr txBox="1"/>
          <p:nvPr/>
        </p:nvSpPr>
        <p:spPr>
          <a:xfrm>
            <a:off x="9510094" y="1781706"/>
            <a:ext cx="6972904" cy="5204715"/>
          </a:xfrm>
          <a:prstGeom prst="rect">
            <a:avLst/>
          </a:prstGeom>
        </p:spPr>
        <p:txBody>
          <a:bodyPr lIns="0" tIns="0" rIns="0" bIns="0" rtlCol="0" anchor="t">
            <a:spAutoFit/>
          </a:bodyPr>
          <a:lstStyle/>
          <a:p>
            <a:pPr marL="669285" lvl="1" indent="-334642">
              <a:lnSpc>
                <a:spcPts val="4587"/>
              </a:lnSpc>
              <a:buFont typeface="Arial"/>
              <a:buChar char="•"/>
            </a:pPr>
            <a:r>
              <a:rPr lang="en-US" sz="3099" spc="229">
                <a:solidFill>
                  <a:srgbClr val="FFFFFF"/>
                </a:solidFill>
                <a:latin typeface="Barlow Light Bold"/>
              </a:rPr>
              <a:t>Reprezintă a treia formă de exploatare, ca frecvenţă.</a:t>
            </a:r>
          </a:p>
          <a:p>
            <a:pPr>
              <a:lnSpc>
                <a:spcPts val="4587"/>
              </a:lnSpc>
            </a:pPr>
            <a:endParaRPr lang="en-US" sz="3099" spc="229">
              <a:solidFill>
                <a:srgbClr val="FFFFFF"/>
              </a:solidFill>
              <a:latin typeface="Barlow Light Bold"/>
            </a:endParaRPr>
          </a:p>
          <a:p>
            <a:pPr marL="669285" lvl="1" indent="-334642">
              <a:lnSpc>
                <a:spcPts val="4587"/>
              </a:lnSpc>
              <a:buFont typeface="Arial"/>
              <a:buChar char="•"/>
            </a:pPr>
            <a:r>
              <a:rPr lang="en-US" sz="3099" spc="96">
                <a:solidFill>
                  <a:srgbClr val="FFFFFF"/>
                </a:solidFill>
                <a:latin typeface="Arimo Bold"/>
              </a:rPr>
              <a:t>În general victimele exploatate prin obligarea la cerşetorie sunt:</a:t>
            </a:r>
          </a:p>
          <a:p>
            <a:pPr marL="1338569" lvl="2" indent="-446190">
              <a:lnSpc>
                <a:spcPts val="4587"/>
              </a:lnSpc>
              <a:buFont typeface="Arial"/>
              <a:buChar char="⚬"/>
            </a:pPr>
            <a:r>
              <a:rPr lang="en-US" sz="3099" spc="229">
                <a:solidFill>
                  <a:srgbClr val="FFFFFF"/>
                </a:solidFill>
                <a:latin typeface="Barlow Light Bold"/>
              </a:rPr>
              <a:t>c</a:t>
            </a:r>
            <a:r>
              <a:rPr lang="en-US" sz="3099" spc="96">
                <a:solidFill>
                  <a:srgbClr val="FFFFFF"/>
                </a:solidFill>
                <a:latin typeface="Arimo Bold"/>
              </a:rPr>
              <a:t>opiii mici;</a:t>
            </a:r>
          </a:p>
          <a:p>
            <a:pPr marL="1338569" lvl="2" indent="-446190">
              <a:lnSpc>
                <a:spcPts val="4587"/>
              </a:lnSpc>
              <a:buFont typeface="Arial"/>
              <a:buChar char="⚬"/>
            </a:pPr>
            <a:r>
              <a:rPr lang="en-US" sz="3099" spc="96">
                <a:solidFill>
                  <a:srgbClr val="FFFFFF"/>
                </a:solidFill>
                <a:latin typeface="Arimo Bold"/>
              </a:rPr>
              <a:t>persoanele cu handicap;</a:t>
            </a:r>
          </a:p>
          <a:p>
            <a:pPr marL="1338569" lvl="2" indent="-446190">
              <a:lnSpc>
                <a:spcPts val="4587"/>
              </a:lnSpc>
              <a:buFont typeface="Arial"/>
              <a:buChar char="⚬"/>
            </a:pPr>
            <a:r>
              <a:rPr lang="en-US" sz="3099" spc="96">
                <a:solidFill>
                  <a:srgbClr val="FFFFFF"/>
                </a:solidFill>
                <a:latin typeface="Arimo Bold"/>
              </a:rPr>
              <a:t>bătrânii</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a:off x="-1143000" y="0"/>
            <a:ext cx="10287000" cy="10287000"/>
          </a:xfrm>
          <a:prstGeom prst="rect">
            <a:avLst/>
          </a:prstGeom>
        </p:spPr>
      </p:pic>
      <p:pic>
        <p:nvPicPr>
          <p:cNvPr id="3" name="Picture 3"/>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a:off x="9139238" y="0"/>
            <a:ext cx="10287000" cy="10287000"/>
          </a:xfrm>
          <a:prstGeom prst="rect">
            <a:avLst/>
          </a:prstGeom>
        </p:spPr>
      </p:pic>
      <p:grpSp>
        <p:nvGrpSpPr>
          <p:cNvPr id="4" name="Group 4"/>
          <p:cNvGrpSpPr/>
          <p:nvPr/>
        </p:nvGrpSpPr>
        <p:grpSpPr>
          <a:xfrm>
            <a:off x="15701935" y="9544050"/>
            <a:ext cx="473857" cy="473857"/>
            <a:chOff x="0" y="0"/>
            <a:chExt cx="812800" cy="812800"/>
          </a:xfrm>
        </p:grpSpPr>
        <p:sp>
          <p:nvSpPr>
            <p:cNvPr id="5" name="Freeform 5"/>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24225C"/>
            </a:solidFill>
          </p:spPr>
        </p:sp>
        <p:sp>
          <p:nvSpPr>
            <p:cNvPr id="6" name="TextBox 6"/>
            <p:cNvSpPr txBox="1"/>
            <p:nvPr/>
          </p:nvSpPr>
          <p:spPr>
            <a:xfrm>
              <a:off x="76200" y="104775"/>
              <a:ext cx="660400" cy="631825"/>
            </a:xfrm>
            <a:prstGeom prst="rect">
              <a:avLst/>
            </a:prstGeom>
          </p:spPr>
          <p:txBody>
            <a:bodyPr lIns="50800" tIns="50800" rIns="50800" bIns="50800" rtlCol="0" anchor="ctr"/>
            <a:lstStyle/>
            <a:p>
              <a:pPr algn="ctr">
                <a:lnSpc>
                  <a:spcPts val="2000"/>
                </a:lnSpc>
              </a:pPr>
              <a:endParaRPr/>
            </a:p>
          </p:txBody>
        </p:sp>
      </p:grpSp>
      <p:grpSp>
        <p:nvGrpSpPr>
          <p:cNvPr id="7" name="Group 7"/>
          <p:cNvGrpSpPr/>
          <p:nvPr/>
        </p:nvGrpSpPr>
        <p:grpSpPr>
          <a:xfrm>
            <a:off x="16790205" y="9544050"/>
            <a:ext cx="473857" cy="473857"/>
            <a:chOff x="0" y="0"/>
            <a:chExt cx="812800" cy="812800"/>
          </a:xfrm>
        </p:grpSpPr>
        <p:sp>
          <p:nvSpPr>
            <p:cNvPr id="8" name="Freeform 8"/>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24225C"/>
            </a:solidFill>
          </p:spPr>
        </p:sp>
        <p:sp>
          <p:nvSpPr>
            <p:cNvPr id="9" name="TextBox 9"/>
            <p:cNvSpPr txBox="1"/>
            <p:nvPr/>
          </p:nvSpPr>
          <p:spPr>
            <a:xfrm>
              <a:off x="76200" y="104775"/>
              <a:ext cx="660400" cy="631825"/>
            </a:xfrm>
            <a:prstGeom prst="rect">
              <a:avLst/>
            </a:prstGeom>
          </p:spPr>
          <p:txBody>
            <a:bodyPr lIns="50800" tIns="50800" rIns="50800" bIns="50800" rtlCol="0" anchor="ctr"/>
            <a:lstStyle/>
            <a:p>
              <a:pPr algn="ctr">
                <a:lnSpc>
                  <a:spcPts val="2000"/>
                </a:lnSpc>
              </a:pPr>
              <a:endParaRPr/>
            </a:p>
          </p:txBody>
        </p:sp>
      </p:grpSp>
      <p:grpSp>
        <p:nvGrpSpPr>
          <p:cNvPr id="10" name="Group 10"/>
          <p:cNvGrpSpPr/>
          <p:nvPr/>
        </p:nvGrpSpPr>
        <p:grpSpPr>
          <a:xfrm>
            <a:off x="15938863" y="9544050"/>
            <a:ext cx="1088270" cy="473857"/>
            <a:chOff x="0" y="0"/>
            <a:chExt cx="286623" cy="124802"/>
          </a:xfrm>
        </p:grpSpPr>
        <p:sp>
          <p:nvSpPr>
            <p:cNvPr id="11" name="Freeform 11"/>
            <p:cNvSpPr/>
            <p:nvPr/>
          </p:nvSpPr>
          <p:spPr>
            <a:xfrm>
              <a:off x="0" y="0"/>
              <a:ext cx="286623" cy="124802"/>
            </a:xfrm>
            <a:custGeom>
              <a:avLst/>
              <a:gdLst/>
              <a:ahLst/>
              <a:cxnLst/>
              <a:rect l="l" t="t" r="r" b="b"/>
              <a:pathLst>
                <a:path w="286623" h="124802">
                  <a:moveTo>
                    <a:pt x="0" y="0"/>
                  </a:moveTo>
                  <a:lnTo>
                    <a:pt x="286623" y="0"/>
                  </a:lnTo>
                  <a:lnTo>
                    <a:pt x="286623" y="124802"/>
                  </a:lnTo>
                  <a:lnTo>
                    <a:pt x="0" y="124802"/>
                  </a:lnTo>
                  <a:close/>
                </a:path>
              </a:pathLst>
            </a:custGeom>
            <a:solidFill>
              <a:srgbClr val="24225C"/>
            </a:solidFill>
          </p:spPr>
        </p:sp>
        <p:sp>
          <p:nvSpPr>
            <p:cNvPr id="12" name="TextBox 12"/>
            <p:cNvSpPr txBox="1"/>
            <p:nvPr/>
          </p:nvSpPr>
          <p:spPr>
            <a:xfrm>
              <a:off x="0" y="28575"/>
              <a:ext cx="812800" cy="784225"/>
            </a:xfrm>
            <a:prstGeom prst="rect">
              <a:avLst/>
            </a:prstGeom>
          </p:spPr>
          <p:txBody>
            <a:bodyPr lIns="50800" tIns="50800" rIns="50800" bIns="50800" rtlCol="0" anchor="ctr"/>
            <a:lstStyle/>
            <a:p>
              <a:pPr algn="ctr">
                <a:lnSpc>
                  <a:spcPts val="2000"/>
                </a:lnSpc>
              </a:pPr>
              <a:endParaRPr/>
            </a:p>
          </p:txBody>
        </p:sp>
      </p:grpSp>
      <p:grpSp>
        <p:nvGrpSpPr>
          <p:cNvPr id="13" name="Group 13"/>
          <p:cNvGrpSpPr/>
          <p:nvPr/>
        </p:nvGrpSpPr>
        <p:grpSpPr>
          <a:xfrm>
            <a:off x="8674905" y="9544050"/>
            <a:ext cx="473857" cy="473857"/>
            <a:chOff x="0" y="0"/>
            <a:chExt cx="812800" cy="812800"/>
          </a:xfrm>
        </p:grpSpPr>
        <p:sp>
          <p:nvSpPr>
            <p:cNvPr id="14" name="Freeform 14"/>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24225C"/>
            </a:solidFill>
          </p:spPr>
        </p:sp>
        <p:sp>
          <p:nvSpPr>
            <p:cNvPr id="15" name="TextBox 15"/>
            <p:cNvSpPr txBox="1"/>
            <p:nvPr/>
          </p:nvSpPr>
          <p:spPr>
            <a:xfrm>
              <a:off x="76200" y="104775"/>
              <a:ext cx="660400" cy="631825"/>
            </a:xfrm>
            <a:prstGeom prst="rect">
              <a:avLst/>
            </a:prstGeom>
          </p:spPr>
          <p:txBody>
            <a:bodyPr lIns="50800" tIns="50800" rIns="50800" bIns="50800" rtlCol="0" anchor="ctr"/>
            <a:lstStyle/>
            <a:p>
              <a:pPr algn="ctr">
                <a:lnSpc>
                  <a:spcPts val="2000"/>
                </a:lnSpc>
              </a:pPr>
              <a:endParaRPr/>
            </a:p>
          </p:txBody>
        </p:sp>
      </p:grpSp>
      <p:grpSp>
        <p:nvGrpSpPr>
          <p:cNvPr id="16" name="Group 16"/>
          <p:cNvGrpSpPr/>
          <p:nvPr/>
        </p:nvGrpSpPr>
        <p:grpSpPr>
          <a:xfrm>
            <a:off x="9139238" y="9544050"/>
            <a:ext cx="473857" cy="473857"/>
            <a:chOff x="0" y="0"/>
            <a:chExt cx="812800" cy="812800"/>
          </a:xfrm>
        </p:grpSpPr>
        <p:sp>
          <p:nvSpPr>
            <p:cNvPr id="17" name="Freeform 17"/>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24225C"/>
            </a:solidFill>
          </p:spPr>
        </p:sp>
        <p:sp>
          <p:nvSpPr>
            <p:cNvPr id="18" name="TextBox 18"/>
            <p:cNvSpPr txBox="1"/>
            <p:nvPr/>
          </p:nvSpPr>
          <p:spPr>
            <a:xfrm>
              <a:off x="76200" y="104775"/>
              <a:ext cx="660400" cy="631825"/>
            </a:xfrm>
            <a:prstGeom prst="rect">
              <a:avLst/>
            </a:prstGeom>
          </p:spPr>
          <p:txBody>
            <a:bodyPr lIns="50800" tIns="50800" rIns="50800" bIns="50800" rtlCol="0" anchor="ctr"/>
            <a:lstStyle/>
            <a:p>
              <a:pPr algn="ctr">
                <a:lnSpc>
                  <a:spcPts val="2000"/>
                </a:lnSpc>
              </a:pPr>
              <a:endParaRPr/>
            </a:p>
          </p:txBody>
        </p:sp>
      </p:grpSp>
      <p:grpSp>
        <p:nvGrpSpPr>
          <p:cNvPr id="19" name="Group 19"/>
          <p:cNvGrpSpPr/>
          <p:nvPr/>
        </p:nvGrpSpPr>
        <p:grpSpPr>
          <a:xfrm>
            <a:off x="8911834" y="9544050"/>
            <a:ext cx="464332" cy="473857"/>
            <a:chOff x="0" y="0"/>
            <a:chExt cx="122293" cy="124802"/>
          </a:xfrm>
        </p:grpSpPr>
        <p:sp>
          <p:nvSpPr>
            <p:cNvPr id="20" name="Freeform 20"/>
            <p:cNvSpPr/>
            <p:nvPr/>
          </p:nvSpPr>
          <p:spPr>
            <a:xfrm>
              <a:off x="0" y="0"/>
              <a:ext cx="122293" cy="124802"/>
            </a:xfrm>
            <a:custGeom>
              <a:avLst/>
              <a:gdLst/>
              <a:ahLst/>
              <a:cxnLst/>
              <a:rect l="l" t="t" r="r" b="b"/>
              <a:pathLst>
                <a:path w="122293" h="124802">
                  <a:moveTo>
                    <a:pt x="0" y="0"/>
                  </a:moveTo>
                  <a:lnTo>
                    <a:pt x="122293" y="0"/>
                  </a:lnTo>
                  <a:lnTo>
                    <a:pt x="122293" y="124802"/>
                  </a:lnTo>
                  <a:lnTo>
                    <a:pt x="0" y="124802"/>
                  </a:lnTo>
                  <a:close/>
                </a:path>
              </a:pathLst>
            </a:custGeom>
            <a:solidFill>
              <a:srgbClr val="24225C"/>
            </a:solidFill>
          </p:spPr>
        </p:sp>
        <p:sp>
          <p:nvSpPr>
            <p:cNvPr id="21" name="TextBox 21"/>
            <p:cNvSpPr txBox="1"/>
            <p:nvPr/>
          </p:nvSpPr>
          <p:spPr>
            <a:xfrm>
              <a:off x="0" y="28575"/>
              <a:ext cx="812800" cy="784225"/>
            </a:xfrm>
            <a:prstGeom prst="rect">
              <a:avLst/>
            </a:prstGeom>
          </p:spPr>
          <p:txBody>
            <a:bodyPr lIns="50800" tIns="50800" rIns="50800" bIns="50800" rtlCol="0" anchor="ctr"/>
            <a:lstStyle/>
            <a:p>
              <a:pPr algn="ctr">
                <a:lnSpc>
                  <a:spcPts val="2000"/>
                </a:lnSpc>
              </a:pPr>
              <a:endParaRPr/>
            </a:p>
          </p:txBody>
        </p:sp>
      </p:grpSp>
      <p:pic>
        <p:nvPicPr>
          <p:cNvPr id="22" name="Picture 22"/>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973740" y="9648895"/>
            <a:ext cx="350045" cy="281309"/>
          </a:xfrm>
          <a:prstGeom prst="rect">
            <a:avLst/>
          </a:prstGeom>
        </p:spPr>
      </p:pic>
      <p:pic>
        <p:nvPicPr>
          <p:cNvPr id="23" name="Picture 23"/>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6432862" y="2549247"/>
            <a:ext cx="1101330" cy="1101330"/>
          </a:xfrm>
          <a:prstGeom prst="rect">
            <a:avLst/>
          </a:prstGeom>
        </p:spPr>
      </p:pic>
      <p:pic>
        <p:nvPicPr>
          <p:cNvPr id="24" name="Picture 24"/>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1956445" y="2556663"/>
            <a:ext cx="1093914" cy="1093914"/>
          </a:xfrm>
          <a:prstGeom prst="rect">
            <a:avLst/>
          </a:prstGeom>
        </p:spPr>
      </p:pic>
      <p:pic>
        <p:nvPicPr>
          <p:cNvPr id="25" name="Picture 25"/>
          <p:cNvPicPr>
            <a:picLocks noChangeAspect="1"/>
          </p:cNvPicPr>
          <p:nvPr/>
        </p:nvPicPr>
        <p:blipFill>
          <a:blip>
            <a:alphaModFix amt="69000"/>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3931593" flipV="1">
            <a:off x="-5907334" y="-825099"/>
            <a:ext cx="12234193" cy="9253499"/>
          </a:xfrm>
          <a:prstGeom prst="rect">
            <a:avLst/>
          </a:prstGeom>
        </p:spPr>
      </p:pic>
      <p:sp>
        <p:nvSpPr>
          <p:cNvPr id="26" name="TextBox 26"/>
          <p:cNvSpPr txBox="1"/>
          <p:nvPr/>
        </p:nvSpPr>
        <p:spPr>
          <a:xfrm>
            <a:off x="15938863" y="9660329"/>
            <a:ext cx="1088270" cy="269875"/>
          </a:xfrm>
          <a:prstGeom prst="rect">
            <a:avLst/>
          </a:prstGeom>
        </p:spPr>
        <p:txBody>
          <a:bodyPr lIns="0" tIns="0" rIns="0" bIns="0" rtlCol="0" anchor="t">
            <a:spAutoFit/>
          </a:bodyPr>
          <a:lstStyle/>
          <a:p>
            <a:pPr algn="ctr">
              <a:lnSpc>
                <a:spcPts val="2000"/>
              </a:lnSpc>
            </a:pPr>
            <a:r>
              <a:rPr lang="en-US" sz="2000">
                <a:solidFill>
                  <a:srgbClr val="FFFFFF"/>
                </a:solidFill>
                <a:latin typeface="Kollektif"/>
              </a:rPr>
              <a:t>02/10</a:t>
            </a:r>
          </a:p>
        </p:txBody>
      </p:sp>
      <p:sp>
        <p:nvSpPr>
          <p:cNvPr id="27" name="TextBox 27"/>
          <p:cNvSpPr txBox="1"/>
          <p:nvPr/>
        </p:nvSpPr>
        <p:spPr>
          <a:xfrm>
            <a:off x="7534193" y="2851310"/>
            <a:ext cx="3260203" cy="554354"/>
          </a:xfrm>
          <a:prstGeom prst="rect">
            <a:avLst/>
          </a:prstGeom>
        </p:spPr>
        <p:txBody>
          <a:bodyPr lIns="0" tIns="0" rIns="0" bIns="0" rtlCol="0" anchor="t">
            <a:spAutoFit/>
          </a:bodyPr>
          <a:lstStyle/>
          <a:p>
            <a:pPr>
              <a:lnSpc>
                <a:spcPts val="4199"/>
              </a:lnSpc>
            </a:pPr>
            <a:r>
              <a:rPr lang="en-US" sz="4199">
                <a:solidFill>
                  <a:srgbClr val="24225C"/>
                </a:solidFill>
                <a:latin typeface="Kollektif"/>
              </a:rPr>
              <a:t>Trafic intern</a:t>
            </a:r>
          </a:p>
        </p:txBody>
      </p:sp>
      <p:sp>
        <p:nvSpPr>
          <p:cNvPr id="28" name="TextBox 28"/>
          <p:cNvSpPr txBox="1"/>
          <p:nvPr/>
        </p:nvSpPr>
        <p:spPr>
          <a:xfrm>
            <a:off x="13335487" y="2870836"/>
            <a:ext cx="4599545" cy="554354"/>
          </a:xfrm>
          <a:prstGeom prst="rect">
            <a:avLst/>
          </a:prstGeom>
        </p:spPr>
        <p:txBody>
          <a:bodyPr lIns="0" tIns="0" rIns="0" bIns="0" rtlCol="0" anchor="t">
            <a:spAutoFit/>
          </a:bodyPr>
          <a:lstStyle/>
          <a:p>
            <a:pPr>
              <a:lnSpc>
                <a:spcPts val="4199"/>
              </a:lnSpc>
            </a:pPr>
            <a:r>
              <a:rPr lang="en-US" sz="4199">
                <a:solidFill>
                  <a:srgbClr val="24225C"/>
                </a:solidFill>
                <a:latin typeface="Kollektif"/>
              </a:rPr>
              <a:t>Trafic international</a:t>
            </a:r>
          </a:p>
        </p:txBody>
      </p:sp>
      <p:sp>
        <p:nvSpPr>
          <p:cNvPr id="29" name="TextBox 29"/>
          <p:cNvSpPr txBox="1"/>
          <p:nvPr/>
        </p:nvSpPr>
        <p:spPr>
          <a:xfrm>
            <a:off x="7534193" y="3387090"/>
            <a:ext cx="4699750" cy="1756410"/>
          </a:xfrm>
          <a:prstGeom prst="rect">
            <a:avLst/>
          </a:prstGeom>
        </p:spPr>
        <p:txBody>
          <a:bodyPr lIns="0" tIns="0" rIns="0" bIns="0" rtlCol="0" anchor="t">
            <a:spAutoFit/>
          </a:bodyPr>
          <a:lstStyle/>
          <a:p>
            <a:pPr>
              <a:lnSpc>
                <a:spcPts val="3509"/>
              </a:lnSpc>
            </a:pPr>
            <a:r>
              <a:rPr lang="en-US" sz="2699">
                <a:solidFill>
                  <a:srgbClr val="24225C"/>
                </a:solidFill>
                <a:latin typeface="Barlow Light Bold"/>
              </a:rPr>
              <a:t>Victima este de nationalitate romana si este traficata in interiorul granitelor Romaniei </a:t>
            </a:r>
          </a:p>
          <a:p>
            <a:pPr>
              <a:lnSpc>
                <a:spcPts val="3509"/>
              </a:lnSpc>
            </a:pPr>
            <a:endParaRPr lang="en-US" sz="2699">
              <a:solidFill>
                <a:srgbClr val="24225C"/>
              </a:solidFill>
              <a:latin typeface="Barlow Light Bold"/>
            </a:endParaRPr>
          </a:p>
        </p:txBody>
      </p:sp>
      <p:sp>
        <p:nvSpPr>
          <p:cNvPr id="30" name="TextBox 30"/>
          <p:cNvSpPr txBox="1"/>
          <p:nvPr/>
        </p:nvSpPr>
        <p:spPr>
          <a:xfrm>
            <a:off x="13320163" y="3387090"/>
            <a:ext cx="4599545" cy="1756410"/>
          </a:xfrm>
          <a:prstGeom prst="rect">
            <a:avLst/>
          </a:prstGeom>
        </p:spPr>
        <p:txBody>
          <a:bodyPr lIns="0" tIns="0" rIns="0" bIns="0" rtlCol="0" anchor="t">
            <a:spAutoFit/>
          </a:bodyPr>
          <a:lstStyle/>
          <a:p>
            <a:pPr>
              <a:lnSpc>
                <a:spcPts val="3509"/>
              </a:lnSpc>
            </a:pPr>
            <a:r>
              <a:rPr lang="en-US" sz="2699">
                <a:solidFill>
                  <a:srgbClr val="24225C"/>
                </a:solidFill>
                <a:latin typeface="Barlow Light Bold"/>
              </a:rPr>
              <a:t>Victima este de nationalitate romana si este traficata intr-o alta tara </a:t>
            </a:r>
          </a:p>
          <a:p>
            <a:pPr>
              <a:lnSpc>
                <a:spcPts val="3509"/>
              </a:lnSpc>
            </a:pPr>
            <a:endParaRPr lang="en-US" sz="2699">
              <a:solidFill>
                <a:srgbClr val="24225C"/>
              </a:solidFill>
              <a:latin typeface="Barlow Light Bold"/>
            </a:endParaRPr>
          </a:p>
        </p:txBody>
      </p:sp>
      <p:sp>
        <p:nvSpPr>
          <p:cNvPr id="32" name="TextBox 32"/>
          <p:cNvSpPr txBox="1"/>
          <p:nvPr/>
        </p:nvSpPr>
        <p:spPr>
          <a:xfrm>
            <a:off x="7534193" y="5848824"/>
            <a:ext cx="4169993" cy="413639"/>
          </a:xfrm>
          <a:prstGeom prst="rect">
            <a:avLst/>
          </a:prstGeom>
        </p:spPr>
        <p:txBody>
          <a:bodyPr lIns="0" tIns="0" rIns="0" bIns="0" rtlCol="0" anchor="t">
            <a:spAutoFit/>
          </a:bodyPr>
          <a:lstStyle/>
          <a:p>
            <a:pPr>
              <a:lnSpc>
                <a:spcPts val="3509"/>
              </a:lnSpc>
            </a:pPr>
            <a:r>
              <a:rPr lang="en-US" sz="2699" dirty="0">
                <a:solidFill>
                  <a:srgbClr val="24225C"/>
                </a:solidFill>
                <a:latin typeface="Barlow Light Bold"/>
              </a:rPr>
              <a:t> </a:t>
            </a:r>
            <a:endParaRPr lang="en-US" sz="2699" dirty="0">
              <a:solidFill>
                <a:srgbClr val="24225C"/>
              </a:solidFill>
              <a:latin typeface="Arimo Bold"/>
            </a:endParaRPr>
          </a:p>
        </p:txBody>
      </p:sp>
      <p:pic>
        <p:nvPicPr>
          <p:cNvPr id="33" name="Picture 33"/>
          <p:cNvPicPr>
            <a:picLocks noChangeAspect="1"/>
          </p:cNvPicPr>
          <p:nvPr/>
        </p:nvPicPr>
        <p:blipFill>
          <a:blip r:embed="rId7"/>
          <a:srcRect/>
          <a:stretch>
            <a:fillRect/>
          </a:stretch>
        </p:blipFill>
        <p:spPr>
          <a:xfrm>
            <a:off x="324063" y="2575713"/>
            <a:ext cx="5892936" cy="5841373"/>
          </a:xfrm>
          <a:prstGeom prst="rect">
            <a:avLst/>
          </a:prstGeom>
        </p:spPr>
      </p:pic>
      <p:sp>
        <p:nvSpPr>
          <p:cNvPr id="34" name="TextBox 34"/>
          <p:cNvSpPr txBox="1"/>
          <p:nvPr/>
        </p:nvSpPr>
        <p:spPr>
          <a:xfrm>
            <a:off x="7107352" y="1059497"/>
            <a:ext cx="11468001" cy="847725"/>
          </a:xfrm>
          <a:prstGeom prst="rect">
            <a:avLst/>
          </a:prstGeom>
        </p:spPr>
        <p:txBody>
          <a:bodyPr lIns="0" tIns="0" rIns="0" bIns="0" rtlCol="0" anchor="t">
            <a:spAutoFit/>
          </a:bodyPr>
          <a:lstStyle/>
          <a:p>
            <a:pPr>
              <a:lnSpc>
                <a:spcPts val="6299"/>
              </a:lnSpc>
            </a:pPr>
            <a:r>
              <a:rPr lang="en-US" sz="6999">
                <a:solidFill>
                  <a:srgbClr val="24225C"/>
                </a:solidFill>
                <a:latin typeface="Assistant Bold"/>
              </a:rPr>
              <a:t>Care sunt situatiile de trafic</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7435007E-BA7C-E2C5-99C4-70AA99036141}"/>
              </a:ext>
            </a:extLst>
          </p:cNvPr>
          <p:cNvSpPr>
            <a:spLocks noGrp="1"/>
          </p:cNvSpPr>
          <p:nvPr>
            <p:ph type="ctrTitle"/>
          </p:nvPr>
        </p:nvSpPr>
        <p:spPr>
          <a:xfrm>
            <a:off x="1295400" y="-1104900"/>
            <a:ext cx="16078200" cy="3409950"/>
          </a:xfrm>
        </p:spPr>
        <p:txBody>
          <a:bodyPr>
            <a:normAutofit/>
          </a:bodyPr>
          <a:lstStyle/>
          <a:p>
            <a:r>
              <a:rPr lang="ro-RO" sz="4800" b="1" dirty="0"/>
              <a:t>AGENȚIA NAȚIONALĂ ÎMPOTRIVA TRAFICULUI DE PERSOANE</a:t>
            </a:r>
          </a:p>
        </p:txBody>
      </p:sp>
      <p:sp>
        <p:nvSpPr>
          <p:cNvPr id="3" name="Subtitlu 2">
            <a:extLst>
              <a:ext uri="{FF2B5EF4-FFF2-40B4-BE49-F238E27FC236}">
                <a16:creationId xmlns:a16="http://schemas.microsoft.com/office/drawing/2014/main" id="{60F284D1-E4E6-8EE7-B195-761E1980C812}"/>
              </a:ext>
            </a:extLst>
          </p:cNvPr>
          <p:cNvSpPr>
            <a:spLocks noGrp="1"/>
          </p:cNvSpPr>
          <p:nvPr>
            <p:ph type="subTitle" idx="1"/>
          </p:nvPr>
        </p:nvSpPr>
        <p:spPr>
          <a:xfrm>
            <a:off x="1371600" y="2628900"/>
            <a:ext cx="15163800" cy="7467600"/>
          </a:xfrm>
        </p:spPr>
        <p:txBody>
          <a:bodyPr>
            <a:normAutofit fontScale="92500" lnSpcReduction="20000"/>
          </a:bodyPr>
          <a:lstStyle/>
          <a:p>
            <a:pPr algn="just">
              <a:lnSpc>
                <a:spcPct val="107000"/>
              </a:lnSpc>
              <a:spcAft>
                <a:spcPts val="800"/>
              </a:spcAft>
            </a:pPr>
            <a:r>
              <a:rPr lang="ro-RO" sz="4000" dirty="0">
                <a:latin typeface="Calibri" panose="020F0502020204030204" pitchFamily="34" charset="0"/>
                <a:ea typeface="Calibri" panose="020F0502020204030204" pitchFamily="34" charset="0"/>
                <a:cs typeface="Times New Roman" panose="02020603050405020304" pitchFamily="18" charset="0"/>
              </a:rPr>
              <a:t>Agenția este o structură din subordinea Ministerului Afacerilor Interne care realizează evaluări ale tendințelor în materie de trafic de persoane și măsoară rezultatele acțiunilor antitrafic, inclusiv prin colectarea de date statistice în strânsă cooperare cu organizațiile relevante ale societății civile din acest domeniu, îndeplinind rolul de raportor național.</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algn="just"/>
            <a:endParaRPr lang="ro-RO" sz="4000" dirty="0"/>
          </a:p>
          <a:p>
            <a:pPr algn="just"/>
            <a:r>
              <a:rPr lang="ro-RO" sz="4000" dirty="0"/>
              <a:t>Este structură subordonată Ministerului de Interne și este alcătuită din Structura Centrală și cincisprezece Centre Regionale (pe lângă Curțile de Apel);</a:t>
            </a:r>
          </a:p>
          <a:p>
            <a:pPr algn="just"/>
            <a:r>
              <a:rPr lang="ro-RO" sz="4000" dirty="0"/>
              <a:t>Structura Centrală are în componență două mari servicii: </a:t>
            </a:r>
          </a:p>
          <a:p>
            <a:pPr algn="just"/>
            <a:r>
              <a:rPr lang="ro-RO" sz="4000" dirty="0"/>
              <a:t>1. Serviciul Monitorizare, Evaluare și Coordonare Victime;</a:t>
            </a:r>
          </a:p>
          <a:p>
            <a:pPr algn="just"/>
            <a:r>
              <a:rPr lang="ro-RO" sz="4000" dirty="0"/>
              <a:t>2. Cooperare Interinstituțională și Proiecte Naționale de Prevenire;</a:t>
            </a:r>
          </a:p>
          <a:p>
            <a:pPr algn="just"/>
            <a:r>
              <a:rPr lang="ro-RO" sz="4000" dirty="0"/>
              <a:t>3. Un birou: Unitatea de Implementare Proiecte și Relații Internaționale și </a:t>
            </a:r>
          </a:p>
          <a:p>
            <a:pPr algn="just"/>
            <a:r>
              <a:rPr lang="ro-RO" sz="4000" dirty="0"/>
              <a:t>4. Structuri de Suport.</a:t>
            </a:r>
          </a:p>
        </p:txBody>
      </p:sp>
    </p:spTree>
    <p:extLst>
      <p:ext uri="{BB962C8B-B14F-4D97-AF65-F5344CB8AC3E}">
        <p14:creationId xmlns:p14="http://schemas.microsoft.com/office/powerpoint/2010/main" val="24554990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rot="5400000" flipH="1">
            <a:off x="9139238" y="0"/>
            <a:ext cx="10287000" cy="10287000"/>
          </a:xfrm>
          <a:prstGeom prst="rect">
            <a:avLst/>
          </a:prstGeom>
        </p:spPr>
      </p:pic>
      <p:pic>
        <p:nvPicPr>
          <p:cNvPr id="3" name="Picture 3"/>
          <p:cNvPicPr>
            <a:picLocks noChangeAspect="1"/>
          </p:cNvPicPr>
          <p:nvPr/>
        </p:nvPicPr>
        <p:blipFill>
          <a:blip r:embed="rId3"/>
          <a:srcRect/>
          <a:stretch>
            <a:fillRect/>
          </a:stretch>
        </p:blipFill>
        <p:spPr>
          <a:xfrm>
            <a:off x="11108050" y="8280628"/>
            <a:ext cx="4245101" cy="838407"/>
          </a:xfrm>
          <a:prstGeom prst="rect">
            <a:avLst/>
          </a:prstGeom>
        </p:spPr>
      </p:pic>
      <p:pic>
        <p:nvPicPr>
          <p:cNvPr id="4" name="Picture 4"/>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0538760" y="1035390"/>
            <a:ext cx="8977385" cy="7664442"/>
          </a:xfrm>
          <a:prstGeom prst="rect">
            <a:avLst/>
          </a:prstGeom>
        </p:spPr>
      </p:pic>
      <p:grpSp>
        <p:nvGrpSpPr>
          <p:cNvPr id="5" name="Group 5"/>
          <p:cNvGrpSpPr/>
          <p:nvPr/>
        </p:nvGrpSpPr>
        <p:grpSpPr>
          <a:xfrm>
            <a:off x="15701935" y="9544050"/>
            <a:ext cx="473857" cy="473857"/>
            <a:chOff x="0" y="0"/>
            <a:chExt cx="812800" cy="812800"/>
          </a:xfrm>
        </p:grpSpPr>
        <p:sp>
          <p:nvSpPr>
            <p:cNvPr id="6" name="Freeform 6"/>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24225C"/>
            </a:solidFill>
          </p:spPr>
        </p:sp>
        <p:sp>
          <p:nvSpPr>
            <p:cNvPr id="7" name="TextBox 7"/>
            <p:cNvSpPr txBox="1"/>
            <p:nvPr/>
          </p:nvSpPr>
          <p:spPr>
            <a:xfrm>
              <a:off x="76200" y="104775"/>
              <a:ext cx="660400" cy="631825"/>
            </a:xfrm>
            <a:prstGeom prst="rect">
              <a:avLst/>
            </a:prstGeom>
          </p:spPr>
          <p:txBody>
            <a:bodyPr lIns="50800" tIns="50800" rIns="50800" bIns="50800" rtlCol="0" anchor="ctr"/>
            <a:lstStyle/>
            <a:p>
              <a:pPr algn="ctr">
                <a:lnSpc>
                  <a:spcPts val="2000"/>
                </a:lnSpc>
              </a:pPr>
              <a:endParaRPr/>
            </a:p>
          </p:txBody>
        </p:sp>
      </p:grpSp>
      <p:grpSp>
        <p:nvGrpSpPr>
          <p:cNvPr id="8" name="Group 8"/>
          <p:cNvGrpSpPr/>
          <p:nvPr/>
        </p:nvGrpSpPr>
        <p:grpSpPr>
          <a:xfrm>
            <a:off x="16790205" y="9544050"/>
            <a:ext cx="473857" cy="473857"/>
            <a:chOff x="0" y="0"/>
            <a:chExt cx="812800" cy="812800"/>
          </a:xfrm>
        </p:grpSpPr>
        <p:sp>
          <p:nvSpPr>
            <p:cNvPr id="9" name="Freeform 9"/>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24225C"/>
            </a:solidFill>
          </p:spPr>
        </p:sp>
        <p:sp>
          <p:nvSpPr>
            <p:cNvPr id="10" name="TextBox 10"/>
            <p:cNvSpPr txBox="1"/>
            <p:nvPr/>
          </p:nvSpPr>
          <p:spPr>
            <a:xfrm>
              <a:off x="76200" y="104775"/>
              <a:ext cx="660400" cy="631825"/>
            </a:xfrm>
            <a:prstGeom prst="rect">
              <a:avLst/>
            </a:prstGeom>
          </p:spPr>
          <p:txBody>
            <a:bodyPr lIns="50800" tIns="50800" rIns="50800" bIns="50800" rtlCol="0" anchor="ctr"/>
            <a:lstStyle/>
            <a:p>
              <a:pPr algn="ctr">
                <a:lnSpc>
                  <a:spcPts val="2000"/>
                </a:lnSpc>
              </a:pPr>
              <a:endParaRPr/>
            </a:p>
          </p:txBody>
        </p:sp>
      </p:grpSp>
      <p:grpSp>
        <p:nvGrpSpPr>
          <p:cNvPr id="11" name="Group 11"/>
          <p:cNvGrpSpPr/>
          <p:nvPr/>
        </p:nvGrpSpPr>
        <p:grpSpPr>
          <a:xfrm>
            <a:off x="15938863" y="9544050"/>
            <a:ext cx="1088270" cy="473857"/>
            <a:chOff x="0" y="0"/>
            <a:chExt cx="286623" cy="124802"/>
          </a:xfrm>
        </p:grpSpPr>
        <p:sp>
          <p:nvSpPr>
            <p:cNvPr id="12" name="Freeform 12"/>
            <p:cNvSpPr/>
            <p:nvPr/>
          </p:nvSpPr>
          <p:spPr>
            <a:xfrm>
              <a:off x="0" y="0"/>
              <a:ext cx="286623" cy="124802"/>
            </a:xfrm>
            <a:custGeom>
              <a:avLst/>
              <a:gdLst/>
              <a:ahLst/>
              <a:cxnLst/>
              <a:rect l="l" t="t" r="r" b="b"/>
              <a:pathLst>
                <a:path w="286623" h="124802">
                  <a:moveTo>
                    <a:pt x="0" y="0"/>
                  </a:moveTo>
                  <a:lnTo>
                    <a:pt x="286623" y="0"/>
                  </a:lnTo>
                  <a:lnTo>
                    <a:pt x="286623" y="124802"/>
                  </a:lnTo>
                  <a:lnTo>
                    <a:pt x="0" y="124802"/>
                  </a:lnTo>
                  <a:close/>
                </a:path>
              </a:pathLst>
            </a:custGeom>
            <a:solidFill>
              <a:srgbClr val="24225C"/>
            </a:solidFill>
          </p:spPr>
        </p:sp>
        <p:sp>
          <p:nvSpPr>
            <p:cNvPr id="13" name="TextBox 13"/>
            <p:cNvSpPr txBox="1"/>
            <p:nvPr/>
          </p:nvSpPr>
          <p:spPr>
            <a:xfrm>
              <a:off x="0" y="28575"/>
              <a:ext cx="812800" cy="784225"/>
            </a:xfrm>
            <a:prstGeom prst="rect">
              <a:avLst/>
            </a:prstGeom>
          </p:spPr>
          <p:txBody>
            <a:bodyPr lIns="50800" tIns="50800" rIns="50800" bIns="50800" rtlCol="0" anchor="ctr"/>
            <a:lstStyle/>
            <a:p>
              <a:pPr algn="ctr">
                <a:lnSpc>
                  <a:spcPts val="2000"/>
                </a:lnSpc>
              </a:pPr>
              <a:endParaRPr/>
            </a:p>
          </p:txBody>
        </p:sp>
      </p:grpSp>
      <p:sp>
        <p:nvSpPr>
          <p:cNvPr id="14" name="TextBox 14"/>
          <p:cNvSpPr txBox="1"/>
          <p:nvPr/>
        </p:nvSpPr>
        <p:spPr>
          <a:xfrm>
            <a:off x="15938863" y="9660329"/>
            <a:ext cx="1088270" cy="269875"/>
          </a:xfrm>
          <a:prstGeom prst="rect">
            <a:avLst/>
          </a:prstGeom>
        </p:spPr>
        <p:txBody>
          <a:bodyPr lIns="0" tIns="0" rIns="0" bIns="0" rtlCol="0" anchor="t">
            <a:spAutoFit/>
          </a:bodyPr>
          <a:lstStyle/>
          <a:p>
            <a:pPr algn="ctr">
              <a:lnSpc>
                <a:spcPts val="2000"/>
              </a:lnSpc>
            </a:pPr>
            <a:r>
              <a:rPr lang="en-US" sz="2000">
                <a:solidFill>
                  <a:srgbClr val="FFFFFF"/>
                </a:solidFill>
                <a:latin typeface="Kollektif"/>
              </a:rPr>
              <a:t>03/10</a:t>
            </a:r>
          </a:p>
        </p:txBody>
      </p:sp>
      <p:grpSp>
        <p:nvGrpSpPr>
          <p:cNvPr id="15" name="Group 15"/>
          <p:cNvGrpSpPr/>
          <p:nvPr/>
        </p:nvGrpSpPr>
        <p:grpSpPr>
          <a:xfrm>
            <a:off x="8674905" y="9544050"/>
            <a:ext cx="473857" cy="473857"/>
            <a:chOff x="0" y="0"/>
            <a:chExt cx="812800" cy="812800"/>
          </a:xfrm>
        </p:grpSpPr>
        <p:sp>
          <p:nvSpPr>
            <p:cNvPr id="16" name="Freeform 16"/>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24225C"/>
            </a:solidFill>
          </p:spPr>
        </p:sp>
        <p:sp>
          <p:nvSpPr>
            <p:cNvPr id="17" name="TextBox 17"/>
            <p:cNvSpPr txBox="1"/>
            <p:nvPr/>
          </p:nvSpPr>
          <p:spPr>
            <a:xfrm>
              <a:off x="76200" y="104775"/>
              <a:ext cx="660400" cy="631825"/>
            </a:xfrm>
            <a:prstGeom prst="rect">
              <a:avLst/>
            </a:prstGeom>
          </p:spPr>
          <p:txBody>
            <a:bodyPr lIns="50800" tIns="50800" rIns="50800" bIns="50800" rtlCol="0" anchor="ctr"/>
            <a:lstStyle/>
            <a:p>
              <a:pPr algn="ctr">
                <a:lnSpc>
                  <a:spcPts val="2000"/>
                </a:lnSpc>
              </a:pPr>
              <a:endParaRPr/>
            </a:p>
          </p:txBody>
        </p:sp>
      </p:grpSp>
      <p:grpSp>
        <p:nvGrpSpPr>
          <p:cNvPr id="18" name="Group 18"/>
          <p:cNvGrpSpPr/>
          <p:nvPr/>
        </p:nvGrpSpPr>
        <p:grpSpPr>
          <a:xfrm>
            <a:off x="9139238" y="9544050"/>
            <a:ext cx="473857" cy="473857"/>
            <a:chOff x="0" y="0"/>
            <a:chExt cx="812800" cy="812800"/>
          </a:xfrm>
        </p:grpSpPr>
        <p:sp>
          <p:nvSpPr>
            <p:cNvPr id="19" name="Freeform 19"/>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24225C"/>
            </a:solidFill>
          </p:spPr>
        </p:sp>
        <p:sp>
          <p:nvSpPr>
            <p:cNvPr id="20" name="TextBox 20"/>
            <p:cNvSpPr txBox="1"/>
            <p:nvPr/>
          </p:nvSpPr>
          <p:spPr>
            <a:xfrm>
              <a:off x="76200" y="104775"/>
              <a:ext cx="660400" cy="631825"/>
            </a:xfrm>
            <a:prstGeom prst="rect">
              <a:avLst/>
            </a:prstGeom>
          </p:spPr>
          <p:txBody>
            <a:bodyPr lIns="50800" tIns="50800" rIns="50800" bIns="50800" rtlCol="0" anchor="ctr"/>
            <a:lstStyle/>
            <a:p>
              <a:pPr algn="ctr">
                <a:lnSpc>
                  <a:spcPts val="2000"/>
                </a:lnSpc>
              </a:pPr>
              <a:endParaRPr/>
            </a:p>
          </p:txBody>
        </p:sp>
      </p:grpSp>
      <p:grpSp>
        <p:nvGrpSpPr>
          <p:cNvPr id="21" name="Group 21"/>
          <p:cNvGrpSpPr/>
          <p:nvPr/>
        </p:nvGrpSpPr>
        <p:grpSpPr>
          <a:xfrm>
            <a:off x="8911834" y="9544050"/>
            <a:ext cx="464332" cy="473857"/>
            <a:chOff x="0" y="0"/>
            <a:chExt cx="122293" cy="124802"/>
          </a:xfrm>
        </p:grpSpPr>
        <p:sp>
          <p:nvSpPr>
            <p:cNvPr id="22" name="Freeform 22"/>
            <p:cNvSpPr/>
            <p:nvPr/>
          </p:nvSpPr>
          <p:spPr>
            <a:xfrm>
              <a:off x="0" y="0"/>
              <a:ext cx="122293" cy="124802"/>
            </a:xfrm>
            <a:custGeom>
              <a:avLst/>
              <a:gdLst/>
              <a:ahLst/>
              <a:cxnLst/>
              <a:rect l="l" t="t" r="r" b="b"/>
              <a:pathLst>
                <a:path w="122293" h="124802">
                  <a:moveTo>
                    <a:pt x="0" y="0"/>
                  </a:moveTo>
                  <a:lnTo>
                    <a:pt x="122293" y="0"/>
                  </a:lnTo>
                  <a:lnTo>
                    <a:pt x="122293" y="124802"/>
                  </a:lnTo>
                  <a:lnTo>
                    <a:pt x="0" y="124802"/>
                  </a:lnTo>
                  <a:close/>
                </a:path>
              </a:pathLst>
            </a:custGeom>
            <a:solidFill>
              <a:srgbClr val="24225C"/>
            </a:solidFill>
          </p:spPr>
        </p:sp>
        <p:sp>
          <p:nvSpPr>
            <p:cNvPr id="23" name="TextBox 23"/>
            <p:cNvSpPr txBox="1"/>
            <p:nvPr/>
          </p:nvSpPr>
          <p:spPr>
            <a:xfrm>
              <a:off x="0" y="28575"/>
              <a:ext cx="812800" cy="784225"/>
            </a:xfrm>
            <a:prstGeom prst="rect">
              <a:avLst/>
            </a:prstGeom>
          </p:spPr>
          <p:txBody>
            <a:bodyPr lIns="50800" tIns="50800" rIns="50800" bIns="50800" rtlCol="0" anchor="ctr"/>
            <a:lstStyle/>
            <a:p>
              <a:pPr algn="ctr">
                <a:lnSpc>
                  <a:spcPts val="2000"/>
                </a:lnSpc>
              </a:pPr>
              <a:endParaRPr/>
            </a:p>
          </p:txBody>
        </p:sp>
      </p:grpSp>
      <p:pic>
        <p:nvPicPr>
          <p:cNvPr id="24" name="Picture 24"/>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8973740" y="9648895"/>
            <a:ext cx="350045" cy="281309"/>
          </a:xfrm>
          <a:prstGeom prst="rect">
            <a:avLst/>
          </a:prstGeom>
        </p:spPr>
      </p:pic>
      <p:sp>
        <p:nvSpPr>
          <p:cNvPr id="25" name="TextBox 25"/>
          <p:cNvSpPr txBox="1"/>
          <p:nvPr/>
        </p:nvSpPr>
        <p:spPr>
          <a:xfrm>
            <a:off x="774347" y="1088154"/>
            <a:ext cx="8199393" cy="5418838"/>
          </a:xfrm>
          <a:prstGeom prst="rect">
            <a:avLst/>
          </a:prstGeom>
        </p:spPr>
        <p:txBody>
          <a:bodyPr lIns="0" tIns="0" rIns="0" bIns="0" rtlCol="0" anchor="t">
            <a:spAutoFit/>
          </a:bodyPr>
          <a:lstStyle/>
          <a:p>
            <a:pPr>
              <a:lnSpc>
                <a:spcPts val="7266"/>
              </a:lnSpc>
            </a:pPr>
            <a:r>
              <a:rPr lang="en-US" sz="4299" spc="219">
                <a:solidFill>
                  <a:srgbClr val="24225C"/>
                </a:solidFill>
                <a:latin typeface="Assistant Bold Bold"/>
              </a:rPr>
              <a:t>IDENTIFICARE</a:t>
            </a:r>
          </a:p>
          <a:p>
            <a:pPr>
              <a:lnSpc>
                <a:spcPts val="7266"/>
              </a:lnSpc>
            </a:pPr>
            <a:r>
              <a:rPr lang="en-US" sz="4299" spc="219">
                <a:solidFill>
                  <a:srgbClr val="24225C"/>
                </a:solidFill>
                <a:latin typeface="Assistant Bold Bold"/>
              </a:rPr>
              <a:t>    REFERIRE</a:t>
            </a:r>
          </a:p>
          <a:p>
            <a:pPr>
              <a:lnSpc>
                <a:spcPts val="7266"/>
              </a:lnSpc>
            </a:pPr>
            <a:r>
              <a:rPr lang="en-US" sz="4299" spc="219">
                <a:solidFill>
                  <a:srgbClr val="24225C"/>
                </a:solidFill>
                <a:latin typeface="Assistant Bold Bold"/>
              </a:rPr>
              <a:t>         ASISTENȚĂ</a:t>
            </a:r>
          </a:p>
          <a:p>
            <a:pPr>
              <a:lnSpc>
                <a:spcPts val="7266"/>
              </a:lnSpc>
            </a:pPr>
            <a:r>
              <a:rPr lang="en-US" sz="4299" spc="219">
                <a:solidFill>
                  <a:srgbClr val="24225C"/>
                </a:solidFill>
                <a:latin typeface="Assistant Bold Bold"/>
              </a:rPr>
              <a:t>             PROTECȚIE</a:t>
            </a:r>
          </a:p>
          <a:p>
            <a:pPr>
              <a:lnSpc>
                <a:spcPts val="7266"/>
              </a:lnSpc>
            </a:pPr>
            <a:r>
              <a:rPr lang="en-US" sz="4299" spc="219">
                <a:solidFill>
                  <a:srgbClr val="24225C"/>
                </a:solidFill>
                <a:latin typeface="Assistant Bold Bold"/>
              </a:rPr>
              <a:t>                 REPATRIERE</a:t>
            </a:r>
          </a:p>
          <a:p>
            <a:pPr>
              <a:lnSpc>
                <a:spcPts val="7266"/>
              </a:lnSpc>
            </a:pPr>
            <a:r>
              <a:rPr lang="en-US" sz="4299" spc="219">
                <a:solidFill>
                  <a:srgbClr val="24225C"/>
                </a:solidFill>
                <a:latin typeface="Assistant Bold Bold"/>
              </a:rPr>
              <a:t>                       REINTEGRARE</a:t>
            </a:r>
          </a:p>
        </p:txBody>
      </p:sp>
      <p:sp>
        <p:nvSpPr>
          <p:cNvPr id="26" name="TextBox 26"/>
          <p:cNvSpPr txBox="1"/>
          <p:nvPr/>
        </p:nvSpPr>
        <p:spPr>
          <a:xfrm>
            <a:off x="9663788" y="2706384"/>
            <a:ext cx="7133624" cy="4282440"/>
          </a:xfrm>
          <a:prstGeom prst="rect">
            <a:avLst/>
          </a:prstGeom>
        </p:spPr>
        <p:txBody>
          <a:bodyPr lIns="0" tIns="0" rIns="0" bIns="0" rtlCol="0" anchor="t">
            <a:spAutoFit/>
          </a:bodyPr>
          <a:lstStyle/>
          <a:p>
            <a:pPr algn="ctr">
              <a:lnSpc>
                <a:spcPts val="6930"/>
              </a:lnSpc>
            </a:pPr>
            <a:r>
              <a:rPr lang="en-US" sz="3000">
                <a:solidFill>
                  <a:srgbClr val="24225C"/>
                </a:solidFill>
                <a:latin typeface="Assistant Bold"/>
              </a:rPr>
              <a:t>MECANISMUL </a:t>
            </a:r>
          </a:p>
          <a:p>
            <a:pPr algn="ctr">
              <a:lnSpc>
                <a:spcPts val="6930"/>
              </a:lnSpc>
            </a:pPr>
            <a:r>
              <a:rPr lang="en-US" sz="3000">
                <a:solidFill>
                  <a:srgbClr val="24225C"/>
                </a:solidFill>
                <a:latin typeface="Assistant Bold"/>
              </a:rPr>
              <a:t>NATIONAL DE </a:t>
            </a:r>
          </a:p>
          <a:p>
            <a:pPr algn="ctr">
              <a:lnSpc>
                <a:spcPts val="6930"/>
              </a:lnSpc>
            </a:pPr>
            <a:r>
              <a:rPr lang="en-US" sz="3000">
                <a:solidFill>
                  <a:srgbClr val="24225C"/>
                </a:solidFill>
                <a:latin typeface="Assistant Bold"/>
              </a:rPr>
              <a:t>IDENTIFICARE SI </a:t>
            </a:r>
          </a:p>
          <a:p>
            <a:pPr algn="ctr">
              <a:lnSpc>
                <a:spcPts val="6930"/>
              </a:lnSpc>
            </a:pPr>
            <a:r>
              <a:rPr lang="en-US" sz="3000">
                <a:solidFill>
                  <a:srgbClr val="24225C"/>
                </a:solidFill>
                <a:latin typeface="Assistant Bold"/>
              </a:rPr>
              <a:t>REFERIRE</a:t>
            </a:r>
          </a:p>
          <a:p>
            <a:pPr algn="ctr">
              <a:lnSpc>
                <a:spcPts val="6930"/>
              </a:lnSpc>
            </a:pPr>
            <a:r>
              <a:rPr lang="en-US" sz="3000">
                <a:solidFill>
                  <a:srgbClr val="24225C"/>
                </a:solidFill>
                <a:latin typeface="Assistant Bold"/>
              </a:rPr>
              <a:t>(MNIR)</a:t>
            </a:r>
          </a:p>
        </p:txBody>
      </p:sp>
      <p:sp>
        <p:nvSpPr>
          <p:cNvPr id="27" name="TextBox 27"/>
          <p:cNvSpPr txBox="1"/>
          <p:nvPr/>
        </p:nvSpPr>
        <p:spPr>
          <a:xfrm>
            <a:off x="-2009140" y="7497062"/>
            <a:ext cx="8199393" cy="1761238"/>
          </a:xfrm>
          <a:prstGeom prst="rect">
            <a:avLst/>
          </a:prstGeom>
        </p:spPr>
        <p:txBody>
          <a:bodyPr lIns="0" tIns="0" rIns="0" bIns="0" rtlCol="0" anchor="t">
            <a:spAutoFit/>
          </a:bodyPr>
          <a:lstStyle/>
          <a:p>
            <a:pPr>
              <a:lnSpc>
                <a:spcPts val="7266"/>
              </a:lnSpc>
            </a:pPr>
            <a:endParaRPr/>
          </a:p>
          <a:p>
            <a:pPr>
              <a:lnSpc>
                <a:spcPts val="7266"/>
              </a:lnSpc>
            </a:pPr>
            <a:r>
              <a:rPr lang="en-US" sz="4299" spc="219">
                <a:solidFill>
                  <a:srgbClr val="24225C"/>
                </a:solidFill>
                <a:latin typeface="Assistant Bold Bold"/>
              </a:rPr>
              <a:t>                       PREVENIREA</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8E7F7DE7-5294-BA6E-1E9A-3F89C4E819EF}"/>
              </a:ext>
            </a:extLst>
          </p:cNvPr>
          <p:cNvSpPr>
            <a:spLocks noGrp="1"/>
          </p:cNvSpPr>
          <p:nvPr>
            <p:ph type="ctrTitle"/>
          </p:nvPr>
        </p:nvSpPr>
        <p:spPr>
          <a:xfrm>
            <a:off x="685800" y="2130425"/>
            <a:ext cx="17602200" cy="6899275"/>
          </a:xfrm>
        </p:spPr>
        <p:txBody>
          <a:bodyPr>
            <a:normAutofit/>
          </a:bodyPr>
          <a:lstStyle/>
          <a:p>
            <a:pPr algn="just"/>
            <a:r>
              <a:rPr lang="ro-RO" sz="4800" b="1" dirty="0"/>
              <a:t>MNIR</a:t>
            </a:r>
            <a:r>
              <a:rPr lang="ro-RO" sz="4800" dirty="0"/>
              <a:t> este conceput ca un instrument de lucru adresat atât specialiștilor din instituțiile și organizațiile cu atribuții specifice în domeniul traficului de persoane, cât și specialiștilor din alte instituții și organizații care, în desfășurarea atribuțiilor de serviciu, pot detecta o potențială victimă a traficului de persoane. În același timp, documentul se adresează și publicului larg. </a:t>
            </a:r>
          </a:p>
        </p:txBody>
      </p:sp>
    </p:spTree>
    <p:extLst>
      <p:ext uri="{BB962C8B-B14F-4D97-AF65-F5344CB8AC3E}">
        <p14:creationId xmlns:p14="http://schemas.microsoft.com/office/powerpoint/2010/main" val="27725732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446574F5-AC3C-B9DD-675B-809C99623502}"/>
              </a:ext>
            </a:extLst>
          </p:cNvPr>
          <p:cNvSpPr>
            <a:spLocks noGrp="1"/>
          </p:cNvSpPr>
          <p:nvPr>
            <p:ph type="ctrTitle"/>
          </p:nvPr>
        </p:nvSpPr>
        <p:spPr>
          <a:xfrm>
            <a:off x="685800" y="342901"/>
            <a:ext cx="15163800" cy="1142999"/>
          </a:xfrm>
        </p:spPr>
        <p:txBody>
          <a:bodyPr>
            <a:normAutofit/>
          </a:bodyPr>
          <a:lstStyle/>
          <a:p>
            <a:r>
              <a:rPr lang="ro-RO" b="1" dirty="0"/>
              <a:t>     Principalii actori cu atribuții în implementarea MNIR</a:t>
            </a:r>
          </a:p>
        </p:txBody>
      </p:sp>
      <p:sp>
        <p:nvSpPr>
          <p:cNvPr id="3" name="Subtitlu 2">
            <a:extLst>
              <a:ext uri="{FF2B5EF4-FFF2-40B4-BE49-F238E27FC236}">
                <a16:creationId xmlns:a16="http://schemas.microsoft.com/office/drawing/2014/main" id="{0706CA30-5761-01FD-69E3-045F99F17E78}"/>
              </a:ext>
            </a:extLst>
          </p:cNvPr>
          <p:cNvSpPr>
            <a:spLocks noGrp="1"/>
          </p:cNvSpPr>
          <p:nvPr>
            <p:ph type="subTitle" idx="1"/>
          </p:nvPr>
        </p:nvSpPr>
        <p:spPr>
          <a:xfrm>
            <a:off x="1371600" y="1257300"/>
            <a:ext cx="16306800" cy="8839200"/>
          </a:xfrm>
        </p:spPr>
        <p:txBody>
          <a:bodyPr>
            <a:normAutofit fontScale="70000" lnSpcReduction="20000"/>
          </a:bodyPr>
          <a:lstStyle/>
          <a:p>
            <a:pPr algn="just"/>
            <a:r>
              <a:rPr lang="ro-RO" sz="3400" b="1" dirty="0"/>
              <a:t>– Polițiști din poliția națională la nivel local, poliția locală, poliția transporturi etc;</a:t>
            </a:r>
          </a:p>
          <a:p>
            <a:pPr algn="just"/>
            <a:r>
              <a:rPr lang="ro-RO" sz="3400" b="1" dirty="0"/>
              <a:t>– Jandarmi;</a:t>
            </a:r>
          </a:p>
          <a:p>
            <a:pPr algn="just"/>
            <a:r>
              <a:rPr lang="ro-RO" sz="3400" b="1" dirty="0"/>
              <a:t>– Polițiști IGPF;</a:t>
            </a:r>
          </a:p>
          <a:p>
            <a:pPr algn="just"/>
            <a:r>
              <a:rPr lang="ro-RO" sz="3400" b="1" dirty="0"/>
              <a:t>– Polițiști IGI;</a:t>
            </a:r>
          </a:p>
          <a:p>
            <a:pPr algn="just"/>
            <a:r>
              <a:rPr lang="ro-RO" sz="3400" b="1" dirty="0"/>
              <a:t>– Inspectori de muncă;</a:t>
            </a:r>
          </a:p>
          <a:p>
            <a:pPr algn="just"/>
            <a:r>
              <a:rPr lang="ro-RO" sz="3400" b="1" dirty="0"/>
              <a:t>– Echipe mobile ale furnizorilor publici sau privați de servicii sociale;</a:t>
            </a:r>
          </a:p>
          <a:p>
            <a:pPr algn="just"/>
            <a:r>
              <a:rPr lang="ro-RO" sz="3400" b="1" dirty="0"/>
              <a:t>– Asistenți sociali, psihologi, juriști din cadrul furnizorilor publici sau privați de servicii sociale: persoane cu dizabilități, persoane infectate HIV, persoane </a:t>
            </a:r>
            <a:r>
              <a:rPr lang="ro-RO" sz="3400" b="1" dirty="0" err="1"/>
              <a:t>toxico</a:t>
            </a:r>
            <a:r>
              <a:rPr lang="ro-RO" sz="3400" b="1" dirty="0"/>
              <a:t>-dependente, victime ale violenței domestice, vârstnici etc.</a:t>
            </a:r>
          </a:p>
          <a:p>
            <a:pPr algn="just"/>
            <a:r>
              <a:rPr lang="ro-RO" sz="3400" b="1" dirty="0"/>
              <a:t>– Personal medical din toate domeniile, inclusiv angajații Direcțiilor de Sănătate Publică, medicii specialiști în medicină legală;</a:t>
            </a:r>
          </a:p>
          <a:p>
            <a:pPr algn="just"/>
            <a:r>
              <a:rPr lang="ro-RO" sz="3400" b="1" dirty="0"/>
              <a:t>– Cadre didactice;</a:t>
            </a:r>
          </a:p>
          <a:p>
            <a:pPr algn="just"/>
            <a:r>
              <a:rPr lang="ro-RO" sz="3400" b="1" dirty="0"/>
              <a:t>– Consilieri școlari;</a:t>
            </a:r>
          </a:p>
          <a:p>
            <a:pPr algn="just"/>
            <a:r>
              <a:rPr lang="ro-RO" sz="3400" b="1" dirty="0"/>
              <a:t>– Inspectori școlari;</a:t>
            </a:r>
          </a:p>
          <a:p>
            <a:pPr algn="just"/>
            <a:r>
              <a:rPr lang="ro-RO" sz="3400" b="1" dirty="0"/>
              <a:t>– Operatorii liniei telefonice pentru victimele violenței domestice, cu numărul unic 0800.500.333;</a:t>
            </a:r>
          </a:p>
          <a:p>
            <a:pPr algn="just"/>
            <a:r>
              <a:rPr lang="ro-RO" sz="3400" b="1" dirty="0"/>
              <a:t>– Operatorii numărului unic național 119 pentru sesizarea cazurilor de violență asupra copilului;</a:t>
            </a:r>
          </a:p>
          <a:p>
            <a:pPr algn="just"/>
            <a:r>
              <a:rPr lang="ro-RO" sz="3400" b="1" dirty="0"/>
              <a:t>– Interpreți și mediatori interculturali;</a:t>
            </a:r>
          </a:p>
          <a:p>
            <a:pPr algn="just"/>
            <a:r>
              <a:rPr lang="ro-RO" sz="3400" b="1" dirty="0"/>
              <a:t>– Personalul organizațiilor neguvernamentale;</a:t>
            </a:r>
          </a:p>
          <a:p>
            <a:pPr algn="just"/>
            <a:r>
              <a:rPr lang="ro-RO" sz="3400" b="1" dirty="0"/>
              <a:t>– Reprezentanți ai organizațiilor internaționale;</a:t>
            </a:r>
          </a:p>
          <a:p>
            <a:pPr algn="just"/>
            <a:r>
              <a:rPr lang="ro-RO" sz="3400" b="1" dirty="0"/>
              <a:t>– Preoți;</a:t>
            </a:r>
          </a:p>
          <a:p>
            <a:pPr algn="just"/>
            <a:r>
              <a:rPr lang="ro-RO" sz="3400" b="1" dirty="0"/>
              <a:t>– Notari;</a:t>
            </a:r>
          </a:p>
          <a:p>
            <a:pPr algn="just"/>
            <a:r>
              <a:rPr lang="ro-RO" sz="3400" b="1" dirty="0"/>
              <a:t>– Avocați</a:t>
            </a:r>
          </a:p>
          <a:p>
            <a:pPr algn="just"/>
            <a:r>
              <a:rPr lang="ro-RO" sz="3400" b="1" dirty="0"/>
              <a:t>– Lucrători AJOFM;</a:t>
            </a:r>
          </a:p>
          <a:p>
            <a:pPr algn="just"/>
            <a:r>
              <a:rPr lang="ro-RO" sz="3400" b="1" dirty="0"/>
              <a:t>– Membri ai comunității, inclusiv ai comunităților românești din afara granițelor;</a:t>
            </a:r>
          </a:p>
          <a:p>
            <a:pPr algn="just"/>
            <a:r>
              <a:rPr lang="ro-RO" sz="3400" b="1" dirty="0"/>
              <a:t>– Reprezentanți ai DRP;</a:t>
            </a:r>
          </a:p>
          <a:p>
            <a:pPr algn="just"/>
            <a:r>
              <a:rPr lang="ro-RO" sz="3400" b="1" dirty="0"/>
              <a:t>– Oficiali din ambasade și consulate ale României.</a:t>
            </a:r>
          </a:p>
          <a:p>
            <a:endParaRPr lang="ro-RO" dirty="0"/>
          </a:p>
        </p:txBody>
      </p:sp>
    </p:spTree>
    <p:extLst>
      <p:ext uri="{BB962C8B-B14F-4D97-AF65-F5344CB8AC3E}">
        <p14:creationId xmlns:p14="http://schemas.microsoft.com/office/powerpoint/2010/main" val="22037909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a:off x="-1138238" y="0"/>
            <a:ext cx="10287000" cy="10287000"/>
          </a:xfrm>
          <a:prstGeom prst="rect">
            <a:avLst/>
          </a:prstGeom>
        </p:spPr>
      </p:pic>
      <p:pic>
        <p:nvPicPr>
          <p:cNvPr id="3" name="Picture 3"/>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a:off x="8625005" y="0"/>
            <a:ext cx="10287000" cy="10287000"/>
          </a:xfrm>
          <a:prstGeom prst="rect">
            <a:avLst/>
          </a:prstGeom>
        </p:spPr>
      </p:pic>
      <p:sp>
        <p:nvSpPr>
          <p:cNvPr id="4" name="TextBox 4"/>
          <p:cNvSpPr txBox="1"/>
          <p:nvPr/>
        </p:nvSpPr>
        <p:spPr>
          <a:xfrm>
            <a:off x="1028700" y="1238250"/>
            <a:ext cx="7080426" cy="847725"/>
          </a:xfrm>
          <a:prstGeom prst="rect">
            <a:avLst/>
          </a:prstGeom>
        </p:spPr>
        <p:txBody>
          <a:bodyPr lIns="0" tIns="0" rIns="0" bIns="0" rtlCol="0" anchor="t">
            <a:spAutoFit/>
          </a:bodyPr>
          <a:lstStyle/>
          <a:p>
            <a:pPr>
              <a:lnSpc>
                <a:spcPts val="6299"/>
              </a:lnSpc>
            </a:pPr>
            <a:r>
              <a:rPr lang="en-US" sz="6999">
                <a:solidFill>
                  <a:srgbClr val="24225C"/>
                </a:solidFill>
                <a:latin typeface="Assistant Bold"/>
              </a:rPr>
              <a:t>Cuprins</a:t>
            </a:r>
          </a:p>
        </p:txBody>
      </p:sp>
      <p:pic>
        <p:nvPicPr>
          <p:cNvPr id="5" name="Picture 5"/>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7268617">
            <a:off x="11642282" y="-6675289"/>
            <a:ext cx="12657383" cy="10287000"/>
          </a:xfrm>
          <a:prstGeom prst="rect">
            <a:avLst/>
          </a:prstGeom>
        </p:spPr>
      </p:pic>
      <p:pic>
        <p:nvPicPr>
          <p:cNvPr id="6" name="Picture 6"/>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3414681">
            <a:off x="-5458584" y="3995569"/>
            <a:ext cx="12657383" cy="10287000"/>
          </a:xfrm>
          <a:prstGeom prst="rect">
            <a:avLst/>
          </a:prstGeom>
        </p:spPr>
      </p:pic>
      <p:grpSp>
        <p:nvGrpSpPr>
          <p:cNvPr id="7" name="Group 7"/>
          <p:cNvGrpSpPr/>
          <p:nvPr/>
        </p:nvGrpSpPr>
        <p:grpSpPr>
          <a:xfrm>
            <a:off x="1028700" y="9544050"/>
            <a:ext cx="473857" cy="473857"/>
            <a:chOff x="0" y="0"/>
            <a:chExt cx="812800" cy="812800"/>
          </a:xfrm>
        </p:grpSpPr>
        <p:sp>
          <p:nvSpPr>
            <p:cNvPr id="8" name="Freeform 8"/>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24225C"/>
            </a:solidFill>
          </p:spPr>
        </p:sp>
        <p:sp>
          <p:nvSpPr>
            <p:cNvPr id="9" name="TextBox 9"/>
            <p:cNvSpPr txBox="1"/>
            <p:nvPr/>
          </p:nvSpPr>
          <p:spPr>
            <a:xfrm>
              <a:off x="76200" y="104775"/>
              <a:ext cx="660400" cy="631825"/>
            </a:xfrm>
            <a:prstGeom prst="rect">
              <a:avLst/>
            </a:prstGeom>
          </p:spPr>
          <p:txBody>
            <a:bodyPr lIns="50800" tIns="50800" rIns="50800" bIns="50800" rtlCol="0" anchor="ctr"/>
            <a:lstStyle/>
            <a:p>
              <a:pPr algn="ctr">
                <a:lnSpc>
                  <a:spcPts val="2000"/>
                </a:lnSpc>
              </a:pPr>
              <a:endParaRPr/>
            </a:p>
          </p:txBody>
        </p:sp>
      </p:grpSp>
      <p:grpSp>
        <p:nvGrpSpPr>
          <p:cNvPr id="10" name="Group 10"/>
          <p:cNvGrpSpPr/>
          <p:nvPr/>
        </p:nvGrpSpPr>
        <p:grpSpPr>
          <a:xfrm>
            <a:off x="3371556" y="9544050"/>
            <a:ext cx="473857" cy="473857"/>
            <a:chOff x="0" y="0"/>
            <a:chExt cx="812800" cy="812800"/>
          </a:xfrm>
        </p:grpSpPr>
        <p:sp>
          <p:nvSpPr>
            <p:cNvPr id="11" name="Freeform 11"/>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24225C"/>
            </a:solidFill>
          </p:spPr>
        </p:sp>
        <p:sp>
          <p:nvSpPr>
            <p:cNvPr id="12" name="TextBox 12"/>
            <p:cNvSpPr txBox="1"/>
            <p:nvPr/>
          </p:nvSpPr>
          <p:spPr>
            <a:xfrm>
              <a:off x="76200" y="104775"/>
              <a:ext cx="660400" cy="631825"/>
            </a:xfrm>
            <a:prstGeom prst="rect">
              <a:avLst/>
            </a:prstGeom>
          </p:spPr>
          <p:txBody>
            <a:bodyPr lIns="50800" tIns="50800" rIns="50800" bIns="50800" rtlCol="0" anchor="ctr"/>
            <a:lstStyle/>
            <a:p>
              <a:pPr algn="ctr">
                <a:lnSpc>
                  <a:spcPts val="2000"/>
                </a:lnSpc>
              </a:pPr>
              <a:endParaRPr/>
            </a:p>
          </p:txBody>
        </p:sp>
      </p:grpSp>
      <p:grpSp>
        <p:nvGrpSpPr>
          <p:cNvPr id="13" name="Group 13"/>
          <p:cNvGrpSpPr/>
          <p:nvPr/>
        </p:nvGrpSpPr>
        <p:grpSpPr>
          <a:xfrm>
            <a:off x="8674905" y="9544050"/>
            <a:ext cx="473857" cy="473857"/>
            <a:chOff x="0" y="0"/>
            <a:chExt cx="812800" cy="812800"/>
          </a:xfrm>
        </p:grpSpPr>
        <p:sp>
          <p:nvSpPr>
            <p:cNvPr id="14" name="Freeform 14"/>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24225C"/>
            </a:solidFill>
          </p:spPr>
        </p:sp>
        <p:sp>
          <p:nvSpPr>
            <p:cNvPr id="15" name="TextBox 15"/>
            <p:cNvSpPr txBox="1"/>
            <p:nvPr/>
          </p:nvSpPr>
          <p:spPr>
            <a:xfrm>
              <a:off x="76200" y="104775"/>
              <a:ext cx="660400" cy="631825"/>
            </a:xfrm>
            <a:prstGeom prst="rect">
              <a:avLst/>
            </a:prstGeom>
          </p:spPr>
          <p:txBody>
            <a:bodyPr lIns="50800" tIns="50800" rIns="50800" bIns="50800" rtlCol="0" anchor="ctr"/>
            <a:lstStyle/>
            <a:p>
              <a:pPr algn="ctr">
                <a:lnSpc>
                  <a:spcPts val="2000"/>
                </a:lnSpc>
              </a:pPr>
              <a:endParaRPr/>
            </a:p>
          </p:txBody>
        </p:sp>
      </p:grpSp>
      <p:grpSp>
        <p:nvGrpSpPr>
          <p:cNvPr id="16" name="Group 16"/>
          <p:cNvGrpSpPr/>
          <p:nvPr/>
        </p:nvGrpSpPr>
        <p:grpSpPr>
          <a:xfrm>
            <a:off x="9139238" y="9544050"/>
            <a:ext cx="473857" cy="473857"/>
            <a:chOff x="0" y="0"/>
            <a:chExt cx="812800" cy="812800"/>
          </a:xfrm>
        </p:grpSpPr>
        <p:sp>
          <p:nvSpPr>
            <p:cNvPr id="17" name="Freeform 17"/>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24225C"/>
            </a:solidFill>
          </p:spPr>
        </p:sp>
        <p:sp>
          <p:nvSpPr>
            <p:cNvPr id="18" name="TextBox 18"/>
            <p:cNvSpPr txBox="1"/>
            <p:nvPr/>
          </p:nvSpPr>
          <p:spPr>
            <a:xfrm>
              <a:off x="76200" y="104775"/>
              <a:ext cx="660400" cy="631825"/>
            </a:xfrm>
            <a:prstGeom prst="rect">
              <a:avLst/>
            </a:prstGeom>
          </p:spPr>
          <p:txBody>
            <a:bodyPr lIns="50800" tIns="50800" rIns="50800" bIns="50800" rtlCol="0" anchor="ctr"/>
            <a:lstStyle/>
            <a:p>
              <a:pPr algn="ctr">
                <a:lnSpc>
                  <a:spcPts val="2000"/>
                </a:lnSpc>
              </a:pPr>
              <a:endParaRPr/>
            </a:p>
          </p:txBody>
        </p:sp>
      </p:grpSp>
      <p:grpSp>
        <p:nvGrpSpPr>
          <p:cNvPr id="19" name="Group 19"/>
          <p:cNvGrpSpPr/>
          <p:nvPr/>
        </p:nvGrpSpPr>
        <p:grpSpPr>
          <a:xfrm>
            <a:off x="1265629" y="9544050"/>
            <a:ext cx="2342856" cy="473857"/>
            <a:chOff x="0" y="0"/>
            <a:chExt cx="617048" cy="124802"/>
          </a:xfrm>
        </p:grpSpPr>
        <p:sp>
          <p:nvSpPr>
            <p:cNvPr id="20" name="Freeform 20"/>
            <p:cNvSpPr/>
            <p:nvPr/>
          </p:nvSpPr>
          <p:spPr>
            <a:xfrm>
              <a:off x="0" y="0"/>
              <a:ext cx="617048" cy="124802"/>
            </a:xfrm>
            <a:custGeom>
              <a:avLst/>
              <a:gdLst/>
              <a:ahLst/>
              <a:cxnLst/>
              <a:rect l="l" t="t" r="r" b="b"/>
              <a:pathLst>
                <a:path w="617048" h="124802">
                  <a:moveTo>
                    <a:pt x="0" y="0"/>
                  </a:moveTo>
                  <a:lnTo>
                    <a:pt x="617048" y="0"/>
                  </a:lnTo>
                  <a:lnTo>
                    <a:pt x="617048" y="124802"/>
                  </a:lnTo>
                  <a:lnTo>
                    <a:pt x="0" y="124802"/>
                  </a:lnTo>
                  <a:close/>
                </a:path>
              </a:pathLst>
            </a:custGeom>
            <a:solidFill>
              <a:srgbClr val="24225C"/>
            </a:solidFill>
          </p:spPr>
        </p:sp>
        <p:sp>
          <p:nvSpPr>
            <p:cNvPr id="21" name="TextBox 21"/>
            <p:cNvSpPr txBox="1"/>
            <p:nvPr/>
          </p:nvSpPr>
          <p:spPr>
            <a:xfrm>
              <a:off x="0" y="28575"/>
              <a:ext cx="812800" cy="784225"/>
            </a:xfrm>
            <a:prstGeom prst="rect">
              <a:avLst/>
            </a:prstGeom>
          </p:spPr>
          <p:txBody>
            <a:bodyPr lIns="50800" tIns="50800" rIns="50800" bIns="50800" rtlCol="0" anchor="ctr"/>
            <a:lstStyle/>
            <a:p>
              <a:pPr algn="ctr">
                <a:lnSpc>
                  <a:spcPts val="2000"/>
                </a:lnSpc>
              </a:pPr>
              <a:endParaRPr/>
            </a:p>
          </p:txBody>
        </p:sp>
      </p:grpSp>
      <p:grpSp>
        <p:nvGrpSpPr>
          <p:cNvPr id="22" name="Group 22"/>
          <p:cNvGrpSpPr/>
          <p:nvPr/>
        </p:nvGrpSpPr>
        <p:grpSpPr>
          <a:xfrm>
            <a:off x="8911834" y="9544050"/>
            <a:ext cx="464332" cy="473857"/>
            <a:chOff x="0" y="0"/>
            <a:chExt cx="122293" cy="124802"/>
          </a:xfrm>
        </p:grpSpPr>
        <p:sp>
          <p:nvSpPr>
            <p:cNvPr id="23" name="Freeform 23"/>
            <p:cNvSpPr/>
            <p:nvPr/>
          </p:nvSpPr>
          <p:spPr>
            <a:xfrm>
              <a:off x="0" y="0"/>
              <a:ext cx="122293" cy="124802"/>
            </a:xfrm>
            <a:custGeom>
              <a:avLst/>
              <a:gdLst/>
              <a:ahLst/>
              <a:cxnLst/>
              <a:rect l="l" t="t" r="r" b="b"/>
              <a:pathLst>
                <a:path w="122293" h="124802">
                  <a:moveTo>
                    <a:pt x="0" y="0"/>
                  </a:moveTo>
                  <a:lnTo>
                    <a:pt x="122293" y="0"/>
                  </a:lnTo>
                  <a:lnTo>
                    <a:pt x="122293" y="124802"/>
                  </a:lnTo>
                  <a:lnTo>
                    <a:pt x="0" y="124802"/>
                  </a:lnTo>
                  <a:close/>
                </a:path>
              </a:pathLst>
            </a:custGeom>
            <a:solidFill>
              <a:srgbClr val="24225C"/>
            </a:solidFill>
          </p:spPr>
        </p:sp>
        <p:sp>
          <p:nvSpPr>
            <p:cNvPr id="24" name="TextBox 24"/>
            <p:cNvSpPr txBox="1"/>
            <p:nvPr/>
          </p:nvSpPr>
          <p:spPr>
            <a:xfrm>
              <a:off x="0" y="28575"/>
              <a:ext cx="812800" cy="784225"/>
            </a:xfrm>
            <a:prstGeom prst="rect">
              <a:avLst/>
            </a:prstGeom>
          </p:spPr>
          <p:txBody>
            <a:bodyPr lIns="50800" tIns="50800" rIns="50800" bIns="50800" rtlCol="0" anchor="ctr"/>
            <a:lstStyle/>
            <a:p>
              <a:pPr algn="ctr">
                <a:lnSpc>
                  <a:spcPts val="2000"/>
                </a:lnSpc>
              </a:pPr>
              <a:endParaRPr/>
            </a:p>
          </p:txBody>
        </p:sp>
      </p:grpSp>
      <p:grpSp>
        <p:nvGrpSpPr>
          <p:cNvPr id="25" name="Group 25"/>
          <p:cNvGrpSpPr/>
          <p:nvPr/>
        </p:nvGrpSpPr>
        <p:grpSpPr>
          <a:xfrm>
            <a:off x="15701935" y="9544050"/>
            <a:ext cx="473857" cy="473857"/>
            <a:chOff x="0" y="0"/>
            <a:chExt cx="812800" cy="812800"/>
          </a:xfrm>
        </p:grpSpPr>
        <p:sp>
          <p:nvSpPr>
            <p:cNvPr id="26" name="Freeform 26"/>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24225C"/>
            </a:solidFill>
          </p:spPr>
        </p:sp>
        <p:sp>
          <p:nvSpPr>
            <p:cNvPr id="27" name="TextBox 27"/>
            <p:cNvSpPr txBox="1"/>
            <p:nvPr/>
          </p:nvSpPr>
          <p:spPr>
            <a:xfrm>
              <a:off x="76200" y="104775"/>
              <a:ext cx="660400" cy="631825"/>
            </a:xfrm>
            <a:prstGeom prst="rect">
              <a:avLst/>
            </a:prstGeom>
          </p:spPr>
          <p:txBody>
            <a:bodyPr lIns="50800" tIns="50800" rIns="50800" bIns="50800" rtlCol="0" anchor="ctr"/>
            <a:lstStyle/>
            <a:p>
              <a:pPr algn="ctr">
                <a:lnSpc>
                  <a:spcPts val="2000"/>
                </a:lnSpc>
              </a:pPr>
              <a:endParaRPr/>
            </a:p>
          </p:txBody>
        </p:sp>
      </p:grpSp>
      <p:grpSp>
        <p:nvGrpSpPr>
          <p:cNvPr id="28" name="Group 28"/>
          <p:cNvGrpSpPr/>
          <p:nvPr/>
        </p:nvGrpSpPr>
        <p:grpSpPr>
          <a:xfrm>
            <a:off x="16790205" y="9544050"/>
            <a:ext cx="473857" cy="473857"/>
            <a:chOff x="0" y="0"/>
            <a:chExt cx="812800" cy="812800"/>
          </a:xfrm>
        </p:grpSpPr>
        <p:sp>
          <p:nvSpPr>
            <p:cNvPr id="29" name="Freeform 29"/>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24225C"/>
            </a:solidFill>
          </p:spPr>
        </p:sp>
        <p:sp>
          <p:nvSpPr>
            <p:cNvPr id="30" name="TextBox 30"/>
            <p:cNvSpPr txBox="1"/>
            <p:nvPr/>
          </p:nvSpPr>
          <p:spPr>
            <a:xfrm>
              <a:off x="76200" y="104775"/>
              <a:ext cx="660400" cy="631825"/>
            </a:xfrm>
            <a:prstGeom prst="rect">
              <a:avLst/>
            </a:prstGeom>
          </p:spPr>
          <p:txBody>
            <a:bodyPr lIns="50800" tIns="50800" rIns="50800" bIns="50800" rtlCol="0" anchor="ctr"/>
            <a:lstStyle/>
            <a:p>
              <a:pPr algn="ctr">
                <a:lnSpc>
                  <a:spcPts val="2000"/>
                </a:lnSpc>
              </a:pPr>
              <a:endParaRPr/>
            </a:p>
          </p:txBody>
        </p:sp>
      </p:grpSp>
      <p:grpSp>
        <p:nvGrpSpPr>
          <p:cNvPr id="31" name="Group 31"/>
          <p:cNvGrpSpPr/>
          <p:nvPr/>
        </p:nvGrpSpPr>
        <p:grpSpPr>
          <a:xfrm>
            <a:off x="15938863" y="9544050"/>
            <a:ext cx="1088270" cy="473857"/>
            <a:chOff x="0" y="0"/>
            <a:chExt cx="286623" cy="124802"/>
          </a:xfrm>
        </p:grpSpPr>
        <p:sp>
          <p:nvSpPr>
            <p:cNvPr id="32" name="Freeform 32"/>
            <p:cNvSpPr/>
            <p:nvPr/>
          </p:nvSpPr>
          <p:spPr>
            <a:xfrm>
              <a:off x="0" y="0"/>
              <a:ext cx="286623" cy="124802"/>
            </a:xfrm>
            <a:custGeom>
              <a:avLst/>
              <a:gdLst/>
              <a:ahLst/>
              <a:cxnLst/>
              <a:rect l="l" t="t" r="r" b="b"/>
              <a:pathLst>
                <a:path w="286623" h="124802">
                  <a:moveTo>
                    <a:pt x="0" y="0"/>
                  </a:moveTo>
                  <a:lnTo>
                    <a:pt x="286623" y="0"/>
                  </a:lnTo>
                  <a:lnTo>
                    <a:pt x="286623" y="124802"/>
                  </a:lnTo>
                  <a:lnTo>
                    <a:pt x="0" y="124802"/>
                  </a:lnTo>
                  <a:close/>
                </a:path>
              </a:pathLst>
            </a:custGeom>
            <a:solidFill>
              <a:srgbClr val="24225C"/>
            </a:solidFill>
          </p:spPr>
        </p:sp>
        <p:sp>
          <p:nvSpPr>
            <p:cNvPr id="33" name="TextBox 33"/>
            <p:cNvSpPr txBox="1"/>
            <p:nvPr/>
          </p:nvSpPr>
          <p:spPr>
            <a:xfrm>
              <a:off x="0" y="28575"/>
              <a:ext cx="812800" cy="784225"/>
            </a:xfrm>
            <a:prstGeom prst="rect">
              <a:avLst/>
            </a:prstGeom>
          </p:spPr>
          <p:txBody>
            <a:bodyPr lIns="50800" tIns="50800" rIns="50800" bIns="50800" rtlCol="0" anchor="ctr"/>
            <a:lstStyle/>
            <a:p>
              <a:pPr algn="ctr">
                <a:lnSpc>
                  <a:spcPts val="2000"/>
                </a:lnSpc>
              </a:pPr>
              <a:endParaRPr/>
            </a:p>
          </p:txBody>
        </p:sp>
      </p:grpSp>
      <p:sp>
        <p:nvSpPr>
          <p:cNvPr id="34" name="AutoShape 34"/>
          <p:cNvSpPr/>
          <p:nvPr/>
        </p:nvSpPr>
        <p:spPr>
          <a:xfrm>
            <a:off x="6979337" y="1557337"/>
            <a:ext cx="1063114" cy="0"/>
          </a:xfrm>
          <a:prstGeom prst="line">
            <a:avLst/>
          </a:prstGeom>
          <a:ln w="19050" cap="flat">
            <a:solidFill>
              <a:srgbClr val="1D2896"/>
            </a:solidFill>
            <a:prstDash val="solid"/>
            <a:headEnd type="none" w="sm" len="sm"/>
            <a:tailEnd type="none" w="sm" len="sm"/>
          </a:ln>
        </p:spPr>
      </p:sp>
      <p:pic>
        <p:nvPicPr>
          <p:cNvPr id="35" name="Picture 35"/>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8973740" y="9648895"/>
            <a:ext cx="350045" cy="281309"/>
          </a:xfrm>
          <a:prstGeom prst="rect">
            <a:avLst/>
          </a:prstGeom>
        </p:spPr>
      </p:pic>
      <p:grpSp>
        <p:nvGrpSpPr>
          <p:cNvPr id="36" name="Group 36"/>
          <p:cNvGrpSpPr/>
          <p:nvPr/>
        </p:nvGrpSpPr>
        <p:grpSpPr>
          <a:xfrm>
            <a:off x="8605955" y="1276989"/>
            <a:ext cx="8206349" cy="7639008"/>
            <a:chOff x="0" y="0"/>
            <a:chExt cx="10941798" cy="10185345"/>
          </a:xfrm>
        </p:grpSpPr>
        <p:sp>
          <p:nvSpPr>
            <p:cNvPr id="37" name="TextBox 37"/>
            <p:cNvSpPr txBox="1"/>
            <p:nvPr/>
          </p:nvSpPr>
          <p:spPr>
            <a:xfrm>
              <a:off x="970745" y="114082"/>
              <a:ext cx="8320429" cy="624205"/>
            </a:xfrm>
            <a:prstGeom prst="rect">
              <a:avLst/>
            </a:prstGeom>
          </p:spPr>
          <p:txBody>
            <a:bodyPr lIns="0" tIns="0" rIns="0" bIns="0" rtlCol="0" anchor="t">
              <a:spAutoFit/>
            </a:bodyPr>
            <a:lstStyle/>
            <a:p>
              <a:pPr>
                <a:lnSpc>
                  <a:spcPts val="3240"/>
                </a:lnSpc>
              </a:pPr>
              <a:r>
                <a:rPr lang="en-US" sz="3600">
                  <a:solidFill>
                    <a:srgbClr val="24225C"/>
                  </a:solidFill>
                  <a:latin typeface="Barlow Light"/>
                </a:rPr>
                <a:t>Ce este traficul de persoane</a:t>
              </a:r>
            </a:p>
          </p:txBody>
        </p:sp>
        <p:sp>
          <p:nvSpPr>
            <p:cNvPr id="38" name="TextBox 38"/>
            <p:cNvSpPr txBox="1"/>
            <p:nvPr/>
          </p:nvSpPr>
          <p:spPr>
            <a:xfrm>
              <a:off x="970745" y="1163755"/>
              <a:ext cx="8314079" cy="624205"/>
            </a:xfrm>
            <a:prstGeom prst="rect">
              <a:avLst/>
            </a:prstGeom>
          </p:spPr>
          <p:txBody>
            <a:bodyPr lIns="0" tIns="0" rIns="0" bIns="0" rtlCol="0" anchor="t">
              <a:spAutoFit/>
            </a:bodyPr>
            <a:lstStyle/>
            <a:p>
              <a:pPr>
                <a:lnSpc>
                  <a:spcPts val="3240"/>
                </a:lnSpc>
              </a:pPr>
              <a:r>
                <a:rPr lang="en-US" sz="3600">
                  <a:solidFill>
                    <a:srgbClr val="24225C"/>
                  </a:solidFill>
                  <a:latin typeface="Barlow Light"/>
                </a:rPr>
                <a:t>Tipuri de exploatare</a:t>
              </a:r>
            </a:p>
          </p:txBody>
        </p:sp>
        <p:sp>
          <p:nvSpPr>
            <p:cNvPr id="39" name="TextBox 39"/>
            <p:cNvSpPr txBox="1"/>
            <p:nvPr/>
          </p:nvSpPr>
          <p:spPr>
            <a:xfrm>
              <a:off x="970745" y="2213428"/>
              <a:ext cx="9971054" cy="624205"/>
            </a:xfrm>
            <a:prstGeom prst="rect">
              <a:avLst/>
            </a:prstGeom>
          </p:spPr>
          <p:txBody>
            <a:bodyPr lIns="0" tIns="0" rIns="0" bIns="0" rtlCol="0" anchor="t">
              <a:spAutoFit/>
            </a:bodyPr>
            <a:lstStyle/>
            <a:p>
              <a:pPr>
                <a:lnSpc>
                  <a:spcPts val="3240"/>
                </a:lnSpc>
              </a:pPr>
              <a:r>
                <a:rPr lang="en-US" sz="3600">
                  <a:solidFill>
                    <a:srgbClr val="24225C"/>
                  </a:solidFill>
                  <a:latin typeface="Barlow Light"/>
                </a:rPr>
                <a:t>Mecanismul de identificare si referire</a:t>
              </a:r>
            </a:p>
          </p:txBody>
        </p:sp>
        <p:sp>
          <p:nvSpPr>
            <p:cNvPr id="40" name="TextBox 40"/>
            <p:cNvSpPr txBox="1"/>
            <p:nvPr/>
          </p:nvSpPr>
          <p:spPr>
            <a:xfrm>
              <a:off x="970745" y="3263101"/>
              <a:ext cx="9685679" cy="624205"/>
            </a:xfrm>
            <a:prstGeom prst="rect">
              <a:avLst/>
            </a:prstGeom>
          </p:spPr>
          <p:txBody>
            <a:bodyPr lIns="0" tIns="0" rIns="0" bIns="0" rtlCol="0" anchor="t">
              <a:spAutoFit/>
            </a:bodyPr>
            <a:lstStyle/>
            <a:p>
              <a:pPr>
                <a:lnSpc>
                  <a:spcPts val="3240"/>
                </a:lnSpc>
              </a:pPr>
              <a:r>
                <a:rPr lang="en-US" sz="3600">
                  <a:solidFill>
                    <a:srgbClr val="24225C"/>
                  </a:solidFill>
                  <a:latin typeface="Barlow Light"/>
                </a:rPr>
                <a:t>Prevenirea traficului de persoane</a:t>
              </a:r>
            </a:p>
          </p:txBody>
        </p:sp>
        <p:sp>
          <p:nvSpPr>
            <p:cNvPr id="41" name="TextBox 41"/>
            <p:cNvSpPr txBox="1"/>
            <p:nvPr/>
          </p:nvSpPr>
          <p:spPr>
            <a:xfrm>
              <a:off x="970745" y="4312774"/>
              <a:ext cx="8314079" cy="624205"/>
            </a:xfrm>
            <a:prstGeom prst="rect">
              <a:avLst/>
            </a:prstGeom>
          </p:spPr>
          <p:txBody>
            <a:bodyPr lIns="0" tIns="0" rIns="0" bIns="0" rtlCol="0" anchor="t">
              <a:spAutoFit/>
            </a:bodyPr>
            <a:lstStyle/>
            <a:p>
              <a:pPr>
                <a:lnSpc>
                  <a:spcPts val="3240"/>
                </a:lnSpc>
              </a:pPr>
              <a:r>
                <a:rPr lang="en-US" sz="3600">
                  <a:solidFill>
                    <a:srgbClr val="24225C"/>
                  </a:solidFill>
                  <a:latin typeface="Barlow Light"/>
                </a:rPr>
                <a:t>Cererea si oferta</a:t>
              </a:r>
            </a:p>
          </p:txBody>
        </p:sp>
        <p:sp>
          <p:nvSpPr>
            <p:cNvPr id="42" name="TextBox 42"/>
            <p:cNvSpPr txBox="1"/>
            <p:nvPr/>
          </p:nvSpPr>
          <p:spPr>
            <a:xfrm>
              <a:off x="964395" y="5362447"/>
              <a:ext cx="8320429" cy="624205"/>
            </a:xfrm>
            <a:prstGeom prst="rect">
              <a:avLst/>
            </a:prstGeom>
          </p:spPr>
          <p:txBody>
            <a:bodyPr lIns="0" tIns="0" rIns="0" bIns="0" rtlCol="0" anchor="t">
              <a:spAutoFit/>
            </a:bodyPr>
            <a:lstStyle/>
            <a:p>
              <a:pPr>
                <a:lnSpc>
                  <a:spcPts val="3240"/>
                </a:lnSpc>
              </a:pPr>
              <a:r>
                <a:rPr lang="en-US" sz="3600">
                  <a:solidFill>
                    <a:srgbClr val="24225C"/>
                  </a:solidFill>
                  <a:latin typeface="Barlow Light"/>
                </a:rPr>
                <a:t>Indicatori de identificare</a:t>
              </a:r>
            </a:p>
          </p:txBody>
        </p:sp>
        <p:sp>
          <p:nvSpPr>
            <p:cNvPr id="43" name="TextBox 43"/>
            <p:cNvSpPr txBox="1"/>
            <p:nvPr/>
          </p:nvSpPr>
          <p:spPr>
            <a:xfrm>
              <a:off x="964395" y="6412120"/>
              <a:ext cx="8326779" cy="624205"/>
            </a:xfrm>
            <a:prstGeom prst="rect">
              <a:avLst/>
            </a:prstGeom>
          </p:spPr>
          <p:txBody>
            <a:bodyPr lIns="0" tIns="0" rIns="0" bIns="0" rtlCol="0" anchor="t">
              <a:spAutoFit/>
            </a:bodyPr>
            <a:lstStyle/>
            <a:p>
              <a:pPr>
                <a:lnSpc>
                  <a:spcPts val="3240"/>
                </a:lnSpc>
              </a:pPr>
              <a:r>
                <a:rPr lang="en-US" sz="3600">
                  <a:solidFill>
                    <a:srgbClr val="24225C"/>
                  </a:solidFill>
                  <a:latin typeface="Barlow Light"/>
                </a:rPr>
                <a:t>Cum actionam ?</a:t>
              </a:r>
            </a:p>
          </p:txBody>
        </p:sp>
        <p:sp>
          <p:nvSpPr>
            <p:cNvPr id="44" name="TextBox 44"/>
            <p:cNvSpPr txBox="1"/>
            <p:nvPr/>
          </p:nvSpPr>
          <p:spPr>
            <a:xfrm>
              <a:off x="964395" y="7471300"/>
              <a:ext cx="8320429" cy="624205"/>
            </a:xfrm>
            <a:prstGeom prst="rect">
              <a:avLst/>
            </a:prstGeom>
          </p:spPr>
          <p:txBody>
            <a:bodyPr lIns="0" tIns="0" rIns="0" bIns="0" rtlCol="0" anchor="t">
              <a:spAutoFit/>
            </a:bodyPr>
            <a:lstStyle/>
            <a:p>
              <a:pPr>
                <a:lnSpc>
                  <a:spcPts val="3240"/>
                </a:lnSpc>
              </a:pPr>
              <a:r>
                <a:rPr lang="en-US" sz="3600">
                  <a:solidFill>
                    <a:srgbClr val="24225C"/>
                  </a:solidFill>
                  <a:latin typeface="Barlow Light"/>
                </a:rPr>
                <a:t>Studiu de caz I</a:t>
              </a:r>
            </a:p>
          </p:txBody>
        </p:sp>
        <p:sp>
          <p:nvSpPr>
            <p:cNvPr id="45" name="TextBox 45"/>
            <p:cNvSpPr txBox="1"/>
            <p:nvPr/>
          </p:nvSpPr>
          <p:spPr>
            <a:xfrm>
              <a:off x="964395" y="8511466"/>
              <a:ext cx="8320429" cy="624205"/>
            </a:xfrm>
            <a:prstGeom prst="rect">
              <a:avLst/>
            </a:prstGeom>
          </p:spPr>
          <p:txBody>
            <a:bodyPr lIns="0" tIns="0" rIns="0" bIns="0" rtlCol="0" anchor="t">
              <a:spAutoFit/>
            </a:bodyPr>
            <a:lstStyle/>
            <a:p>
              <a:pPr>
                <a:lnSpc>
                  <a:spcPts val="3240"/>
                </a:lnSpc>
              </a:pPr>
              <a:r>
                <a:rPr lang="en-US" sz="3600">
                  <a:solidFill>
                    <a:srgbClr val="24225C"/>
                  </a:solidFill>
                  <a:latin typeface="Barlow Light"/>
                </a:rPr>
                <a:t>Studiu de caz II</a:t>
              </a:r>
            </a:p>
          </p:txBody>
        </p:sp>
        <p:sp>
          <p:nvSpPr>
            <p:cNvPr id="46" name="TextBox 46"/>
            <p:cNvSpPr txBox="1"/>
            <p:nvPr/>
          </p:nvSpPr>
          <p:spPr>
            <a:xfrm>
              <a:off x="970745" y="9561140"/>
              <a:ext cx="8314079" cy="624205"/>
            </a:xfrm>
            <a:prstGeom prst="rect">
              <a:avLst/>
            </a:prstGeom>
          </p:spPr>
          <p:txBody>
            <a:bodyPr lIns="0" tIns="0" rIns="0" bIns="0" rtlCol="0" anchor="t">
              <a:spAutoFit/>
            </a:bodyPr>
            <a:lstStyle/>
            <a:p>
              <a:pPr>
                <a:lnSpc>
                  <a:spcPts val="3240"/>
                </a:lnSpc>
              </a:pPr>
              <a:r>
                <a:rPr lang="en-US" sz="3600">
                  <a:solidFill>
                    <a:srgbClr val="24225C"/>
                  </a:solidFill>
                  <a:latin typeface="Barlow Light"/>
                </a:rPr>
                <a:t>Multumim, date de contact</a:t>
              </a:r>
            </a:p>
          </p:txBody>
        </p:sp>
        <p:sp>
          <p:nvSpPr>
            <p:cNvPr id="47" name="TextBox 47"/>
            <p:cNvSpPr txBox="1"/>
            <p:nvPr/>
          </p:nvSpPr>
          <p:spPr>
            <a:xfrm>
              <a:off x="6350" y="2206189"/>
              <a:ext cx="964395" cy="624205"/>
            </a:xfrm>
            <a:prstGeom prst="rect">
              <a:avLst/>
            </a:prstGeom>
          </p:spPr>
          <p:txBody>
            <a:bodyPr lIns="0" tIns="0" rIns="0" bIns="0" rtlCol="0" anchor="t">
              <a:spAutoFit/>
            </a:bodyPr>
            <a:lstStyle/>
            <a:p>
              <a:pPr>
                <a:lnSpc>
                  <a:spcPts val="3240"/>
                </a:lnSpc>
              </a:pPr>
              <a:r>
                <a:rPr lang="en-US" sz="3600">
                  <a:solidFill>
                    <a:srgbClr val="24225C"/>
                  </a:solidFill>
                  <a:latin typeface="Assistant Bold"/>
                </a:rPr>
                <a:t>03</a:t>
              </a:r>
            </a:p>
          </p:txBody>
        </p:sp>
        <p:sp>
          <p:nvSpPr>
            <p:cNvPr id="48" name="TextBox 48"/>
            <p:cNvSpPr txBox="1"/>
            <p:nvPr/>
          </p:nvSpPr>
          <p:spPr>
            <a:xfrm>
              <a:off x="6350" y="6409018"/>
              <a:ext cx="964395" cy="624205"/>
            </a:xfrm>
            <a:prstGeom prst="rect">
              <a:avLst/>
            </a:prstGeom>
          </p:spPr>
          <p:txBody>
            <a:bodyPr lIns="0" tIns="0" rIns="0" bIns="0" rtlCol="0" anchor="t">
              <a:spAutoFit/>
            </a:bodyPr>
            <a:lstStyle/>
            <a:p>
              <a:pPr>
                <a:lnSpc>
                  <a:spcPts val="3240"/>
                </a:lnSpc>
              </a:pPr>
              <a:r>
                <a:rPr lang="en-US" sz="3600">
                  <a:solidFill>
                    <a:srgbClr val="24225C"/>
                  </a:solidFill>
                  <a:latin typeface="Assistant Bold"/>
                </a:rPr>
                <a:t>07</a:t>
              </a:r>
            </a:p>
          </p:txBody>
        </p:sp>
        <p:sp>
          <p:nvSpPr>
            <p:cNvPr id="49" name="TextBox 49"/>
            <p:cNvSpPr txBox="1"/>
            <p:nvPr/>
          </p:nvSpPr>
          <p:spPr>
            <a:xfrm>
              <a:off x="6350" y="104775"/>
              <a:ext cx="964395" cy="624205"/>
            </a:xfrm>
            <a:prstGeom prst="rect">
              <a:avLst/>
            </a:prstGeom>
          </p:spPr>
          <p:txBody>
            <a:bodyPr lIns="0" tIns="0" rIns="0" bIns="0" rtlCol="0" anchor="t">
              <a:spAutoFit/>
            </a:bodyPr>
            <a:lstStyle/>
            <a:p>
              <a:pPr>
                <a:lnSpc>
                  <a:spcPts val="3240"/>
                </a:lnSpc>
              </a:pPr>
              <a:r>
                <a:rPr lang="en-US" sz="3600">
                  <a:solidFill>
                    <a:srgbClr val="24225C"/>
                  </a:solidFill>
                  <a:latin typeface="Assistant Bold"/>
                </a:rPr>
                <a:t>01</a:t>
              </a:r>
            </a:p>
          </p:txBody>
        </p:sp>
        <p:sp>
          <p:nvSpPr>
            <p:cNvPr id="50" name="TextBox 50"/>
            <p:cNvSpPr txBox="1"/>
            <p:nvPr/>
          </p:nvSpPr>
          <p:spPr>
            <a:xfrm>
              <a:off x="6350" y="4307604"/>
              <a:ext cx="964395" cy="624205"/>
            </a:xfrm>
            <a:prstGeom prst="rect">
              <a:avLst/>
            </a:prstGeom>
          </p:spPr>
          <p:txBody>
            <a:bodyPr lIns="0" tIns="0" rIns="0" bIns="0" rtlCol="0" anchor="t">
              <a:spAutoFit/>
            </a:bodyPr>
            <a:lstStyle/>
            <a:p>
              <a:pPr>
                <a:lnSpc>
                  <a:spcPts val="3240"/>
                </a:lnSpc>
              </a:pPr>
              <a:r>
                <a:rPr lang="en-US" sz="3600">
                  <a:solidFill>
                    <a:srgbClr val="24225C"/>
                  </a:solidFill>
                  <a:latin typeface="Assistant Bold"/>
                </a:rPr>
                <a:t>05</a:t>
              </a:r>
            </a:p>
          </p:txBody>
        </p:sp>
        <p:sp>
          <p:nvSpPr>
            <p:cNvPr id="51" name="TextBox 51"/>
            <p:cNvSpPr txBox="1"/>
            <p:nvPr/>
          </p:nvSpPr>
          <p:spPr>
            <a:xfrm>
              <a:off x="6350" y="8510432"/>
              <a:ext cx="964395" cy="624205"/>
            </a:xfrm>
            <a:prstGeom prst="rect">
              <a:avLst/>
            </a:prstGeom>
          </p:spPr>
          <p:txBody>
            <a:bodyPr lIns="0" tIns="0" rIns="0" bIns="0" rtlCol="0" anchor="t">
              <a:spAutoFit/>
            </a:bodyPr>
            <a:lstStyle/>
            <a:p>
              <a:pPr>
                <a:lnSpc>
                  <a:spcPts val="3240"/>
                </a:lnSpc>
              </a:pPr>
              <a:r>
                <a:rPr lang="en-US" sz="3600">
                  <a:solidFill>
                    <a:srgbClr val="24225C"/>
                  </a:solidFill>
                  <a:latin typeface="Assistant Bold"/>
                </a:rPr>
                <a:t>09</a:t>
              </a:r>
            </a:p>
          </p:txBody>
        </p:sp>
        <p:sp>
          <p:nvSpPr>
            <p:cNvPr id="52" name="TextBox 52"/>
            <p:cNvSpPr txBox="1"/>
            <p:nvPr/>
          </p:nvSpPr>
          <p:spPr>
            <a:xfrm>
              <a:off x="6350" y="3256897"/>
              <a:ext cx="964395" cy="624205"/>
            </a:xfrm>
            <a:prstGeom prst="rect">
              <a:avLst/>
            </a:prstGeom>
          </p:spPr>
          <p:txBody>
            <a:bodyPr lIns="0" tIns="0" rIns="0" bIns="0" rtlCol="0" anchor="t">
              <a:spAutoFit/>
            </a:bodyPr>
            <a:lstStyle/>
            <a:p>
              <a:pPr>
                <a:lnSpc>
                  <a:spcPts val="3240"/>
                </a:lnSpc>
              </a:pPr>
              <a:r>
                <a:rPr lang="en-US" sz="3600">
                  <a:solidFill>
                    <a:srgbClr val="24225C"/>
                  </a:solidFill>
                  <a:latin typeface="Assistant Bold"/>
                </a:rPr>
                <a:t>04</a:t>
              </a:r>
            </a:p>
          </p:txBody>
        </p:sp>
        <p:sp>
          <p:nvSpPr>
            <p:cNvPr id="53" name="TextBox 53"/>
            <p:cNvSpPr txBox="1"/>
            <p:nvPr/>
          </p:nvSpPr>
          <p:spPr>
            <a:xfrm>
              <a:off x="6350" y="7459725"/>
              <a:ext cx="964395" cy="624205"/>
            </a:xfrm>
            <a:prstGeom prst="rect">
              <a:avLst/>
            </a:prstGeom>
          </p:spPr>
          <p:txBody>
            <a:bodyPr lIns="0" tIns="0" rIns="0" bIns="0" rtlCol="0" anchor="t">
              <a:spAutoFit/>
            </a:bodyPr>
            <a:lstStyle/>
            <a:p>
              <a:pPr>
                <a:lnSpc>
                  <a:spcPts val="3240"/>
                </a:lnSpc>
              </a:pPr>
              <a:r>
                <a:rPr lang="en-US" sz="3600">
                  <a:solidFill>
                    <a:srgbClr val="24225C"/>
                  </a:solidFill>
                  <a:latin typeface="Assistant Bold"/>
                </a:rPr>
                <a:t>08</a:t>
              </a:r>
            </a:p>
          </p:txBody>
        </p:sp>
        <p:sp>
          <p:nvSpPr>
            <p:cNvPr id="54" name="TextBox 54"/>
            <p:cNvSpPr txBox="1"/>
            <p:nvPr/>
          </p:nvSpPr>
          <p:spPr>
            <a:xfrm>
              <a:off x="6350" y="1155482"/>
              <a:ext cx="964395" cy="624205"/>
            </a:xfrm>
            <a:prstGeom prst="rect">
              <a:avLst/>
            </a:prstGeom>
          </p:spPr>
          <p:txBody>
            <a:bodyPr lIns="0" tIns="0" rIns="0" bIns="0" rtlCol="0" anchor="t">
              <a:spAutoFit/>
            </a:bodyPr>
            <a:lstStyle/>
            <a:p>
              <a:pPr>
                <a:lnSpc>
                  <a:spcPts val="3240"/>
                </a:lnSpc>
              </a:pPr>
              <a:r>
                <a:rPr lang="en-US" sz="3600">
                  <a:solidFill>
                    <a:srgbClr val="24225C"/>
                  </a:solidFill>
                  <a:latin typeface="Assistant Bold"/>
                </a:rPr>
                <a:t>02</a:t>
              </a:r>
            </a:p>
          </p:txBody>
        </p:sp>
        <p:sp>
          <p:nvSpPr>
            <p:cNvPr id="55" name="TextBox 55"/>
            <p:cNvSpPr txBox="1"/>
            <p:nvPr/>
          </p:nvSpPr>
          <p:spPr>
            <a:xfrm>
              <a:off x="6350" y="5358311"/>
              <a:ext cx="964395" cy="624205"/>
            </a:xfrm>
            <a:prstGeom prst="rect">
              <a:avLst/>
            </a:prstGeom>
          </p:spPr>
          <p:txBody>
            <a:bodyPr lIns="0" tIns="0" rIns="0" bIns="0" rtlCol="0" anchor="t">
              <a:spAutoFit/>
            </a:bodyPr>
            <a:lstStyle/>
            <a:p>
              <a:pPr>
                <a:lnSpc>
                  <a:spcPts val="3240"/>
                </a:lnSpc>
              </a:pPr>
              <a:r>
                <a:rPr lang="en-US" sz="3600">
                  <a:solidFill>
                    <a:srgbClr val="24225C"/>
                  </a:solidFill>
                  <a:latin typeface="Assistant Bold"/>
                </a:rPr>
                <a:t>06</a:t>
              </a:r>
            </a:p>
          </p:txBody>
        </p:sp>
        <p:sp>
          <p:nvSpPr>
            <p:cNvPr id="56" name="TextBox 56"/>
            <p:cNvSpPr txBox="1"/>
            <p:nvPr/>
          </p:nvSpPr>
          <p:spPr>
            <a:xfrm>
              <a:off x="0" y="9561140"/>
              <a:ext cx="964395" cy="624205"/>
            </a:xfrm>
            <a:prstGeom prst="rect">
              <a:avLst/>
            </a:prstGeom>
          </p:spPr>
          <p:txBody>
            <a:bodyPr lIns="0" tIns="0" rIns="0" bIns="0" rtlCol="0" anchor="t">
              <a:spAutoFit/>
            </a:bodyPr>
            <a:lstStyle/>
            <a:p>
              <a:pPr>
                <a:lnSpc>
                  <a:spcPts val="3240"/>
                </a:lnSpc>
              </a:pPr>
              <a:r>
                <a:rPr lang="en-US" sz="3600">
                  <a:solidFill>
                    <a:srgbClr val="24225C"/>
                  </a:solidFill>
                  <a:latin typeface="Assistant Bold"/>
                </a:rPr>
                <a:t>10</a:t>
              </a:r>
            </a:p>
          </p:txBody>
        </p:sp>
      </p:grpSp>
      <p:sp>
        <p:nvSpPr>
          <p:cNvPr id="57" name="TextBox 57"/>
          <p:cNvSpPr txBox="1"/>
          <p:nvPr/>
        </p:nvSpPr>
        <p:spPr>
          <a:xfrm>
            <a:off x="15938863" y="9660329"/>
            <a:ext cx="1088270" cy="269875"/>
          </a:xfrm>
          <a:prstGeom prst="rect">
            <a:avLst/>
          </a:prstGeom>
        </p:spPr>
        <p:txBody>
          <a:bodyPr lIns="0" tIns="0" rIns="0" bIns="0" rtlCol="0" anchor="t">
            <a:spAutoFit/>
          </a:bodyPr>
          <a:lstStyle/>
          <a:p>
            <a:pPr algn="ctr">
              <a:lnSpc>
                <a:spcPts val="2000"/>
              </a:lnSpc>
            </a:pPr>
            <a:r>
              <a:rPr lang="en-US" sz="2000">
                <a:solidFill>
                  <a:srgbClr val="FFFFFF"/>
                </a:solidFill>
                <a:latin typeface="Kollektif"/>
              </a:rPr>
              <a:t>01/10</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4301"/>
            <a:ext cx="17221200" cy="1295399"/>
          </a:xfrm>
        </p:spPr>
        <p:txBody>
          <a:bodyPr/>
          <a:lstStyle/>
          <a:p>
            <a:r>
              <a:rPr lang="ro-RO" dirty="0"/>
              <a:t>ROLUL ANITP</a:t>
            </a:r>
            <a:endParaRPr lang="en-US" dirty="0"/>
          </a:p>
        </p:txBody>
      </p:sp>
      <p:sp>
        <p:nvSpPr>
          <p:cNvPr id="3" name="Subtitle 2"/>
          <p:cNvSpPr>
            <a:spLocks noGrp="1"/>
          </p:cNvSpPr>
          <p:nvPr>
            <p:ph type="subTitle" idx="1"/>
          </p:nvPr>
        </p:nvSpPr>
        <p:spPr>
          <a:xfrm>
            <a:off x="1371600" y="1181100"/>
            <a:ext cx="16535400" cy="8763000"/>
          </a:xfrm>
        </p:spPr>
        <p:txBody>
          <a:bodyPr>
            <a:normAutofit fontScale="92500" lnSpcReduction="20000"/>
          </a:bodyPr>
          <a:lstStyle/>
          <a:p>
            <a:pPr algn="just">
              <a:lnSpc>
                <a:spcPct val="107000"/>
              </a:lnSpc>
              <a:spcAft>
                <a:spcPts val="800"/>
              </a:spcAft>
            </a:pPr>
            <a:r>
              <a:rPr lang="ro-RO" dirty="0">
                <a:latin typeface="Calibri" panose="020F0502020204030204" pitchFamily="34" charset="0"/>
                <a:ea typeface="Calibri" panose="020F0502020204030204" pitchFamily="34" charset="0"/>
                <a:cs typeface="Times New Roman" panose="02020603050405020304" pitchFamily="18" charset="0"/>
              </a:rPr>
              <a:t>Punct central de notificare în cadrul Mecanismului de identificare și referire: primește notificări cu privire la toate victimele potențiale/ prezumate/ identificate detectate/identificate atât în România, cât și la nivel transnațional; victime cetățeni români și victime cetățeni străini, victime adulte și victime minore;</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ro-RO" dirty="0">
                <a:latin typeface="Calibri" panose="020F0502020204030204" pitchFamily="34" charset="0"/>
                <a:ea typeface="Calibri" panose="020F0502020204030204" pitchFamily="34" charset="0"/>
                <a:cs typeface="Times New Roman" panose="02020603050405020304" pitchFamily="18" charset="0"/>
              </a:rPr>
              <a:t>– Gestionează linia de asistență antitrafic - Tel Verde;</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ro-RO" dirty="0">
                <a:latin typeface="Calibri" panose="020F0502020204030204" pitchFamily="34" charset="0"/>
                <a:ea typeface="Calibri" panose="020F0502020204030204" pitchFamily="34" charset="0"/>
                <a:cs typeface="Times New Roman" panose="02020603050405020304" pitchFamily="18" charset="0"/>
              </a:rPr>
              <a:t>– Contribuie la detectarea/identificarea victimelor potențiale prin intermediul activităților comunitare de conștientizare și prin intermediul liniei Tel Verde;</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ro-RO" dirty="0">
                <a:latin typeface="Calibri" panose="020F0502020204030204" pitchFamily="34" charset="0"/>
                <a:ea typeface="Calibri" panose="020F0502020204030204" pitchFamily="34" charset="0"/>
                <a:cs typeface="Times New Roman" panose="02020603050405020304" pitchFamily="18" charset="0"/>
              </a:rPr>
              <a:t>– Realizează/contribuie la evaluarea inițială a nevoilor și a riscurilor;</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ro-RO" dirty="0">
                <a:latin typeface="Calibri" panose="020F0502020204030204" pitchFamily="34" charset="0"/>
                <a:ea typeface="Calibri" panose="020F0502020204030204" pitchFamily="34" charset="0"/>
                <a:cs typeface="Times New Roman" panose="02020603050405020304" pitchFamily="18" charset="0"/>
              </a:rPr>
              <a:t>– Informează victimele în legătură cu drepturile lor;</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ro-RO" dirty="0">
                <a:latin typeface="Calibri" panose="020F0502020204030204" pitchFamily="34" charset="0"/>
                <a:ea typeface="Calibri" panose="020F0502020204030204" pitchFamily="34" charset="0"/>
                <a:cs typeface="Times New Roman" panose="02020603050405020304" pitchFamily="18" charset="0"/>
              </a:rPr>
              <a:t>– Referă victimele către furnizori publici sau privați de servicii specializate;</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ro-RO" dirty="0">
                <a:latin typeface="Calibri" panose="020F0502020204030204" pitchFamily="34" charset="0"/>
                <a:ea typeface="Calibri" panose="020F0502020204030204" pitchFamily="34" charset="0"/>
                <a:cs typeface="Times New Roman" panose="02020603050405020304" pitchFamily="18" charset="0"/>
              </a:rPr>
              <a:t>– Sprijină participarea victimelor în cadrul procesului penal;</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ro-RO" dirty="0">
                <a:latin typeface="Calibri" panose="020F0502020204030204" pitchFamily="34" charset="0"/>
                <a:ea typeface="Calibri" panose="020F0502020204030204" pitchFamily="34" charset="0"/>
                <a:cs typeface="Times New Roman" panose="02020603050405020304" pitchFamily="18" charset="0"/>
              </a:rPr>
              <a:t>– Contribuie la pregătirea repatrierii asistate a victimelor și la realizarea măsurilor stabilite în acest sens;</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ro-RO" dirty="0">
                <a:latin typeface="Calibri" panose="020F0502020204030204" pitchFamily="34" charset="0"/>
                <a:ea typeface="Calibri" panose="020F0502020204030204" pitchFamily="34" charset="0"/>
                <a:cs typeface="Times New Roman" panose="02020603050405020304" pitchFamily="18" charset="0"/>
              </a:rPr>
              <a:t>– Monitorizează măsurile de protecție și asistență acordate victimelor;</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ro-RO" dirty="0">
                <a:latin typeface="Calibri" panose="020F0502020204030204" pitchFamily="34" charset="0"/>
                <a:ea typeface="Calibri" panose="020F0502020204030204" pitchFamily="34" charset="0"/>
                <a:cs typeface="Times New Roman" panose="02020603050405020304" pitchFamily="18" charset="0"/>
              </a:rPr>
              <a:t>– Implementează, cu acordul informat al victimei, în SIMEV - Sistemul Integrat de Monitorizare și Evaluare a Victimelor, datele cu caracter personal și informațiile referitoare la situația de trafic;</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ro-RO" dirty="0">
                <a:latin typeface="Calibri" panose="020F0502020204030204" pitchFamily="34" charset="0"/>
                <a:ea typeface="Calibri" panose="020F0502020204030204" pitchFamily="34" charset="0"/>
                <a:cs typeface="Times New Roman" panose="02020603050405020304" pitchFamily="18" charset="0"/>
              </a:rPr>
              <a:t>– Monitorizează implementarea MNIR la nivel național și face propuneri de modificare și îmbunătățire în funcție de rezultatele implementării și de noile tendințe în evoluția fenomenului.</a:t>
            </a:r>
            <a:endParaRPr lang="en-US"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9353706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90500"/>
            <a:ext cx="17068800" cy="1447800"/>
          </a:xfrm>
        </p:spPr>
        <p:txBody>
          <a:bodyPr>
            <a:normAutofit fontScale="90000"/>
          </a:bodyPr>
          <a:lstStyle/>
          <a:p>
            <a:pPr>
              <a:lnSpc>
                <a:spcPct val="107000"/>
              </a:lnSpc>
              <a:spcAft>
                <a:spcPts val="800"/>
              </a:spcAft>
            </a:pPr>
            <a:r>
              <a:rPr lang="ro-RO" dirty="0">
                <a:latin typeface="Calibri" panose="020F0502020204030204" pitchFamily="34" charset="0"/>
                <a:ea typeface="Calibri" panose="020F0502020204030204" pitchFamily="34" charset="0"/>
                <a:cs typeface="Times New Roman" panose="02020603050405020304" pitchFamily="18" charset="0"/>
              </a:rPr>
              <a:t>Direcția de Combatere a Criminalității Organizate (DCCO)</a:t>
            </a:r>
            <a:br>
              <a:rPr lang="en-US" dirty="0">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Subtitle 2"/>
          <p:cNvSpPr>
            <a:spLocks noGrp="1"/>
          </p:cNvSpPr>
          <p:nvPr>
            <p:ph type="subTitle" idx="1"/>
          </p:nvPr>
        </p:nvSpPr>
        <p:spPr>
          <a:xfrm>
            <a:off x="1371600" y="1104900"/>
            <a:ext cx="16535400" cy="8915400"/>
          </a:xfrm>
        </p:spPr>
        <p:txBody>
          <a:bodyPr/>
          <a:lstStyle/>
          <a:p>
            <a:pPr algn="just">
              <a:lnSpc>
                <a:spcPct val="107000"/>
              </a:lnSpc>
              <a:spcAft>
                <a:spcPts val="800"/>
              </a:spcAft>
            </a:pPr>
            <a:r>
              <a:rPr lang="ro-RO" dirty="0">
                <a:latin typeface="Calibri" panose="020F0502020204030204" pitchFamily="34" charset="0"/>
                <a:ea typeface="Calibri" panose="020F0502020204030204" pitchFamily="34" charset="0"/>
                <a:cs typeface="Times New Roman" panose="02020603050405020304" pitchFamily="18" charset="0"/>
              </a:rPr>
              <a:t>DCCO este unitatea specializată din structura Inspectoratului General al Poliției Române (IGPR), cu competență teritorială generală, care desfășoară și coordonează activitatea de combaterea criminalității organizate la nivel național. </a:t>
            </a:r>
          </a:p>
          <a:p>
            <a:pPr algn="just">
              <a:lnSpc>
                <a:spcPct val="107000"/>
              </a:lnSpc>
              <a:spcAft>
                <a:spcPts val="800"/>
              </a:spcAft>
            </a:pPr>
            <a:r>
              <a:rPr lang="ro-RO" b="1" dirty="0">
                <a:latin typeface="Calibri" panose="020F0502020204030204" pitchFamily="34" charset="0"/>
                <a:ea typeface="Calibri" panose="020F0502020204030204" pitchFamily="34" charset="0"/>
                <a:cs typeface="Times New Roman" panose="02020603050405020304" pitchFamily="18" charset="0"/>
              </a:rPr>
              <a:t>Rolul DCCO, inclusiv a structurilor din subordine (BCCO și SCCO) în cadrul MNIR:</a:t>
            </a:r>
            <a:endParaRPr lang="en-US" b="1"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ro-RO" dirty="0">
                <a:latin typeface="Calibri" panose="020F0502020204030204" pitchFamily="34" charset="0"/>
                <a:ea typeface="Calibri" panose="020F0502020204030204" pitchFamily="34" charset="0"/>
                <a:cs typeface="Times New Roman" panose="02020603050405020304" pitchFamily="18" charset="0"/>
              </a:rPr>
              <a:t>– Contribuie la identificarea victimelor traficului de persoane;</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ro-RO" dirty="0">
                <a:latin typeface="Calibri" panose="020F0502020204030204" pitchFamily="34" charset="0"/>
                <a:ea typeface="Calibri" panose="020F0502020204030204" pitchFamily="34" charset="0"/>
                <a:cs typeface="Times New Roman" panose="02020603050405020304" pitchFamily="18" charset="0"/>
              </a:rPr>
              <a:t>– Notifică ANITP în legătură cu victimele a traficului de persoane;</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ro-RO" dirty="0">
                <a:latin typeface="Calibri" panose="020F0502020204030204" pitchFamily="34" charset="0"/>
                <a:ea typeface="Calibri" panose="020F0502020204030204" pitchFamily="34" charset="0"/>
                <a:cs typeface="Times New Roman" panose="02020603050405020304" pitchFamily="18" charset="0"/>
              </a:rPr>
              <a:t>– Contribuie la evaluarea riscurilor privind securitatea fizică a victimelor;</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ro-RO" dirty="0">
                <a:latin typeface="Calibri" panose="020F0502020204030204" pitchFamily="34" charset="0"/>
                <a:ea typeface="Calibri" panose="020F0502020204030204" pitchFamily="34" charset="0"/>
                <a:cs typeface="Times New Roman" panose="02020603050405020304" pitchFamily="18" charset="0"/>
              </a:rPr>
              <a:t>– Sprijină ANITP/ONG și DGASPC pentru implementarea măsurilor speciale de asistență și protecție a victimelor în cadrul procesului penal;</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ro-RO" dirty="0">
                <a:latin typeface="Calibri" panose="020F0502020204030204" pitchFamily="34" charset="0"/>
                <a:ea typeface="Calibri" panose="020F0502020204030204" pitchFamily="34" charset="0"/>
                <a:cs typeface="Times New Roman" panose="02020603050405020304" pitchFamily="18" charset="0"/>
              </a:rPr>
              <a:t>– Informează victimele în legătură cu drepturile pe care le au;</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ro-RO" dirty="0">
                <a:latin typeface="Calibri" panose="020F0502020204030204" pitchFamily="34" charset="0"/>
                <a:ea typeface="Calibri" panose="020F0502020204030204" pitchFamily="34" charset="0"/>
                <a:cs typeface="Times New Roman" panose="02020603050405020304" pitchFamily="18" charset="0"/>
              </a:rPr>
              <a:t>– Se asigură de respectarea dreptului victimei traficului de persoane la perioada de recuperare și reflecție.</a:t>
            </a:r>
            <a:endParaRPr lang="en-US"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7097504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66701"/>
            <a:ext cx="17602200" cy="1752599"/>
          </a:xfrm>
        </p:spPr>
        <p:txBody>
          <a:bodyPr>
            <a:normAutofit fontScale="90000"/>
          </a:bodyPr>
          <a:lstStyle/>
          <a:p>
            <a:pPr>
              <a:lnSpc>
                <a:spcPct val="107000"/>
              </a:lnSpc>
              <a:spcAft>
                <a:spcPts val="800"/>
              </a:spcAft>
            </a:pPr>
            <a:r>
              <a:rPr lang="ro-RO" dirty="0">
                <a:latin typeface="Calibri" panose="020F0502020204030204" pitchFamily="34" charset="0"/>
                <a:ea typeface="Calibri" panose="020F0502020204030204" pitchFamily="34" charset="0"/>
                <a:cs typeface="Times New Roman" panose="02020603050405020304" pitchFamily="18" charset="0"/>
              </a:rPr>
              <a:t>   Direcția de Investigare a Infracțiunilor de Criminalitate Organizată și Terorism (DIICOT)</a:t>
            </a:r>
            <a:br>
              <a:rPr lang="en-US" dirty="0">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Subtitle 2"/>
          <p:cNvSpPr>
            <a:spLocks noGrp="1"/>
          </p:cNvSpPr>
          <p:nvPr>
            <p:ph type="subTitle" idx="1"/>
          </p:nvPr>
        </p:nvSpPr>
        <p:spPr>
          <a:xfrm>
            <a:off x="1371600" y="1485900"/>
            <a:ext cx="16764000" cy="8610600"/>
          </a:xfrm>
        </p:spPr>
        <p:txBody>
          <a:bodyPr/>
          <a:lstStyle/>
          <a:p>
            <a:pPr algn="just">
              <a:lnSpc>
                <a:spcPct val="107000"/>
              </a:lnSpc>
              <a:spcAft>
                <a:spcPts val="800"/>
              </a:spcAft>
            </a:pPr>
            <a:r>
              <a:rPr lang="ro-RO" dirty="0">
                <a:latin typeface="Calibri" panose="020F0502020204030204" pitchFamily="34" charset="0"/>
                <a:ea typeface="Calibri" panose="020F0502020204030204" pitchFamily="34" charset="0"/>
                <a:cs typeface="Times New Roman" panose="02020603050405020304" pitchFamily="18" charset="0"/>
              </a:rPr>
              <a:t>DIICOT este structura din cadrul Ministerului Public, specializată în investigarea și combaterea infracțiunilor de criminalitate organizată și terorism. </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ro-RO" b="1" dirty="0">
                <a:latin typeface="Calibri" panose="020F0502020204030204" pitchFamily="34" charset="0"/>
                <a:ea typeface="Calibri" panose="020F0502020204030204" pitchFamily="34" charset="0"/>
                <a:cs typeface="Times New Roman" panose="02020603050405020304" pitchFamily="18" charset="0"/>
              </a:rPr>
              <a:t>Rolul DIICOT, inclusiv al structurilor din subordine, în cadrul MNIR:</a:t>
            </a:r>
            <a:endParaRPr lang="en-US" b="1"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ro-RO" dirty="0">
                <a:latin typeface="Calibri" panose="020F0502020204030204" pitchFamily="34" charset="0"/>
                <a:ea typeface="Calibri" panose="020F0502020204030204" pitchFamily="34" charset="0"/>
                <a:cs typeface="Times New Roman" panose="02020603050405020304" pitchFamily="18" charset="0"/>
              </a:rPr>
              <a:t>– Contribuie la identificarea victimelor traficului de persoane;</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ro-RO" dirty="0">
                <a:latin typeface="Calibri" panose="020F0502020204030204" pitchFamily="34" charset="0"/>
                <a:ea typeface="Calibri" panose="020F0502020204030204" pitchFamily="34" charset="0"/>
                <a:cs typeface="Times New Roman" panose="02020603050405020304" pitchFamily="18" charset="0"/>
              </a:rPr>
              <a:t>– Notifică ANITP în legătură cu victimele traficului de persoane;</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ro-RO" dirty="0">
                <a:latin typeface="Calibri" panose="020F0502020204030204" pitchFamily="34" charset="0"/>
                <a:ea typeface="Calibri" panose="020F0502020204030204" pitchFamily="34" charset="0"/>
                <a:cs typeface="Times New Roman" panose="02020603050405020304" pitchFamily="18" charset="0"/>
              </a:rPr>
              <a:t>– Contribuie la evaluarea riscurilor privind securitatea fizică a victimelor și impune măsuri specifice de securitate;</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ro-RO" dirty="0">
                <a:latin typeface="Calibri" panose="020F0502020204030204" pitchFamily="34" charset="0"/>
                <a:ea typeface="Calibri" panose="020F0502020204030204" pitchFamily="34" charset="0"/>
                <a:cs typeface="Times New Roman" panose="02020603050405020304" pitchFamily="18" charset="0"/>
              </a:rPr>
              <a:t>– Solicită suportul ANITP în cadrul Programului național de coordonare a victimelor în procesul penal;</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ro-RO" dirty="0">
                <a:latin typeface="Calibri" panose="020F0502020204030204" pitchFamily="34" charset="0"/>
                <a:ea typeface="Calibri" panose="020F0502020204030204" pitchFamily="34" charset="0"/>
                <a:cs typeface="Times New Roman" panose="02020603050405020304" pitchFamily="18" charset="0"/>
              </a:rPr>
              <a:t>– Informează victimele în legătură cu drepturile pe care le au;</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ro-RO" dirty="0">
                <a:latin typeface="Calibri" panose="020F0502020204030204" pitchFamily="34" charset="0"/>
                <a:ea typeface="Calibri" panose="020F0502020204030204" pitchFamily="34" charset="0"/>
                <a:cs typeface="Times New Roman" panose="02020603050405020304" pitchFamily="18" charset="0"/>
              </a:rPr>
              <a:t>– Se asigură de respectarea dreptului victimei traficului de persoane la perioada de recuperare și reflecție.</a:t>
            </a:r>
            <a:endParaRPr lang="en-US"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0166584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4301"/>
            <a:ext cx="17449800" cy="1600199"/>
          </a:xfrm>
        </p:spPr>
        <p:txBody>
          <a:bodyPr>
            <a:normAutofit/>
          </a:bodyPr>
          <a:lstStyle/>
          <a:p>
            <a:r>
              <a:rPr lang="ro-RO" dirty="0">
                <a:latin typeface="Calibri" panose="020F0502020204030204" pitchFamily="34" charset="0"/>
                <a:ea typeface="Calibri" panose="020F0502020204030204" pitchFamily="34" charset="0"/>
                <a:cs typeface="Times New Roman" panose="02020603050405020304" pitchFamily="18" charset="0"/>
              </a:rPr>
              <a:t>Autoritatea Națională pentru Protecția Drepturilor Copilului și Adopție (ANPDCA)</a:t>
            </a:r>
            <a:endParaRPr lang="en-US" dirty="0"/>
          </a:p>
        </p:txBody>
      </p:sp>
      <p:sp>
        <p:nvSpPr>
          <p:cNvPr id="3" name="Subtitle 2"/>
          <p:cNvSpPr>
            <a:spLocks noGrp="1"/>
          </p:cNvSpPr>
          <p:nvPr>
            <p:ph type="subTitle" idx="1"/>
          </p:nvPr>
        </p:nvSpPr>
        <p:spPr>
          <a:xfrm>
            <a:off x="1371600" y="1866900"/>
            <a:ext cx="16459200" cy="8153400"/>
          </a:xfrm>
        </p:spPr>
        <p:txBody>
          <a:bodyPr>
            <a:normAutofit fontScale="85000" lnSpcReduction="20000"/>
          </a:bodyPr>
          <a:lstStyle/>
          <a:p>
            <a:pPr algn="just">
              <a:lnSpc>
                <a:spcPct val="107000"/>
              </a:lnSpc>
              <a:spcAft>
                <a:spcPts val="800"/>
              </a:spcAft>
            </a:pPr>
            <a:r>
              <a:rPr lang="ro-RO" dirty="0">
                <a:latin typeface="Calibri" panose="020F0502020204030204" pitchFamily="34" charset="0"/>
                <a:ea typeface="Calibri" panose="020F0502020204030204" pitchFamily="34" charset="0"/>
                <a:cs typeface="Times New Roman" panose="02020603050405020304" pitchFamily="18" charset="0"/>
              </a:rPr>
              <a:t>ANPDCA este un organ de specialitate al administrației publice centrale, cu personalitate juridică, în subordinea Ministerului Familiei, Tineretului și Egalității de Șanse. Din perspectiva copiilor victime ale traficului de minori, ANPDCA:</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ro-RO" dirty="0">
                <a:latin typeface="Calibri" panose="020F0502020204030204" pitchFamily="34" charset="0"/>
                <a:ea typeface="Calibri" panose="020F0502020204030204" pitchFamily="34" charset="0"/>
                <a:cs typeface="Times New Roman" panose="02020603050405020304" pitchFamily="18" charset="0"/>
              </a:rPr>
              <a:t>a) asigură coordonarea și realizarea activităților privind repatrierea minorilor români identificați neînsoțiți sau în dificultate pe teritoriul altor state, în conformitate cu prevederile H.G. nr. 1.443/2004 privind metodologia de repatriere a copiilor români neînsoțiți și asigurarea măsurilor de protecție specială în favoarea acestora;</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ro-RO" dirty="0">
                <a:latin typeface="Calibri" panose="020F0502020204030204" pitchFamily="34" charset="0"/>
                <a:ea typeface="Calibri" panose="020F0502020204030204" pitchFamily="34" charset="0"/>
                <a:cs typeface="Times New Roman" panose="02020603050405020304" pitchFamily="18" charset="0"/>
              </a:rPr>
              <a:t>b) asigură coordonarea activităților privind susținerea adecvată a interesului superior al copiilor străini solicitanți de azil sau neînsoțiți de către părinți sau un alt reprezentant legal, identificați pe teritoriul României, și colaborează cu autoritățile și instituțiile cu atribuții în domeniu, de la nivel central sau local, cu respectarea prevederilor Legii nr. 272/2004 privind protecția și promovarea drepturilor copilului, republicată, cu modificările și completările ulterioare.</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ro-RO" dirty="0">
                <a:latin typeface="Calibri" panose="020F0502020204030204" pitchFamily="34" charset="0"/>
                <a:ea typeface="Calibri" panose="020F0502020204030204" pitchFamily="34" charset="0"/>
                <a:cs typeface="Times New Roman" panose="02020603050405020304" pitchFamily="18" charset="0"/>
              </a:rPr>
              <a:t>Rolul ANPDCA în cadrul MNIR:</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ro-RO" dirty="0">
                <a:latin typeface="Calibri" panose="020F0502020204030204" pitchFamily="34" charset="0"/>
                <a:ea typeface="Calibri" panose="020F0502020204030204" pitchFamily="34" charset="0"/>
                <a:cs typeface="Times New Roman" panose="02020603050405020304" pitchFamily="18" charset="0"/>
              </a:rPr>
              <a:t>– primește solicitări de repatriere a minorilor în România, prin intermediul MAE sau a altor autorități naționale cu responsabilități în domeniu, în cazurile de minori, cetățeni români, posibile victime ale traficului de persoane, identificate pe teritoriul altor state;</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ro-RO" dirty="0">
                <a:latin typeface="Calibri" panose="020F0502020204030204" pitchFamily="34" charset="0"/>
                <a:ea typeface="Calibri" panose="020F0502020204030204" pitchFamily="34" charset="0"/>
                <a:cs typeface="Times New Roman" panose="02020603050405020304" pitchFamily="18" charset="0"/>
              </a:rPr>
              <a:t>– solicită DGASPC efectuarea de anchete sociale a membrilor familiei extinse aflați în țară și întocmirea unui plan individual referitor la pregătirea reintegrării sociale a copilului;</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ro-RO" dirty="0">
                <a:latin typeface="Calibri" panose="020F0502020204030204" pitchFamily="34" charset="0"/>
                <a:ea typeface="Calibri" panose="020F0502020204030204" pitchFamily="34" charset="0"/>
                <a:cs typeface="Times New Roman" panose="02020603050405020304" pitchFamily="18" charset="0"/>
              </a:rPr>
              <a:t>– informează DGASPC cu privire la existența unei prezumții de trafic de minori, urmare a notificării primite din partea autorităților străine sau naționale (ANITP).</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gn="just"/>
            <a:endParaRPr lang="en-US" dirty="0"/>
          </a:p>
        </p:txBody>
      </p:sp>
    </p:spTree>
    <p:extLst>
      <p:ext uri="{BB962C8B-B14F-4D97-AF65-F5344CB8AC3E}">
        <p14:creationId xmlns:p14="http://schemas.microsoft.com/office/powerpoint/2010/main" val="16680062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
            <a:ext cx="17754600" cy="1638299"/>
          </a:xfrm>
        </p:spPr>
        <p:txBody>
          <a:bodyPr>
            <a:normAutofit/>
          </a:bodyPr>
          <a:lstStyle/>
          <a:p>
            <a:pPr>
              <a:lnSpc>
                <a:spcPct val="107000"/>
              </a:lnSpc>
              <a:spcAft>
                <a:spcPts val="800"/>
              </a:spcAft>
            </a:pPr>
            <a:r>
              <a:rPr lang="ro-RO" dirty="0">
                <a:latin typeface="Calibri" panose="020F0502020204030204" pitchFamily="34" charset="0"/>
                <a:ea typeface="Calibri" panose="020F0502020204030204" pitchFamily="34" charset="0"/>
                <a:cs typeface="Times New Roman" panose="02020603050405020304" pitchFamily="18" charset="0"/>
              </a:rPr>
              <a:t>Direcția Generală de Asistență Socială și Protecția Copilului (DGASPC)</a:t>
            </a:r>
            <a:br>
              <a:rPr lang="en-US" dirty="0">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Subtitle 2"/>
          <p:cNvSpPr>
            <a:spLocks noGrp="1"/>
          </p:cNvSpPr>
          <p:nvPr>
            <p:ph type="subTitle" idx="1"/>
          </p:nvPr>
        </p:nvSpPr>
        <p:spPr>
          <a:xfrm>
            <a:off x="1371600" y="1181100"/>
            <a:ext cx="16230600" cy="8839200"/>
          </a:xfrm>
        </p:spPr>
        <p:txBody>
          <a:bodyPr>
            <a:normAutofit fontScale="70000" lnSpcReduction="20000"/>
          </a:bodyPr>
          <a:lstStyle/>
          <a:p>
            <a:pPr algn="just">
              <a:lnSpc>
                <a:spcPct val="107000"/>
              </a:lnSpc>
              <a:spcAft>
                <a:spcPts val="800"/>
              </a:spcAft>
            </a:pPr>
            <a:r>
              <a:rPr lang="ro-RO" dirty="0">
                <a:latin typeface="Calibri" panose="020F0502020204030204" pitchFamily="34" charset="0"/>
                <a:ea typeface="Calibri" panose="020F0502020204030204" pitchFamily="34" charset="0"/>
                <a:cs typeface="Times New Roman" panose="02020603050405020304" pitchFamily="18" charset="0"/>
              </a:rPr>
              <a:t>DGASPC este instituția publică din România aflată în subordinea consiliilor județene, respectiv în subordinea consiliilor locale la nivel de sectoare în municipiul București, care oferă asistență și sprijin pentru copii, familie, persoane singure, persoane vârstnice, persoane aflate în nevoie, abuzate, marginalizate sau cu dizabilități și oricărei persoane aflate în nevoie.</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ro-RO" dirty="0">
                <a:latin typeface="Calibri" panose="020F0502020204030204" pitchFamily="34" charset="0"/>
                <a:ea typeface="Calibri" panose="020F0502020204030204" pitchFamily="34" charset="0"/>
                <a:cs typeface="Times New Roman" panose="02020603050405020304" pitchFamily="18" charset="0"/>
              </a:rPr>
              <a:t>Principalele servicii oferite de DGASPC în cazurile de trafic de minori, conform prevederilor H.G. nr. 49/2011*3) sunt următoarele:</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ro-RO" dirty="0">
                <a:latin typeface="Calibri" panose="020F0502020204030204" pitchFamily="34" charset="0"/>
                <a:ea typeface="Calibri" panose="020F0502020204030204" pitchFamily="34" charset="0"/>
                <a:cs typeface="Times New Roman" panose="02020603050405020304" pitchFamily="18" charset="0"/>
              </a:rPr>
              <a:t>*3) H.G. nr. 49/2011 pentru aprobarea Metodologiei-cadru privind prevenirea și intervenția în echipă multidisciplinară și în rețea în situațiile de violență asupra copilului și de violență în familie și a Metodologiei de intervenție multidisciplinară și în interinstituțională privind copiii exploatați și aflați în situații de risc de exploatare prin muncă, copii victime ale traficului de persoane, precum și copii români migranți victime ale altor forme de violență pe teritoriul altor state</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ro-RO" dirty="0">
                <a:latin typeface="Calibri" panose="020F0502020204030204" pitchFamily="34" charset="0"/>
                <a:ea typeface="Calibri" panose="020F0502020204030204" pitchFamily="34" charset="0"/>
                <a:cs typeface="Times New Roman" panose="02020603050405020304" pitchFamily="18" charset="0"/>
              </a:rPr>
              <a:t>– centrele rezidențiale de îngrijire și asistență pentru copiii victime ale traficului de persoane;</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ro-RO" dirty="0">
                <a:latin typeface="Calibri" panose="020F0502020204030204" pitchFamily="34" charset="0"/>
                <a:ea typeface="Calibri" panose="020F0502020204030204" pitchFamily="34" charset="0"/>
                <a:cs typeface="Times New Roman" panose="02020603050405020304" pitchFamily="18" charset="0"/>
              </a:rPr>
              <a:t>– centre de consiliere pentru copii victime ale traficului;</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ro-RO" dirty="0">
                <a:latin typeface="Calibri" panose="020F0502020204030204" pitchFamily="34" charset="0"/>
                <a:ea typeface="Calibri" panose="020F0502020204030204" pitchFamily="34" charset="0"/>
                <a:cs typeface="Times New Roman" panose="02020603050405020304" pitchFamily="18" charset="0"/>
              </a:rPr>
              <a:t>– numărul unic național 119 pentru semnalarea tuturor situațiilor de violență asupra copilului, traficul de minori fiind o astfel de situație de violență asupra copilului;</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ro-RO" dirty="0">
                <a:latin typeface="Calibri" panose="020F0502020204030204" pitchFamily="34" charset="0"/>
                <a:ea typeface="Calibri" panose="020F0502020204030204" pitchFamily="34" charset="0"/>
                <a:cs typeface="Times New Roman" panose="02020603050405020304" pitchFamily="18" charset="0"/>
              </a:rPr>
              <a:t>– echipa mobilă de intervenție în situațiile de violență asupra copilului - situații de urgență/criză definite de H.G. nr. 49/2011;</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ro-RO" dirty="0">
                <a:latin typeface="Calibri" panose="020F0502020204030204" pitchFamily="34" charset="0"/>
                <a:ea typeface="Calibri" panose="020F0502020204030204" pitchFamily="34" charset="0"/>
                <a:cs typeface="Times New Roman" panose="02020603050405020304" pitchFamily="18" charset="0"/>
              </a:rPr>
              <a:t>– centrele de primire în regim de urgență pentru copilul abuzat, neglijat și exploatat, cu activitate pentru toate formele de violență asupra copilului;</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ro-RO" dirty="0">
                <a:latin typeface="Calibri" panose="020F0502020204030204" pitchFamily="34" charset="0"/>
                <a:ea typeface="Calibri" panose="020F0502020204030204" pitchFamily="34" charset="0"/>
                <a:cs typeface="Times New Roman" panose="02020603050405020304" pitchFamily="18" charset="0"/>
              </a:rPr>
              <a:t>– centrele de consiliere pentru copilul abuzat, neglijat și exploatat, cu activitate pentru toate formele de violență asupra copilului.</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ro-RO" dirty="0">
                <a:latin typeface="Calibri" panose="020F0502020204030204" pitchFamily="34" charset="0"/>
                <a:ea typeface="Calibri" panose="020F0502020204030204" pitchFamily="34" charset="0"/>
                <a:cs typeface="Times New Roman" panose="02020603050405020304" pitchFamily="18" charset="0"/>
              </a:rPr>
              <a:t>Serviciile sociale dezvoltate de DGASPC la care pot fi referite victimele traficului de persoane sunt:</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ro-RO" dirty="0">
                <a:latin typeface="Calibri" panose="020F0502020204030204" pitchFamily="34" charset="0"/>
                <a:ea typeface="Calibri" panose="020F0502020204030204" pitchFamily="34" charset="0"/>
                <a:cs typeface="Times New Roman" panose="02020603050405020304" pitchFamily="18" charset="0"/>
              </a:rPr>
              <a:t>– serviciile destinate victimelor traficului de persoane, conform Nomenclatorului serviciilor sociale, aprobat prin H.G. nr. 867/2015, cu modificările și completările ulterioare;</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ro-RO" dirty="0">
                <a:latin typeface="Calibri" panose="020F0502020204030204" pitchFamily="34" charset="0"/>
                <a:ea typeface="Calibri" panose="020F0502020204030204" pitchFamily="34" charset="0"/>
                <a:cs typeface="Times New Roman" panose="02020603050405020304" pitchFamily="18" charset="0"/>
              </a:rPr>
              <a:t>– Serviciul pentru Sprijinirea Victimelor Infracțiunilor;</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ro-RO" dirty="0">
                <a:latin typeface="Calibri" panose="020F0502020204030204" pitchFamily="34" charset="0"/>
                <a:ea typeface="Calibri" panose="020F0502020204030204" pitchFamily="34" charset="0"/>
                <a:cs typeface="Times New Roman" panose="02020603050405020304" pitchFamily="18" charset="0"/>
              </a:rPr>
              <a:t>– alte servicii sociale care pot oferi sprijin și asistență victimelor copii, familiilor, persoanelor singure, persoanelor vârstnice, persoanelor aflate în nevoie, persoanelor abuzate, celor marginalizate sau cu dizabilități.</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966659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
            <a:ext cx="17602200" cy="2781299"/>
          </a:xfrm>
        </p:spPr>
        <p:txBody>
          <a:bodyPr>
            <a:normAutofit/>
          </a:bodyPr>
          <a:lstStyle/>
          <a:p>
            <a:pPr>
              <a:lnSpc>
                <a:spcPct val="107000"/>
              </a:lnSpc>
              <a:spcAft>
                <a:spcPts val="800"/>
              </a:spcAft>
            </a:pPr>
            <a:r>
              <a:rPr lang="ro-RO" dirty="0">
                <a:latin typeface="Calibri" panose="020F0502020204030204" pitchFamily="34" charset="0"/>
                <a:ea typeface="Calibri" panose="020F0502020204030204" pitchFamily="34" charset="0"/>
                <a:cs typeface="Times New Roman" panose="02020603050405020304" pitchFamily="18" charset="0"/>
              </a:rPr>
              <a:t>Organizații neguvernamentale specializate în asistarea și protejarea victimelor traficului de persoane și ale traficului de minori</a:t>
            </a:r>
            <a:br>
              <a:rPr lang="en-US" dirty="0">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Subtitle 2"/>
          <p:cNvSpPr>
            <a:spLocks noGrp="1"/>
          </p:cNvSpPr>
          <p:nvPr>
            <p:ph type="subTitle" idx="1"/>
          </p:nvPr>
        </p:nvSpPr>
        <p:spPr>
          <a:xfrm>
            <a:off x="1371600" y="1866900"/>
            <a:ext cx="16611600" cy="8305800"/>
          </a:xfrm>
        </p:spPr>
        <p:txBody>
          <a:bodyPr/>
          <a:lstStyle/>
          <a:p>
            <a:pPr algn="just">
              <a:lnSpc>
                <a:spcPct val="107000"/>
              </a:lnSpc>
              <a:spcAft>
                <a:spcPts val="800"/>
              </a:spcAft>
            </a:pPr>
            <a:r>
              <a:rPr lang="ro-RO" dirty="0">
                <a:latin typeface="Calibri" panose="020F0502020204030204" pitchFamily="34" charset="0"/>
                <a:ea typeface="Calibri" panose="020F0502020204030204" pitchFamily="34" charset="0"/>
                <a:cs typeface="Times New Roman" panose="02020603050405020304" pitchFamily="18" charset="0"/>
              </a:rPr>
              <a:t>Organizații și fundații acreditate ca furnizori de servicii sociale, care oferă servicii licențiate de asistență pentru victimele infracțiunilor sau pentru victimele traficului de persoane,adulți sau/și minori.</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ro-RO" dirty="0">
                <a:latin typeface="Calibri" panose="020F0502020204030204" pitchFamily="34" charset="0"/>
                <a:ea typeface="Calibri" panose="020F0502020204030204" pitchFamily="34" charset="0"/>
                <a:cs typeface="Times New Roman" panose="02020603050405020304" pitchFamily="18" charset="0"/>
              </a:rPr>
              <a:t>Organizațiile neguvernamentale specializate sunt organizațiile și fundațiile acreditate ca furnizori de servicii sociale, care oferă servicii licențiate de asistență pentru victimele traficului de persoane sau/și victimele traficului de minori sau victimele infracțiunilor și care îndeplinesc cumulativ următoarele criterii:</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ro-RO" dirty="0">
                <a:latin typeface="Calibri" panose="020F0502020204030204" pitchFamily="34" charset="0"/>
                <a:ea typeface="Calibri" panose="020F0502020204030204" pitchFamily="34" charset="0"/>
                <a:cs typeface="Times New Roman" panose="02020603050405020304" pitchFamily="18" charset="0"/>
              </a:rPr>
              <a:t>– Au activitate în domeniul luptei împotriva traficului de persoane de cel puțin 3 ani;</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ro-RO" dirty="0">
                <a:latin typeface="Calibri" panose="020F0502020204030204" pitchFamily="34" charset="0"/>
                <a:ea typeface="Calibri" panose="020F0502020204030204" pitchFamily="34" charset="0"/>
                <a:cs typeface="Times New Roman" panose="02020603050405020304" pitchFamily="18" charset="0"/>
              </a:rPr>
              <a:t>– Au parteneriate active cu cel puțin una din autoritățile publice care au atribuții în detectarea, identificarea și referirea cazurilor de trafic de persoane;</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ro-RO" dirty="0">
                <a:latin typeface="Calibri" panose="020F0502020204030204" pitchFamily="34" charset="0"/>
                <a:ea typeface="Calibri" panose="020F0502020204030204" pitchFamily="34" charset="0"/>
                <a:cs typeface="Times New Roman" panose="02020603050405020304" pitchFamily="18" charset="0"/>
              </a:rPr>
              <a:t>– Statutul organizațiilor specifică în mod concret activitatea în domeniul luptei împotriva traficului de persoane.</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gn="just"/>
            <a:endParaRPr lang="en-US" dirty="0"/>
          </a:p>
        </p:txBody>
      </p:sp>
    </p:spTree>
    <p:extLst>
      <p:ext uri="{BB962C8B-B14F-4D97-AF65-F5344CB8AC3E}">
        <p14:creationId xmlns:p14="http://schemas.microsoft.com/office/powerpoint/2010/main" val="2248922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
            <a:ext cx="17449800" cy="2400299"/>
          </a:xfrm>
        </p:spPr>
        <p:txBody>
          <a:bodyPr>
            <a:normAutofit/>
          </a:bodyPr>
          <a:lstStyle/>
          <a:p>
            <a:pPr>
              <a:lnSpc>
                <a:spcPct val="107000"/>
              </a:lnSpc>
              <a:spcAft>
                <a:spcPts val="800"/>
              </a:spcAft>
            </a:pPr>
            <a:r>
              <a:rPr lang="ro-RO" dirty="0">
                <a:latin typeface="Calibri" panose="020F0502020204030204" pitchFamily="34" charset="0"/>
                <a:ea typeface="Calibri" panose="020F0502020204030204" pitchFamily="34" charset="0"/>
                <a:cs typeface="Times New Roman" panose="02020603050405020304" pitchFamily="18" charset="0"/>
              </a:rPr>
              <a:t>Organizația Internațională pentru Migrație, OIM România</a:t>
            </a:r>
            <a:br>
              <a:rPr lang="en-US" dirty="0">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Subtitle 2"/>
          <p:cNvSpPr>
            <a:spLocks noGrp="1"/>
          </p:cNvSpPr>
          <p:nvPr>
            <p:ph type="subTitle" idx="1"/>
          </p:nvPr>
        </p:nvSpPr>
        <p:spPr>
          <a:xfrm>
            <a:off x="533400" y="1485900"/>
            <a:ext cx="16992600" cy="8534400"/>
          </a:xfrm>
        </p:spPr>
        <p:txBody>
          <a:bodyPr>
            <a:normAutofit fontScale="77500" lnSpcReduction="20000"/>
          </a:bodyPr>
          <a:lstStyle/>
          <a:p>
            <a:pPr algn="just">
              <a:lnSpc>
                <a:spcPct val="107000"/>
              </a:lnSpc>
              <a:spcAft>
                <a:spcPts val="800"/>
              </a:spcAft>
            </a:pPr>
            <a:r>
              <a:rPr lang="ro-RO" dirty="0">
                <a:latin typeface="Calibri" panose="020F0502020204030204" pitchFamily="34" charset="0"/>
                <a:ea typeface="Calibri" panose="020F0502020204030204" pitchFamily="34" charset="0"/>
                <a:cs typeface="Times New Roman" panose="02020603050405020304" pitchFamily="18" charset="0"/>
              </a:rPr>
              <a:t>OIM România, în cooperare cu autoritățile guvernamentale, instituțiile publice și organizațiile neguvernamentale cu atribuții în domeniu, dezvoltă programe de informare referitoare la migrație și procedurile legale aferente; în legătură cu condițiile de viață în diverse țări de imigrare, cât și asupra problemelor legate de emigrarea ilegală.*4)</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ro-RO" dirty="0">
                <a:latin typeface="Calibri" panose="020F0502020204030204" pitchFamily="34" charset="0"/>
                <a:ea typeface="Calibri" panose="020F0502020204030204" pitchFamily="34" charset="0"/>
                <a:cs typeface="Times New Roman" panose="02020603050405020304" pitchFamily="18" charset="0"/>
              </a:rPr>
              <a:t>*4) H.G. nr. 568/21 septembrie 1992 privind aprobarea Acordului dintre Guvernul României și Organizația Internațională pentru Migrări referitor la statutul juridic, privilegiile și imunitățile acestei organizații în România</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ro-RO" dirty="0">
                <a:latin typeface="Calibri" panose="020F0502020204030204" pitchFamily="34" charset="0"/>
                <a:ea typeface="Calibri" panose="020F0502020204030204" pitchFamily="34" charset="0"/>
                <a:cs typeface="Times New Roman" panose="02020603050405020304" pitchFamily="18" charset="0"/>
              </a:rPr>
              <a:t>OIM România asigură asistență specializată: servicii de repatriere voluntară umanitar asistată și de (re)integrare, atât pentru cetățeni români aflați în situație de vulnerabilitate pe teritoriul altor state, cât și pentru cetățenii străini aflați în situație de vulnerabilitate pe teritoriul României.</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ro-RO" dirty="0">
                <a:latin typeface="Calibri" panose="020F0502020204030204" pitchFamily="34" charset="0"/>
                <a:ea typeface="Calibri" panose="020F0502020204030204" pitchFamily="34" charset="0"/>
                <a:cs typeface="Times New Roman" panose="02020603050405020304" pitchFamily="18" charset="0"/>
              </a:rPr>
              <a:t>Rolul Biroului OIM în România în cadrul MNIR:</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ro-RO" dirty="0">
                <a:latin typeface="Calibri" panose="020F0502020204030204" pitchFamily="34" charset="0"/>
                <a:ea typeface="Calibri" panose="020F0502020204030204" pitchFamily="34" charset="0"/>
                <a:cs typeface="Times New Roman" panose="02020603050405020304" pitchFamily="18" charset="0"/>
              </a:rPr>
              <a:t>– Organizează repatrierea asistată pentru victime cetățeni români traficați în altă țară și pentru victime cetățeni străini traficați în România;</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ro-RO" dirty="0">
                <a:latin typeface="Calibri" panose="020F0502020204030204" pitchFamily="34" charset="0"/>
                <a:ea typeface="Calibri" panose="020F0502020204030204" pitchFamily="34" charset="0"/>
                <a:cs typeface="Times New Roman" panose="02020603050405020304" pitchFamily="18" charset="0"/>
              </a:rPr>
              <a:t>– Contribuie la identificarea victimelor traficului de persoane;</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ro-RO" dirty="0">
                <a:latin typeface="Calibri" panose="020F0502020204030204" pitchFamily="34" charset="0"/>
                <a:ea typeface="Calibri" panose="020F0502020204030204" pitchFamily="34" charset="0"/>
                <a:cs typeface="Times New Roman" panose="02020603050405020304" pitchFamily="18" charset="0"/>
              </a:rPr>
              <a:t>– Contribuie la evaluarea riscurilor în cazul victimelor care beneficiază de repatriere asistată; În baza consimțământului victimei de a notifica autoritățile, OIM:</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ro-RO" dirty="0">
                <a:latin typeface="Calibri" panose="020F0502020204030204" pitchFamily="34" charset="0"/>
                <a:ea typeface="Calibri" panose="020F0502020204030204" pitchFamily="34" charset="0"/>
                <a:cs typeface="Times New Roman" panose="02020603050405020304" pitchFamily="18" charset="0"/>
              </a:rPr>
              <a:t>– Notifică ANITP în legătură cu victima potențială, prezumată, identificată care își dă consimțământul;</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ro-RO" dirty="0">
                <a:latin typeface="Calibri" panose="020F0502020204030204" pitchFamily="34" charset="0"/>
                <a:ea typeface="Calibri" panose="020F0502020204030204" pitchFamily="34" charset="0"/>
                <a:cs typeface="Times New Roman" panose="02020603050405020304" pitchFamily="18" charset="0"/>
              </a:rPr>
              <a:t>– Notifică Secția Consulară din cadrul MAE cu privire la repatrierea victimei cetățean român;</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ro-RO" dirty="0">
                <a:latin typeface="Calibri" panose="020F0502020204030204" pitchFamily="34" charset="0"/>
                <a:ea typeface="Calibri" panose="020F0502020204030204" pitchFamily="34" charset="0"/>
                <a:cs typeface="Times New Roman" panose="02020603050405020304" pitchFamily="18" charset="0"/>
              </a:rPr>
              <a:t>– Notifică IGI cu privire la repatrierea victimei cetățean străin;</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ro-RO" dirty="0">
                <a:latin typeface="Calibri" panose="020F0502020204030204" pitchFamily="34" charset="0"/>
                <a:ea typeface="Calibri" panose="020F0502020204030204" pitchFamily="34" charset="0"/>
                <a:cs typeface="Times New Roman" panose="02020603050405020304" pitchFamily="18" charset="0"/>
              </a:rPr>
              <a:t>– Referă victima către servicii specializate în baza protocoalelor de colaborare;</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ro-RO" dirty="0">
                <a:latin typeface="Calibri" panose="020F0502020204030204" pitchFamily="34" charset="0"/>
                <a:ea typeface="Calibri" panose="020F0502020204030204" pitchFamily="34" charset="0"/>
                <a:cs typeface="Times New Roman" panose="02020603050405020304" pitchFamily="18" charset="0"/>
              </a:rPr>
              <a:t>– În cazul minorilor notifică DGASPC înaintea finalizării demersurilor de întoarcere în țară;</a:t>
            </a:r>
            <a:endParaRPr lang="en-US"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1039919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66701"/>
            <a:ext cx="17145000" cy="3333750"/>
          </a:xfrm>
        </p:spPr>
        <p:txBody>
          <a:bodyPr>
            <a:normAutofit/>
          </a:bodyPr>
          <a:lstStyle/>
          <a:p>
            <a:r>
              <a:rPr lang="ro-RO" sz="5400" dirty="0"/>
              <a:t>DETECTAREA VICTIMEI </a:t>
            </a:r>
            <a:endParaRPr lang="en-US" sz="5400" dirty="0"/>
          </a:p>
        </p:txBody>
      </p:sp>
      <p:sp>
        <p:nvSpPr>
          <p:cNvPr id="3" name="Subtitle 2"/>
          <p:cNvSpPr>
            <a:spLocks noGrp="1"/>
          </p:cNvSpPr>
          <p:nvPr>
            <p:ph type="subTitle" idx="1"/>
          </p:nvPr>
        </p:nvSpPr>
        <p:spPr>
          <a:xfrm>
            <a:off x="1371600" y="2247900"/>
            <a:ext cx="16306800" cy="7696200"/>
          </a:xfrm>
        </p:spPr>
        <p:txBody>
          <a:bodyPr/>
          <a:lstStyle/>
          <a:p>
            <a:endParaRPr lang="ro-RO" dirty="0"/>
          </a:p>
          <a:p>
            <a:pPr algn="just">
              <a:lnSpc>
                <a:spcPct val="107000"/>
              </a:lnSpc>
              <a:spcAft>
                <a:spcPts val="800"/>
              </a:spcAft>
            </a:pPr>
            <a:r>
              <a:rPr lang="ro-RO" dirty="0">
                <a:solidFill>
                  <a:srgbClr val="000000"/>
                </a:solidFill>
                <a:latin typeface="Verdana" panose="020B0604030504040204" pitchFamily="34" charset="0"/>
                <a:ea typeface="Calibri" panose="020F0502020204030204" pitchFamily="34" charset="0"/>
                <a:cs typeface="Times New Roman" panose="02020603050405020304" pitchFamily="18" charset="0"/>
              </a:rPr>
              <a:t>Detectarea victimei traficului de persoane este acțiunea care presupune depistarea indiciilor care sugerează o posibilă situație de trafic și a victimelor potențiale, determinând sesizarea organelor de urmărire penală sau notificarea către ANITP/furnizori publici sau privați cu servicii specializate pentru victimele traficului de persoane. În cazul minorilor victime ale traficului, profesioniștii sunt obligați să semnaleze cazul la DGASPC, la numărul unic național 119, potrivit prevederilor </a:t>
            </a:r>
            <a:r>
              <a:rPr lang="ro-RO" u="sng" dirty="0">
                <a:solidFill>
                  <a:srgbClr val="428BCA"/>
                </a:solidFill>
                <a:latin typeface="Verdana" panose="020B0604030504040204" pitchFamily="34" charset="0"/>
                <a:ea typeface="Calibri" panose="020F0502020204030204" pitchFamily="34" charset="0"/>
                <a:cs typeface="Times New Roman" panose="02020603050405020304" pitchFamily="18" charset="0"/>
                <a:hlinkClick r:id="rId2"/>
              </a:rPr>
              <a:t>art. 96 din Legea nr. 272/2004</a:t>
            </a:r>
            <a:r>
              <a:rPr lang="ro-RO" dirty="0">
                <a:solidFill>
                  <a:srgbClr val="000000"/>
                </a:solidFill>
                <a:latin typeface="Verdana" panose="020B0604030504040204" pitchFamily="34" charset="0"/>
                <a:ea typeface="Calibri" panose="020F0502020204030204" pitchFamily="34" charset="0"/>
                <a:cs typeface="Times New Roman" panose="02020603050405020304" pitchFamily="18" charset="0"/>
              </a:rPr>
              <a:t> privind protecția și promovarea drepturilor copilului, republicată, cu modificările și completările ulterioare.</a:t>
            </a:r>
            <a:endParaRPr lang="en-US"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3264284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66701"/>
            <a:ext cx="16840200" cy="1981199"/>
          </a:xfrm>
        </p:spPr>
        <p:txBody>
          <a:bodyPr>
            <a:normAutofit/>
          </a:bodyPr>
          <a:lstStyle/>
          <a:p>
            <a:r>
              <a:rPr lang="ro-RO" dirty="0"/>
              <a:t>IDENTIFICAREA VICTIMEI TRAFICULUI DE PERSOANE</a:t>
            </a:r>
            <a:endParaRPr lang="en-US" dirty="0"/>
          </a:p>
        </p:txBody>
      </p:sp>
      <p:sp>
        <p:nvSpPr>
          <p:cNvPr id="3" name="Subtitle 2"/>
          <p:cNvSpPr>
            <a:spLocks noGrp="1"/>
          </p:cNvSpPr>
          <p:nvPr>
            <p:ph type="subTitle" idx="1"/>
          </p:nvPr>
        </p:nvSpPr>
        <p:spPr>
          <a:xfrm>
            <a:off x="1371600" y="1714500"/>
            <a:ext cx="16535400" cy="8382000"/>
          </a:xfrm>
        </p:spPr>
        <p:txBody>
          <a:bodyPr/>
          <a:lstStyle/>
          <a:p>
            <a:pPr algn="just">
              <a:lnSpc>
                <a:spcPct val="107000"/>
              </a:lnSpc>
              <a:spcAft>
                <a:spcPts val="800"/>
              </a:spcAft>
            </a:pPr>
            <a:endParaRPr lang="ro-RO" dirty="0">
              <a:solidFill>
                <a:srgbClr val="000000"/>
              </a:solidFill>
              <a:latin typeface="Verdana" panose="020B0604030504040204" pitchFamily="34" charset="0"/>
              <a:ea typeface="Calibri" panose="020F0502020204030204" pitchFamily="34" charset="0"/>
              <a:cs typeface="Times New Roman" panose="02020603050405020304" pitchFamily="18" charset="0"/>
            </a:endParaRPr>
          </a:p>
          <a:p>
            <a:endParaRPr lang="ro-RO" dirty="0">
              <a:solidFill>
                <a:srgbClr val="000000"/>
              </a:solidFill>
              <a:latin typeface="Verdana" panose="020B0604030504040204" pitchFamily="34" charset="0"/>
              <a:cs typeface="Times New Roman" panose="02020603050405020304" pitchFamily="18" charset="0"/>
            </a:endParaRPr>
          </a:p>
          <a:p>
            <a:endParaRPr lang="ro-RO" dirty="0">
              <a:solidFill>
                <a:srgbClr val="000000"/>
              </a:solidFill>
              <a:latin typeface="Verdana" panose="020B0604030504040204" pitchFamily="34" charset="0"/>
              <a:cs typeface="Times New Roman" panose="02020603050405020304" pitchFamily="18" charset="0"/>
            </a:endParaRPr>
          </a:p>
          <a:p>
            <a:pPr algn="just">
              <a:lnSpc>
                <a:spcPct val="107000"/>
              </a:lnSpc>
              <a:spcAft>
                <a:spcPts val="800"/>
              </a:spcAft>
            </a:pPr>
            <a:r>
              <a:rPr lang="ro-RO" sz="3600" dirty="0">
                <a:solidFill>
                  <a:srgbClr val="000000"/>
                </a:solidFill>
                <a:latin typeface="Verdana" panose="020B0604030504040204" pitchFamily="34" charset="0"/>
                <a:ea typeface="Calibri" panose="020F0502020204030204" pitchFamily="34" charset="0"/>
                <a:cs typeface="Times New Roman" panose="02020603050405020304" pitchFamily="18" charset="0"/>
              </a:rPr>
              <a:t>Indiciile/indicatorii de identificare sunt semne care pot indica faptul că, în cazul persoanei, s-au folosit elemente componente ale traficului de persoane: acțiuni/mijloace/scop, respectiv că aceasta se află/s-a aflat în situație de exploatare, ca urmare a unei infracțiuni de trafic de persoane. Analiza indiciilor/indicatorilor se realizează conform Anexei nr. 1, care face parte integrantă din prezentul mecanism.</a:t>
            </a:r>
            <a:endParaRPr lang="en-US" sz="3600" dirty="0">
              <a:latin typeface="Calibri" panose="020F0502020204030204" pitchFamily="34" charset="0"/>
              <a:ea typeface="Calibri" panose="020F0502020204030204" pitchFamily="34" charset="0"/>
              <a:cs typeface="Times New Roman" panose="02020603050405020304" pitchFamily="18" charset="0"/>
            </a:endParaRPr>
          </a:p>
          <a:p>
            <a:endParaRPr lang="en-US" sz="3600" dirty="0"/>
          </a:p>
        </p:txBody>
      </p:sp>
    </p:spTree>
    <p:extLst>
      <p:ext uri="{BB962C8B-B14F-4D97-AF65-F5344CB8AC3E}">
        <p14:creationId xmlns:p14="http://schemas.microsoft.com/office/powerpoint/2010/main" val="4419088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a:off x="8074432" y="0"/>
            <a:ext cx="10287000" cy="10287000"/>
          </a:xfrm>
          <a:prstGeom prst="rect">
            <a:avLst/>
          </a:prstGeom>
        </p:spPr>
      </p:pic>
      <p:grpSp>
        <p:nvGrpSpPr>
          <p:cNvPr id="3" name="Group 3"/>
          <p:cNvGrpSpPr>
            <a:grpSpLocks noChangeAspect="1"/>
          </p:cNvGrpSpPr>
          <p:nvPr/>
        </p:nvGrpSpPr>
        <p:grpSpPr>
          <a:xfrm>
            <a:off x="-1176338" y="0"/>
            <a:ext cx="10287000" cy="10287000"/>
            <a:chOff x="0" y="0"/>
            <a:chExt cx="6350000" cy="6350000"/>
          </a:xfrm>
        </p:grpSpPr>
        <p:sp>
          <p:nvSpPr>
            <p:cNvPr id="4" name="Freeform 4"/>
            <p:cNvSpPr/>
            <p:nvPr/>
          </p:nvSpPr>
          <p:spPr>
            <a:xfrm>
              <a:off x="0" y="0"/>
              <a:ext cx="6351270" cy="6350000"/>
            </a:xfrm>
            <a:custGeom>
              <a:avLst/>
              <a:gdLst/>
              <a:ahLst/>
              <a:cxnLst/>
              <a:rect l="l" t="t" r="r" b="b"/>
              <a:pathLst>
                <a:path w="6351270" h="6350000">
                  <a:moveTo>
                    <a:pt x="5985510" y="0"/>
                  </a:moveTo>
                  <a:lnTo>
                    <a:pt x="364490" y="0"/>
                  </a:lnTo>
                  <a:cubicBezTo>
                    <a:pt x="162560" y="0"/>
                    <a:pt x="0" y="162560"/>
                    <a:pt x="0" y="364490"/>
                  </a:cubicBezTo>
                  <a:lnTo>
                    <a:pt x="0" y="5986780"/>
                  </a:lnTo>
                  <a:cubicBezTo>
                    <a:pt x="0" y="6187440"/>
                    <a:pt x="162560" y="6350000"/>
                    <a:pt x="364490" y="6350000"/>
                  </a:cubicBezTo>
                  <a:lnTo>
                    <a:pt x="5986780" y="6350000"/>
                  </a:lnTo>
                  <a:cubicBezTo>
                    <a:pt x="6187440" y="6350000"/>
                    <a:pt x="6351270" y="6187440"/>
                    <a:pt x="6351270" y="5985510"/>
                  </a:cubicBezTo>
                  <a:lnTo>
                    <a:pt x="6351270" y="364490"/>
                  </a:lnTo>
                  <a:cubicBezTo>
                    <a:pt x="6350000" y="162560"/>
                    <a:pt x="6187440" y="0"/>
                    <a:pt x="5985510" y="0"/>
                  </a:cubicBezTo>
                  <a:close/>
                </a:path>
              </a:pathLst>
            </a:custGeom>
            <a:blipFill>
              <a:blip r:embed="rId3"/>
              <a:stretch>
                <a:fillRect l="-37053" t="-6527" r="-50141" b="-10493"/>
              </a:stretch>
            </a:blipFill>
          </p:spPr>
        </p:sp>
      </p:grpSp>
      <p:grpSp>
        <p:nvGrpSpPr>
          <p:cNvPr id="5" name="Group 5"/>
          <p:cNvGrpSpPr/>
          <p:nvPr/>
        </p:nvGrpSpPr>
        <p:grpSpPr>
          <a:xfrm>
            <a:off x="15701935" y="9544050"/>
            <a:ext cx="473857" cy="473857"/>
            <a:chOff x="0" y="0"/>
            <a:chExt cx="812800" cy="812800"/>
          </a:xfrm>
        </p:grpSpPr>
        <p:sp>
          <p:nvSpPr>
            <p:cNvPr id="6" name="Freeform 6"/>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24225C"/>
            </a:solidFill>
          </p:spPr>
        </p:sp>
        <p:sp>
          <p:nvSpPr>
            <p:cNvPr id="7" name="TextBox 7"/>
            <p:cNvSpPr txBox="1"/>
            <p:nvPr/>
          </p:nvSpPr>
          <p:spPr>
            <a:xfrm>
              <a:off x="76200" y="104775"/>
              <a:ext cx="660400" cy="631825"/>
            </a:xfrm>
            <a:prstGeom prst="rect">
              <a:avLst/>
            </a:prstGeom>
          </p:spPr>
          <p:txBody>
            <a:bodyPr lIns="50800" tIns="50800" rIns="50800" bIns="50800" rtlCol="0" anchor="ctr"/>
            <a:lstStyle/>
            <a:p>
              <a:pPr algn="ctr">
                <a:lnSpc>
                  <a:spcPts val="2000"/>
                </a:lnSpc>
              </a:pPr>
              <a:endParaRPr/>
            </a:p>
          </p:txBody>
        </p:sp>
      </p:grpSp>
      <p:grpSp>
        <p:nvGrpSpPr>
          <p:cNvPr id="8" name="Group 8"/>
          <p:cNvGrpSpPr/>
          <p:nvPr/>
        </p:nvGrpSpPr>
        <p:grpSpPr>
          <a:xfrm>
            <a:off x="16790205" y="9544050"/>
            <a:ext cx="473857" cy="473857"/>
            <a:chOff x="0" y="0"/>
            <a:chExt cx="812800" cy="812800"/>
          </a:xfrm>
        </p:grpSpPr>
        <p:sp>
          <p:nvSpPr>
            <p:cNvPr id="9" name="Freeform 9"/>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24225C"/>
            </a:solidFill>
          </p:spPr>
        </p:sp>
        <p:sp>
          <p:nvSpPr>
            <p:cNvPr id="10" name="TextBox 10"/>
            <p:cNvSpPr txBox="1"/>
            <p:nvPr/>
          </p:nvSpPr>
          <p:spPr>
            <a:xfrm>
              <a:off x="76200" y="104775"/>
              <a:ext cx="660400" cy="631825"/>
            </a:xfrm>
            <a:prstGeom prst="rect">
              <a:avLst/>
            </a:prstGeom>
          </p:spPr>
          <p:txBody>
            <a:bodyPr lIns="50800" tIns="50800" rIns="50800" bIns="50800" rtlCol="0" anchor="ctr"/>
            <a:lstStyle/>
            <a:p>
              <a:pPr algn="ctr">
                <a:lnSpc>
                  <a:spcPts val="2000"/>
                </a:lnSpc>
              </a:pPr>
              <a:endParaRPr/>
            </a:p>
          </p:txBody>
        </p:sp>
      </p:grpSp>
      <p:grpSp>
        <p:nvGrpSpPr>
          <p:cNvPr id="11" name="Group 11"/>
          <p:cNvGrpSpPr/>
          <p:nvPr/>
        </p:nvGrpSpPr>
        <p:grpSpPr>
          <a:xfrm>
            <a:off x="15938863" y="9544050"/>
            <a:ext cx="1088270" cy="473857"/>
            <a:chOff x="0" y="0"/>
            <a:chExt cx="286623" cy="124802"/>
          </a:xfrm>
        </p:grpSpPr>
        <p:sp>
          <p:nvSpPr>
            <p:cNvPr id="12" name="Freeform 12"/>
            <p:cNvSpPr/>
            <p:nvPr/>
          </p:nvSpPr>
          <p:spPr>
            <a:xfrm>
              <a:off x="0" y="0"/>
              <a:ext cx="286623" cy="124802"/>
            </a:xfrm>
            <a:custGeom>
              <a:avLst/>
              <a:gdLst/>
              <a:ahLst/>
              <a:cxnLst/>
              <a:rect l="l" t="t" r="r" b="b"/>
              <a:pathLst>
                <a:path w="286623" h="124802">
                  <a:moveTo>
                    <a:pt x="0" y="0"/>
                  </a:moveTo>
                  <a:lnTo>
                    <a:pt x="286623" y="0"/>
                  </a:lnTo>
                  <a:lnTo>
                    <a:pt x="286623" y="124802"/>
                  </a:lnTo>
                  <a:lnTo>
                    <a:pt x="0" y="124802"/>
                  </a:lnTo>
                  <a:close/>
                </a:path>
              </a:pathLst>
            </a:custGeom>
            <a:solidFill>
              <a:srgbClr val="24225C"/>
            </a:solidFill>
          </p:spPr>
        </p:sp>
        <p:sp>
          <p:nvSpPr>
            <p:cNvPr id="13" name="TextBox 13"/>
            <p:cNvSpPr txBox="1"/>
            <p:nvPr/>
          </p:nvSpPr>
          <p:spPr>
            <a:xfrm>
              <a:off x="0" y="28575"/>
              <a:ext cx="812800" cy="784225"/>
            </a:xfrm>
            <a:prstGeom prst="rect">
              <a:avLst/>
            </a:prstGeom>
          </p:spPr>
          <p:txBody>
            <a:bodyPr lIns="50800" tIns="50800" rIns="50800" bIns="50800" rtlCol="0" anchor="ctr"/>
            <a:lstStyle/>
            <a:p>
              <a:pPr algn="ctr">
                <a:lnSpc>
                  <a:spcPts val="2000"/>
                </a:lnSpc>
              </a:pPr>
              <a:endParaRPr/>
            </a:p>
          </p:txBody>
        </p:sp>
      </p:grpSp>
      <p:grpSp>
        <p:nvGrpSpPr>
          <p:cNvPr id="14" name="Group 14"/>
          <p:cNvGrpSpPr/>
          <p:nvPr/>
        </p:nvGrpSpPr>
        <p:grpSpPr>
          <a:xfrm>
            <a:off x="8674905" y="9544050"/>
            <a:ext cx="473857" cy="473857"/>
            <a:chOff x="0" y="0"/>
            <a:chExt cx="812800" cy="812800"/>
          </a:xfrm>
        </p:grpSpPr>
        <p:sp>
          <p:nvSpPr>
            <p:cNvPr id="15" name="Freeform 15"/>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24225C"/>
            </a:solidFill>
          </p:spPr>
        </p:sp>
        <p:sp>
          <p:nvSpPr>
            <p:cNvPr id="16" name="TextBox 16"/>
            <p:cNvSpPr txBox="1"/>
            <p:nvPr/>
          </p:nvSpPr>
          <p:spPr>
            <a:xfrm>
              <a:off x="76200" y="104775"/>
              <a:ext cx="660400" cy="631825"/>
            </a:xfrm>
            <a:prstGeom prst="rect">
              <a:avLst/>
            </a:prstGeom>
          </p:spPr>
          <p:txBody>
            <a:bodyPr lIns="50800" tIns="50800" rIns="50800" bIns="50800" rtlCol="0" anchor="ctr"/>
            <a:lstStyle/>
            <a:p>
              <a:pPr algn="ctr">
                <a:lnSpc>
                  <a:spcPts val="2000"/>
                </a:lnSpc>
              </a:pPr>
              <a:endParaRPr/>
            </a:p>
          </p:txBody>
        </p:sp>
      </p:grpSp>
      <p:grpSp>
        <p:nvGrpSpPr>
          <p:cNvPr id="17" name="Group 17"/>
          <p:cNvGrpSpPr/>
          <p:nvPr/>
        </p:nvGrpSpPr>
        <p:grpSpPr>
          <a:xfrm>
            <a:off x="9139238" y="9544050"/>
            <a:ext cx="473857" cy="473857"/>
            <a:chOff x="0" y="0"/>
            <a:chExt cx="812800" cy="812800"/>
          </a:xfrm>
        </p:grpSpPr>
        <p:sp>
          <p:nvSpPr>
            <p:cNvPr id="18" name="Freeform 18"/>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24225C"/>
            </a:solidFill>
          </p:spPr>
        </p:sp>
        <p:sp>
          <p:nvSpPr>
            <p:cNvPr id="19" name="TextBox 19"/>
            <p:cNvSpPr txBox="1"/>
            <p:nvPr/>
          </p:nvSpPr>
          <p:spPr>
            <a:xfrm>
              <a:off x="76200" y="104775"/>
              <a:ext cx="660400" cy="631825"/>
            </a:xfrm>
            <a:prstGeom prst="rect">
              <a:avLst/>
            </a:prstGeom>
          </p:spPr>
          <p:txBody>
            <a:bodyPr lIns="50800" tIns="50800" rIns="50800" bIns="50800" rtlCol="0" anchor="ctr"/>
            <a:lstStyle/>
            <a:p>
              <a:pPr algn="ctr">
                <a:lnSpc>
                  <a:spcPts val="2000"/>
                </a:lnSpc>
              </a:pPr>
              <a:endParaRPr/>
            </a:p>
          </p:txBody>
        </p:sp>
      </p:grpSp>
      <p:grpSp>
        <p:nvGrpSpPr>
          <p:cNvPr id="20" name="Group 20"/>
          <p:cNvGrpSpPr/>
          <p:nvPr/>
        </p:nvGrpSpPr>
        <p:grpSpPr>
          <a:xfrm>
            <a:off x="8911834" y="9544050"/>
            <a:ext cx="464332" cy="473857"/>
            <a:chOff x="0" y="0"/>
            <a:chExt cx="122293" cy="124802"/>
          </a:xfrm>
        </p:grpSpPr>
        <p:sp>
          <p:nvSpPr>
            <p:cNvPr id="21" name="Freeform 21"/>
            <p:cNvSpPr/>
            <p:nvPr/>
          </p:nvSpPr>
          <p:spPr>
            <a:xfrm>
              <a:off x="0" y="0"/>
              <a:ext cx="122293" cy="124802"/>
            </a:xfrm>
            <a:custGeom>
              <a:avLst/>
              <a:gdLst/>
              <a:ahLst/>
              <a:cxnLst/>
              <a:rect l="l" t="t" r="r" b="b"/>
              <a:pathLst>
                <a:path w="122293" h="124802">
                  <a:moveTo>
                    <a:pt x="0" y="0"/>
                  </a:moveTo>
                  <a:lnTo>
                    <a:pt x="122293" y="0"/>
                  </a:lnTo>
                  <a:lnTo>
                    <a:pt x="122293" y="124802"/>
                  </a:lnTo>
                  <a:lnTo>
                    <a:pt x="0" y="124802"/>
                  </a:lnTo>
                  <a:close/>
                </a:path>
              </a:pathLst>
            </a:custGeom>
            <a:solidFill>
              <a:srgbClr val="24225C"/>
            </a:solidFill>
          </p:spPr>
        </p:sp>
        <p:sp>
          <p:nvSpPr>
            <p:cNvPr id="22" name="TextBox 22"/>
            <p:cNvSpPr txBox="1"/>
            <p:nvPr/>
          </p:nvSpPr>
          <p:spPr>
            <a:xfrm>
              <a:off x="0" y="28575"/>
              <a:ext cx="812800" cy="784225"/>
            </a:xfrm>
            <a:prstGeom prst="rect">
              <a:avLst/>
            </a:prstGeom>
          </p:spPr>
          <p:txBody>
            <a:bodyPr lIns="50800" tIns="50800" rIns="50800" bIns="50800" rtlCol="0" anchor="ctr"/>
            <a:lstStyle/>
            <a:p>
              <a:pPr algn="ctr">
                <a:lnSpc>
                  <a:spcPts val="2000"/>
                </a:lnSpc>
              </a:pPr>
              <a:endParaRPr/>
            </a:p>
          </p:txBody>
        </p:sp>
      </p:grpSp>
      <p:pic>
        <p:nvPicPr>
          <p:cNvPr id="23" name="Picture 23"/>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8973740" y="9648895"/>
            <a:ext cx="350045" cy="281309"/>
          </a:xfrm>
          <a:prstGeom prst="rect">
            <a:avLst/>
          </a:prstGeom>
        </p:spPr>
      </p:pic>
      <p:sp>
        <p:nvSpPr>
          <p:cNvPr id="24" name="TextBox 24"/>
          <p:cNvSpPr txBox="1"/>
          <p:nvPr/>
        </p:nvSpPr>
        <p:spPr>
          <a:xfrm>
            <a:off x="10073633" y="1169034"/>
            <a:ext cx="6721334" cy="847725"/>
          </a:xfrm>
          <a:prstGeom prst="rect">
            <a:avLst/>
          </a:prstGeom>
        </p:spPr>
        <p:txBody>
          <a:bodyPr lIns="0" tIns="0" rIns="0" bIns="0" rtlCol="0" anchor="t">
            <a:spAutoFit/>
          </a:bodyPr>
          <a:lstStyle/>
          <a:p>
            <a:pPr>
              <a:lnSpc>
                <a:spcPts val="6299"/>
              </a:lnSpc>
            </a:pPr>
            <a:r>
              <a:rPr lang="en-US" sz="6999">
                <a:solidFill>
                  <a:srgbClr val="24225C"/>
                </a:solidFill>
                <a:latin typeface="Assistant Bold"/>
              </a:rPr>
              <a:t>IDENTIFICARE</a:t>
            </a:r>
          </a:p>
        </p:txBody>
      </p:sp>
      <p:sp>
        <p:nvSpPr>
          <p:cNvPr id="25" name="TextBox 25"/>
          <p:cNvSpPr txBox="1"/>
          <p:nvPr/>
        </p:nvSpPr>
        <p:spPr>
          <a:xfrm>
            <a:off x="9613095" y="2292984"/>
            <a:ext cx="8151663" cy="7155805"/>
          </a:xfrm>
          <a:prstGeom prst="rect">
            <a:avLst/>
          </a:prstGeom>
        </p:spPr>
        <p:txBody>
          <a:bodyPr lIns="0" tIns="0" rIns="0" bIns="0" rtlCol="0" anchor="t">
            <a:spAutoFit/>
          </a:bodyPr>
          <a:lstStyle/>
          <a:p>
            <a:pPr>
              <a:lnSpc>
                <a:spcPts val="6159"/>
              </a:lnSpc>
            </a:pPr>
            <a:r>
              <a:rPr lang="en-US" sz="4399" spc="241" dirty="0" err="1">
                <a:solidFill>
                  <a:srgbClr val="24225C"/>
                </a:solidFill>
                <a:latin typeface="Barlow Light Bold"/>
              </a:rPr>
              <a:t>Identificarea</a:t>
            </a:r>
            <a:r>
              <a:rPr lang="en-US" sz="4399" spc="241" dirty="0">
                <a:solidFill>
                  <a:srgbClr val="24225C"/>
                </a:solidFill>
                <a:latin typeface="Barlow Light Bold"/>
              </a:rPr>
              <a:t> </a:t>
            </a:r>
            <a:r>
              <a:rPr lang="en-US" sz="4399" spc="241" dirty="0" err="1">
                <a:solidFill>
                  <a:srgbClr val="24225C"/>
                </a:solidFill>
                <a:latin typeface="Barlow Light Bold"/>
              </a:rPr>
              <a:t>victimei</a:t>
            </a:r>
            <a:r>
              <a:rPr lang="en-US" sz="4399" spc="241" dirty="0">
                <a:solidFill>
                  <a:srgbClr val="24225C"/>
                </a:solidFill>
                <a:latin typeface="Barlow Light Bold"/>
              </a:rPr>
              <a:t> </a:t>
            </a:r>
            <a:r>
              <a:rPr lang="en-US" sz="4399" spc="241" dirty="0" err="1">
                <a:solidFill>
                  <a:srgbClr val="24225C"/>
                </a:solidFill>
                <a:latin typeface="Barlow Light Bold"/>
              </a:rPr>
              <a:t>traficului</a:t>
            </a:r>
            <a:r>
              <a:rPr lang="en-US" sz="4399" spc="241" dirty="0">
                <a:solidFill>
                  <a:srgbClr val="24225C"/>
                </a:solidFill>
                <a:latin typeface="Barlow Light Bold"/>
              </a:rPr>
              <a:t> de </a:t>
            </a:r>
            <a:r>
              <a:rPr lang="en-US" sz="4399" spc="241" dirty="0" err="1">
                <a:solidFill>
                  <a:srgbClr val="24225C"/>
                </a:solidFill>
                <a:latin typeface="Barlow Light Bold"/>
              </a:rPr>
              <a:t>persoane</a:t>
            </a:r>
            <a:r>
              <a:rPr lang="en-US" sz="4399" spc="241" dirty="0">
                <a:solidFill>
                  <a:srgbClr val="24225C"/>
                </a:solidFill>
                <a:latin typeface="Barlow Light Bold"/>
              </a:rPr>
              <a:t>/</a:t>
            </a:r>
            <a:r>
              <a:rPr lang="en-US" sz="4399" spc="241" dirty="0" err="1">
                <a:solidFill>
                  <a:srgbClr val="24225C"/>
                </a:solidFill>
                <a:latin typeface="Barlow Light Bold"/>
              </a:rPr>
              <a:t>minori</a:t>
            </a:r>
            <a:r>
              <a:rPr lang="en-US" sz="4399" spc="241" dirty="0">
                <a:solidFill>
                  <a:srgbClr val="24225C"/>
                </a:solidFill>
                <a:latin typeface="Barlow Light Bold"/>
              </a:rPr>
              <a:t> </a:t>
            </a:r>
            <a:r>
              <a:rPr lang="en-US" sz="4399" spc="241" dirty="0" err="1">
                <a:solidFill>
                  <a:srgbClr val="24225C"/>
                </a:solidFill>
                <a:latin typeface="Barlow Light Bold"/>
              </a:rPr>
              <a:t>este</a:t>
            </a:r>
            <a:r>
              <a:rPr lang="en-US" sz="4399" spc="241" dirty="0">
                <a:solidFill>
                  <a:srgbClr val="24225C"/>
                </a:solidFill>
                <a:latin typeface="Barlow Light Bold"/>
              </a:rPr>
              <a:t> </a:t>
            </a:r>
            <a:r>
              <a:rPr lang="en-US" sz="4399" spc="241" dirty="0" err="1">
                <a:solidFill>
                  <a:srgbClr val="24225C"/>
                </a:solidFill>
                <a:latin typeface="Barlow Light Bold"/>
              </a:rPr>
              <a:t>procesul</a:t>
            </a:r>
            <a:r>
              <a:rPr lang="en-US" sz="4399" spc="241" dirty="0">
                <a:solidFill>
                  <a:srgbClr val="24225C"/>
                </a:solidFill>
                <a:latin typeface="Barlow Light Bold"/>
              </a:rPr>
              <a:t> care </a:t>
            </a:r>
            <a:r>
              <a:rPr lang="en-US" sz="4399" spc="241" dirty="0" err="1">
                <a:solidFill>
                  <a:srgbClr val="24225C"/>
                </a:solidFill>
                <a:latin typeface="Barlow Light Bold"/>
              </a:rPr>
              <a:t>presupune</a:t>
            </a:r>
            <a:r>
              <a:rPr lang="en-US" sz="4399" spc="241" dirty="0">
                <a:solidFill>
                  <a:srgbClr val="24225C"/>
                </a:solidFill>
                <a:latin typeface="Barlow Light Bold"/>
              </a:rPr>
              <a:t> </a:t>
            </a:r>
            <a:r>
              <a:rPr lang="en-US" sz="4399" spc="241" dirty="0" err="1">
                <a:solidFill>
                  <a:srgbClr val="24225C"/>
                </a:solidFill>
                <a:latin typeface="Barlow Light Bold"/>
              </a:rPr>
              <a:t>depistarea</a:t>
            </a:r>
            <a:r>
              <a:rPr lang="en-US" sz="4399" spc="241" dirty="0">
                <a:solidFill>
                  <a:srgbClr val="24225C"/>
                </a:solidFill>
                <a:latin typeface="Barlow Light Bold"/>
              </a:rPr>
              <a:t> </a:t>
            </a:r>
            <a:r>
              <a:rPr lang="en-US" sz="4399" spc="241" dirty="0" err="1">
                <a:solidFill>
                  <a:srgbClr val="24225C"/>
                </a:solidFill>
                <a:latin typeface="Barlow Light Bold"/>
              </a:rPr>
              <a:t>semnelor</a:t>
            </a:r>
            <a:r>
              <a:rPr lang="en-US" sz="4399" spc="241" dirty="0">
                <a:solidFill>
                  <a:srgbClr val="24225C"/>
                </a:solidFill>
                <a:latin typeface="Barlow Light Bold"/>
              </a:rPr>
              <a:t> care </a:t>
            </a:r>
            <a:r>
              <a:rPr lang="en-US" sz="4399" spc="241" dirty="0" err="1">
                <a:solidFill>
                  <a:srgbClr val="24225C"/>
                </a:solidFill>
                <a:latin typeface="Barlow Light Bold"/>
              </a:rPr>
              <a:t>sugerează</a:t>
            </a:r>
            <a:r>
              <a:rPr lang="en-US" sz="4399" spc="241" dirty="0">
                <a:solidFill>
                  <a:srgbClr val="24225C"/>
                </a:solidFill>
                <a:latin typeface="Barlow Light Bold"/>
              </a:rPr>
              <a:t> o </a:t>
            </a:r>
            <a:r>
              <a:rPr lang="en-US" sz="4399" spc="241" dirty="0" err="1">
                <a:solidFill>
                  <a:srgbClr val="24225C"/>
                </a:solidFill>
                <a:latin typeface="Barlow Light Bold"/>
              </a:rPr>
              <a:t>posibilă</a:t>
            </a:r>
            <a:r>
              <a:rPr lang="en-US" sz="4399" spc="241" dirty="0">
                <a:solidFill>
                  <a:srgbClr val="24225C"/>
                </a:solidFill>
                <a:latin typeface="Barlow Light Bold"/>
              </a:rPr>
              <a:t> </a:t>
            </a:r>
            <a:r>
              <a:rPr lang="en-US" sz="4399" spc="241" dirty="0" err="1">
                <a:solidFill>
                  <a:srgbClr val="24225C"/>
                </a:solidFill>
                <a:latin typeface="Barlow Light Bold"/>
              </a:rPr>
              <a:t>situație</a:t>
            </a:r>
            <a:r>
              <a:rPr lang="en-US" sz="4399" spc="241" dirty="0">
                <a:solidFill>
                  <a:srgbClr val="24225C"/>
                </a:solidFill>
                <a:latin typeface="Barlow Light Bold"/>
              </a:rPr>
              <a:t> de </a:t>
            </a:r>
            <a:r>
              <a:rPr lang="en-US" sz="4399" spc="241" dirty="0" err="1">
                <a:solidFill>
                  <a:srgbClr val="24225C"/>
                </a:solidFill>
                <a:latin typeface="Barlow Light Bold"/>
              </a:rPr>
              <a:t>trafic</a:t>
            </a:r>
            <a:r>
              <a:rPr lang="en-US" sz="4399" spc="241" dirty="0">
                <a:solidFill>
                  <a:srgbClr val="24225C"/>
                </a:solidFill>
                <a:latin typeface="Barlow Light Bold"/>
              </a:rPr>
              <a:t> </a:t>
            </a:r>
            <a:r>
              <a:rPr lang="en-US" sz="4399" spc="241" dirty="0" err="1">
                <a:solidFill>
                  <a:srgbClr val="24225C"/>
                </a:solidFill>
                <a:latin typeface="Barlow Light Bold"/>
              </a:rPr>
              <a:t>și</a:t>
            </a:r>
            <a:r>
              <a:rPr lang="en-US" sz="4399" spc="241" dirty="0">
                <a:solidFill>
                  <a:srgbClr val="24225C"/>
                </a:solidFill>
                <a:latin typeface="Barlow Light Bold"/>
              </a:rPr>
              <a:t> a </a:t>
            </a:r>
            <a:r>
              <a:rPr lang="en-US" sz="4399" spc="241" dirty="0" err="1">
                <a:solidFill>
                  <a:srgbClr val="24225C"/>
                </a:solidFill>
                <a:latin typeface="Barlow Light Bold"/>
              </a:rPr>
              <a:t>victimelor</a:t>
            </a:r>
            <a:r>
              <a:rPr lang="en-US" sz="4399" spc="241" dirty="0">
                <a:solidFill>
                  <a:srgbClr val="24225C"/>
                </a:solidFill>
                <a:latin typeface="Barlow Light Bold"/>
              </a:rPr>
              <a:t> </a:t>
            </a:r>
            <a:r>
              <a:rPr lang="en-US" sz="4399" spc="241" dirty="0" err="1">
                <a:solidFill>
                  <a:srgbClr val="24225C"/>
                </a:solidFill>
                <a:latin typeface="Barlow Light Bold"/>
              </a:rPr>
              <a:t>potențiale</a:t>
            </a:r>
            <a:r>
              <a:rPr lang="en-US" sz="4399" spc="241" dirty="0">
                <a:solidFill>
                  <a:srgbClr val="24225C"/>
                </a:solidFill>
                <a:latin typeface="Barlow Light Bold"/>
              </a:rPr>
              <a:t>, </a:t>
            </a:r>
            <a:r>
              <a:rPr lang="en-US" sz="4399" spc="241" dirty="0" err="1">
                <a:solidFill>
                  <a:srgbClr val="24225C"/>
                </a:solidFill>
                <a:latin typeface="Barlow Light Bold"/>
              </a:rPr>
              <a:t>determinând</a:t>
            </a:r>
            <a:r>
              <a:rPr lang="en-US" sz="4399" spc="241" dirty="0">
                <a:solidFill>
                  <a:srgbClr val="24225C"/>
                </a:solidFill>
                <a:latin typeface="Barlow Light Bold"/>
              </a:rPr>
              <a:t> </a:t>
            </a:r>
            <a:r>
              <a:rPr lang="en-US" sz="4399" spc="241" dirty="0" err="1">
                <a:solidFill>
                  <a:srgbClr val="24225C"/>
                </a:solidFill>
                <a:latin typeface="Barlow Light Bold"/>
              </a:rPr>
              <a:t>notificarea</a:t>
            </a:r>
            <a:r>
              <a:rPr lang="en-US" sz="4399" spc="241" dirty="0">
                <a:solidFill>
                  <a:srgbClr val="24225C"/>
                </a:solidFill>
                <a:latin typeface="Barlow Light Bold"/>
              </a:rPr>
              <a:t> </a:t>
            </a:r>
            <a:r>
              <a:rPr lang="en-US" sz="4399" spc="241" dirty="0" err="1">
                <a:solidFill>
                  <a:srgbClr val="24225C"/>
                </a:solidFill>
                <a:latin typeface="Barlow Light Bold"/>
              </a:rPr>
              <a:t>acestora</a:t>
            </a:r>
            <a:r>
              <a:rPr lang="en-US" sz="4399" spc="241" dirty="0">
                <a:solidFill>
                  <a:srgbClr val="24225C"/>
                </a:solidFill>
                <a:latin typeface="Barlow Light Bold"/>
              </a:rPr>
              <a:t> </a:t>
            </a:r>
            <a:r>
              <a:rPr lang="en-US" sz="4399" spc="241" dirty="0" err="1">
                <a:solidFill>
                  <a:srgbClr val="24225C"/>
                </a:solidFill>
                <a:latin typeface="Barlow Light Bold"/>
              </a:rPr>
              <a:t>în</a:t>
            </a:r>
            <a:r>
              <a:rPr lang="en-US" sz="4399" spc="241" dirty="0">
                <a:solidFill>
                  <a:srgbClr val="24225C"/>
                </a:solidFill>
                <a:latin typeface="Barlow Light Bold"/>
              </a:rPr>
              <a:t> </a:t>
            </a:r>
            <a:r>
              <a:rPr lang="en-US" sz="4399" spc="241" dirty="0" err="1">
                <a:solidFill>
                  <a:srgbClr val="24225C"/>
                </a:solidFill>
                <a:latin typeface="Barlow Light Bold"/>
              </a:rPr>
              <a:t>cadrul</a:t>
            </a:r>
            <a:r>
              <a:rPr lang="en-US" sz="4399" spc="241" dirty="0">
                <a:solidFill>
                  <a:srgbClr val="24225C"/>
                </a:solidFill>
                <a:latin typeface="Barlow Light Bold"/>
              </a:rPr>
              <a:t> MNIR</a:t>
            </a:r>
          </a:p>
        </p:txBody>
      </p:sp>
      <p:sp>
        <p:nvSpPr>
          <p:cNvPr id="26" name="TextBox 26"/>
          <p:cNvSpPr txBox="1"/>
          <p:nvPr/>
        </p:nvSpPr>
        <p:spPr>
          <a:xfrm>
            <a:off x="15938863" y="9660329"/>
            <a:ext cx="1088270" cy="269875"/>
          </a:xfrm>
          <a:prstGeom prst="rect">
            <a:avLst/>
          </a:prstGeom>
        </p:spPr>
        <p:txBody>
          <a:bodyPr lIns="0" tIns="0" rIns="0" bIns="0" rtlCol="0" anchor="t">
            <a:spAutoFit/>
          </a:bodyPr>
          <a:lstStyle/>
          <a:p>
            <a:pPr algn="ctr">
              <a:lnSpc>
                <a:spcPts val="2000"/>
              </a:lnSpc>
            </a:pPr>
            <a:r>
              <a:rPr lang="en-US" sz="2000">
                <a:solidFill>
                  <a:srgbClr val="FFFFFF"/>
                </a:solidFill>
                <a:latin typeface="Kollektif"/>
              </a:rPr>
              <a:t>03/10</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rot="5400000" flipH="1">
            <a:off x="-1138238" y="0"/>
            <a:ext cx="10287000" cy="10287000"/>
          </a:xfrm>
          <a:prstGeom prst="rect">
            <a:avLst/>
          </a:prstGeom>
        </p:spPr>
      </p:pic>
      <p:pic>
        <p:nvPicPr>
          <p:cNvPr id="3" name="Picture 3"/>
          <p:cNvPicPr>
            <a:picLocks noChangeAspect="1"/>
          </p:cNvPicPr>
          <p:nvPr/>
        </p:nvPicPr>
        <p:blipFill>
          <a:blip r:embed="rId3"/>
          <a:srcRect/>
          <a:stretch>
            <a:fillRect/>
          </a:stretch>
        </p:blipFill>
        <p:spPr>
          <a:xfrm>
            <a:off x="799442" y="7855420"/>
            <a:ext cx="5190982" cy="2919927"/>
          </a:xfrm>
          <a:prstGeom prst="rect">
            <a:avLst/>
          </a:prstGeom>
        </p:spPr>
      </p:pic>
      <p:pic>
        <p:nvPicPr>
          <p:cNvPr id="4" name="Picture 4"/>
          <p:cNvPicPr>
            <a:picLocks noChangeAspect="1"/>
          </p:cNvPicPr>
          <p:nvPr/>
        </p:nvPicPr>
        <p:blipFill>
          <a:blip r:embed="rId3"/>
          <a:srcRect/>
          <a:stretch>
            <a:fillRect/>
          </a:stretch>
        </p:blipFill>
        <p:spPr>
          <a:xfrm>
            <a:off x="7270412" y="8708454"/>
            <a:ext cx="3282843" cy="1846599"/>
          </a:xfrm>
          <a:prstGeom prst="rect">
            <a:avLst/>
          </a:prstGeom>
        </p:spPr>
      </p:pic>
      <p:pic>
        <p:nvPicPr>
          <p:cNvPr id="5" name="Picture 5"/>
          <p:cNvPicPr>
            <a:picLocks noChangeAspect="1"/>
          </p:cNvPicPr>
          <p:nvPr/>
        </p:nvPicPr>
        <p:blipFill>
          <a:blip r:embed="rId3"/>
          <a:srcRect/>
          <a:stretch>
            <a:fillRect/>
          </a:stretch>
        </p:blipFill>
        <p:spPr>
          <a:xfrm>
            <a:off x="11718456" y="9341462"/>
            <a:ext cx="2405141" cy="1352892"/>
          </a:xfrm>
          <a:prstGeom prst="rect">
            <a:avLst/>
          </a:prstGeom>
        </p:spPr>
      </p:pic>
      <p:pic>
        <p:nvPicPr>
          <p:cNvPr id="6" name="Picture 6"/>
          <p:cNvPicPr>
            <a:picLocks noChangeAspect="1"/>
          </p:cNvPicPr>
          <p:nvPr/>
        </p:nvPicPr>
        <p:blipFill>
          <a:blip r:embed="rId3"/>
          <a:srcRect/>
          <a:stretch>
            <a:fillRect/>
          </a:stretch>
        </p:blipFill>
        <p:spPr>
          <a:xfrm>
            <a:off x="15039897" y="9789549"/>
            <a:ext cx="2405141" cy="1352892"/>
          </a:xfrm>
          <a:prstGeom prst="rect">
            <a:avLst/>
          </a:prstGeom>
        </p:spPr>
      </p:pic>
      <p:grpSp>
        <p:nvGrpSpPr>
          <p:cNvPr id="7" name="Group 7"/>
          <p:cNvGrpSpPr/>
          <p:nvPr/>
        </p:nvGrpSpPr>
        <p:grpSpPr>
          <a:xfrm>
            <a:off x="15701935" y="9544050"/>
            <a:ext cx="473857" cy="473857"/>
            <a:chOff x="0" y="0"/>
            <a:chExt cx="812800" cy="812800"/>
          </a:xfrm>
        </p:grpSpPr>
        <p:sp>
          <p:nvSpPr>
            <p:cNvPr id="8" name="Freeform 8"/>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24225C"/>
            </a:solidFill>
          </p:spPr>
        </p:sp>
        <p:sp>
          <p:nvSpPr>
            <p:cNvPr id="9" name="TextBox 9"/>
            <p:cNvSpPr txBox="1"/>
            <p:nvPr/>
          </p:nvSpPr>
          <p:spPr>
            <a:xfrm>
              <a:off x="76200" y="104775"/>
              <a:ext cx="660400" cy="631825"/>
            </a:xfrm>
            <a:prstGeom prst="rect">
              <a:avLst/>
            </a:prstGeom>
          </p:spPr>
          <p:txBody>
            <a:bodyPr lIns="50800" tIns="50800" rIns="50800" bIns="50800" rtlCol="0" anchor="ctr"/>
            <a:lstStyle/>
            <a:p>
              <a:pPr algn="ctr">
                <a:lnSpc>
                  <a:spcPts val="2000"/>
                </a:lnSpc>
              </a:pPr>
              <a:endParaRPr/>
            </a:p>
          </p:txBody>
        </p:sp>
      </p:grpSp>
      <p:grpSp>
        <p:nvGrpSpPr>
          <p:cNvPr id="10" name="Group 10"/>
          <p:cNvGrpSpPr/>
          <p:nvPr/>
        </p:nvGrpSpPr>
        <p:grpSpPr>
          <a:xfrm>
            <a:off x="16790205" y="9544050"/>
            <a:ext cx="473857" cy="473857"/>
            <a:chOff x="0" y="0"/>
            <a:chExt cx="812800" cy="812800"/>
          </a:xfrm>
        </p:grpSpPr>
        <p:sp>
          <p:nvSpPr>
            <p:cNvPr id="11" name="Freeform 11"/>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24225C"/>
            </a:solidFill>
          </p:spPr>
        </p:sp>
        <p:sp>
          <p:nvSpPr>
            <p:cNvPr id="12" name="TextBox 12"/>
            <p:cNvSpPr txBox="1"/>
            <p:nvPr/>
          </p:nvSpPr>
          <p:spPr>
            <a:xfrm>
              <a:off x="76200" y="104775"/>
              <a:ext cx="660400" cy="631825"/>
            </a:xfrm>
            <a:prstGeom prst="rect">
              <a:avLst/>
            </a:prstGeom>
          </p:spPr>
          <p:txBody>
            <a:bodyPr lIns="50800" tIns="50800" rIns="50800" bIns="50800" rtlCol="0" anchor="ctr"/>
            <a:lstStyle/>
            <a:p>
              <a:pPr algn="ctr">
                <a:lnSpc>
                  <a:spcPts val="2000"/>
                </a:lnSpc>
              </a:pPr>
              <a:endParaRPr/>
            </a:p>
          </p:txBody>
        </p:sp>
      </p:grpSp>
      <p:grpSp>
        <p:nvGrpSpPr>
          <p:cNvPr id="13" name="Group 13"/>
          <p:cNvGrpSpPr/>
          <p:nvPr/>
        </p:nvGrpSpPr>
        <p:grpSpPr>
          <a:xfrm>
            <a:off x="15938863" y="9544050"/>
            <a:ext cx="1088270" cy="473857"/>
            <a:chOff x="0" y="0"/>
            <a:chExt cx="286623" cy="124802"/>
          </a:xfrm>
        </p:grpSpPr>
        <p:sp>
          <p:nvSpPr>
            <p:cNvPr id="14" name="Freeform 14"/>
            <p:cNvSpPr/>
            <p:nvPr/>
          </p:nvSpPr>
          <p:spPr>
            <a:xfrm>
              <a:off x="0" y="0"/>
              <a:ext cx="286623" cy="124802"/>
            </a:xfrm>
            <a:custGeom>
              <a:avLst/>
              <a:gdLst/>
              <a:ahLst/>
              <a:cxnLst/>
              <a:rect l="l" t="t" r="r" b="b"/>
              <a:pathLst>
                <a:path w="286623" h="124802">
                  <a:moveTo>
                    <a:pt x="0" y="0"/>
                  </a:moveTo>
                  <a:lnTo>
                    <a:pt x="286623" y="0"/>
                  </a:lnTo>
                  <a:lnTo>
                    <a:pt x="286623" y="124802"/>
                  </a:lnTo>
                  <a:lnTo>
                    <a:pt x="0" y="124802"/>
                  </a:lnTo>
                  <a:close/>
                </a:path>
              </a:pathLst>
            </a:custGeom>
            <a:solidFill>
              <a:srgbClr val="24225C"/>
            </a:solidFill>
          </p:spPr>
        </p:sp>
        <p:sp>
          <p:nvSpPr>
            <p:cNvPr id="15" name="TextBox 15"/>
            <p:cNvSpPr txBox="1"/>
            <p:nvPr/>
          </p:nvSpPr>
          <p:spPr>
            <a:xfrm>
              <a:off x="0" y="28575"/>
              <a:ext cx="812800" cy="784225"/>
            </a:xfrm>
            <a:prstGeom prst="rect">
              <a:avLst/>
            </a:prstGeom>
          </p:spPr>
          <p:txBody>
            <a:bodyPr lIns="50800" tIns="50800" rIns="50800" bIns="50800" rtlCol="0" anchor="ctr"/>
            <a:lstStyle/>
            <a:p>
              <a:pPr algn="ctr">
                <a:lnSpc>
                  <a:spcPts val="2000"/>
                </a:lnSpc>
              </a:pPr>
              <a:endParaRPr/>
            </a:p>
          </p:txBody>
        </p:sp>
      </p:grpSp>
      <p:grpSp>
        <p:nvGrpSpPr>
          <p:cNvPr id="16" name="Group 16"/>
          <p:cNvGrpSpPr/>
          <p:nvPr/>
        </p:nvGrpSpPr>
        <p:grpSpPr>
          <a:xfrm>
            <a:off x="8674905" y="9544050"/>
            <a:ext cx="473857" cy="473857"/>
            <a:chOff x="0" y="0"/>
            <a:chExt cx="812800" cy="812800"/>
          </a:xfrm>
        </p:grpSpPr>
        <p:sp>
          <p:nvSpPr>
            <p:cNvPr id="17" name="Freeform 17"/>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24225C"/>
            </a:solidFill>
          </p:spPr>
        </p:sp>
        <p:sp>
          <p:nvSpPr>
            <p:cNvPr id="18" name="TextBox 18"/>
            <p:cNvSpPr txBox="1"/>
            <p:nvPr/>
          </p:nvSpPr>
          <p:spPr>
            <a:xfrm>
              <a:off x="76200" y="104775"/>
              <a:ext cx="660400" cy="631825"/>
            </a:xfrm>
            <a:prstGeom prst="rect">
              <a:avLst/>
            </a:prstGeom>
          </p:spPr>
          <p:txBody>
            <a:bodyPr lIns="50800" tIns="50800" rIns="50800" bIns="50800" rtlCol="0" anchor="ctr"/>
            <a:lstStyle/>
            <a:p>
              <a:pPr algn="ctr">
                <a:lnSpc>
                  <a:spcPts val="2000"/>
                </a:lnSpc>
              </a:pPr>
              <a:endParaRPr/>
            </a:p>
          </p:txBody>
        </p:sp>
      </p:grpSp>
      <p:grpSp>
        <p:nvGrpSpPr>
          <p:cNvPr id="19" name="Group 19"/>
          <p:cNvGrpSpPr/>
          <p:nvPr/>
        </p:nvGrpSpPr>
        <p:grpSpPr>
          <a:xfrm>
            <a:off x="9139238" y="9544050"/>
            <a:ext cx="473857" cy="473857"/>
            <a:chOff x="0" y="0"/>
            <a:chExt cx="812800" cy="812800"/>
          </a:xfrm>
        </p:grpSpPr>
        <p:sp>
          <p:nvSpPr>
            <p:cNvPr id="20" name="Freeform 20"/>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24225C"/>
            </a:solidFill>
          </p:spPr>
        </p:sp>
        <p:sp>
          <p:nvSpPr>
            <p:cNvPr id="21" name="TextBox 21"/>
            <p:cNvSpPr txBox="1"/>
            <p:nvPr/>
          </p:nvSpPr>
          <p:spPr>
            <a:xfrm>
              <a:off x="76200" y="104775"/>
              <a:ext cx="660400" cy="631825"/>
            </a:xfrm>
            <a:prstGeom prst="rect">
              <a:avLst/>
            </a:prstGeom>
          </p:spPr>
          <p:txBody>
            <a:bodyPr lIns="50800" tIns="50800" rIns="50800" bIns="50800" rtlCol="0" anchor="ctr"/>
            <a:lstStyle/>
            <a:p>
              <a:pPr algn="ctr">
                <a:lnSpc>
                  <a:spcPts val="2000"/>
                </a:lnSpc>
              </a:pPr>
              <a:endParaRPr/>
            </a:p>
          </p:txBody>
        </p:sp>
      </p:grpSp>
      <p:grpSp>
        <p:nvGrpSpPr>
          <p:cNvPr id="22" name="Group 22"/>
          <p:cNvGrpSpPr/>
          <p:nvPr/>
        </p:nvGrpSpPr>
        <p:grpSpPr>
          <a:xfrm>
            <a:off x="8911834" y="9544050"/>
            <a:ext cx="464332" cy="473857"/>
            <a:chOff x="0" y="0"/>
            <a:chExt cx="122293" cy="124802"/>
          </a:xfrm>
        </p:grpSpPr>
        <p:sp>
          <p:nvSpPr>
            <p:cNvPr id="23" name="Freeform 23"/>
            <p:cNvSpPr/>
            <p:nvPr/>
          </p:nvSpPr>
          <p:spPr>
            <a:xfrm>
              <a:off x="0" y="0"/>
              <a:ext cx="122293" cy="124802"/>
            </a:xfrm>
            <a:custGeom>
              <a:avLst/>
              <a:gdLst/>
              <a:ahLst/>
              <a:cxnLst/>
              <a:rect l="l" t="t" r="r" b="b"/>
              <a:pathLst>
                <a:path w="122293" h="124802">
                  <a:moveTo>
                    <a:pt x="0" y="0"/>
                  </a:moveTo>
                  <a:lnTo>
                    <a:pt x="122293" y="0"/>
                  </a:lnTo>
                  <a:lnTo>
                    <a:pt x="122293" y="124802"/>
                  </a:lnTo>
                  <a:lnTo>
                    <a:pt x="0" y="124802"/>
                  </a:lnTo>
                  <a:close/>
                </a:path>
              </a:pathLst>
            </a:custGeom>
            <a:solidFill>
              <a:srgbClr val="24225C"/>
            </a:solidFill>
          </p:spPr>
        </p:sp>
        <p:sp>
          <p:nvSpPr>
            <p:cNvPr id="24" name="TextBox 24"/>
            <p:cNvSpPr txBox="1"/>
            <p:nvPr/>
          </p:nvSpPr>
          <p:spPr>
            <a:xfrm>
              <a:off x="0" y="28575"/>
              <a:ext cx="812800" cy="784225"/>
            </a:xfrm>
            <a:prstGeom prst="rect">
              <a:avLst/>
            </a:prstGeom>
          </p:spPr>
          <p:txBody>
            <a:bodyPr lIns="50800" tIns="50800" rIns="50800" bIns="50800" rtlCol="0" anchor="ctr"/>
            <a:lstStyle/>
            <a:p>
              <a:pPr algn="ctr">
                <a:lnSpc>
                  <a:spcPts val="2000"/>
                </a:lnSpc>
              </a:pPr>
              <a:endParaRPr/>
            </a:p>
          </p:txBody>
        </p:sp>
      </p:grpSp>
      <p:pic>
        <p:nvPicPr>
          <p:cNvPr id="25" name="Picture 25"/>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8973740" y="9648895"/>
            <a:ext cx="350045" cy="281309"/>
          </a:xfrm>
          <a:prstGeom prst="rect">
            <a:avLst/>
          </a:prstGeom>
        </p:spPr>
      </p:pic>
      <p:sp>
        <p:nvSpPr>
          <p:cNvPr id="26" name="TextBox 26"/>
          <p:cNvSpPr txBox="1"/>
          <p:nvPr/>
        </p:nvSpPr>
        <p:spPr>
          <a:xfrm>
            <a:off x="15938863" y="9660329"/>
            <a:ext cx="1088270" cy="269875"/>
          </a:xfrm>
          <a:prstGeom prst="rect">
            <a:avLst/>
          </a:prstGeom>
        </p:spPr>
        <p:txBody>
          <a:bodyPr lIns="0" tIns="0" rIns="0" bIns="0" rtlCol="0" anchor="t">
            <a:spAutoFit/>
          </a:bodyPr>
          <a:lstStyle/>
          <a:p>
            <a:pPr algn="ctr">
              <a:lnSpc>
                <a:spcPts val="2000"/>
              </a:lnSpc>
            </a:pPr>
            <a:r>
              <a:rPr lang="en-US" sz="2000">
                <a:solidFill>
                  <a:srgbClr val="FFFFFF"/>
                </a:solidFill>
                <a:latin typeface="Kollektif"/>
              </a:rPr>
              <a:t>01/10</a:t>
            </a:r>
          </a:p>
        </p:txBody>
      </p:sp>
      <p:sp>
        <p:nvSpPr>
          <p:cNvPr id="27" name="TextBox 27"/>
          <p:cNvSpPr txBox="1"/>
          <p:nvPr/>
        </p:nvSpPr>
        <p:spPr>
          <a:xfrm>
            <a:off x="799442" y="947304"/>
            <a:ext cx="10766614" cy="702946"/>
          </a:xfrm>
          <a:prstGeom prst="rect">
            <a:avLst/>
          </a:prstGeom>
        </p:spPr>
        <p:txBody>
          <a:bodyPr lIns="0" tIns="0" rIns="0" bIns="0" rtlCol="0" anchor="t">
            <a:spAutoFit/>
          </a:bodyPr>
          <a:lstStyle/>
          <a:p>
            <a:pPr>
              <a:lnSpc>
                <a:spcPts val="5130"/>
              </a:lnSpc>
            </a:pPr>
            <a:r>
              <a:rPr lang="en-US" sz="5700">
                <a:solidFill>
                  <a:srgbClr val="24225C"/>
                </a:solidFill>
                <a:latin typeface="Assistant Bold"/>
              </a:rPr>
              <a:t>Fenomenul traficului de persoane</a:t>
            </a:r>
          </a:p>
        </p:txBody>
      </p:sp>
      <p:sp>
        <p:nvSpPr>
          <p:cNvPr id="28" name="TextBox 28"/>
          <p:cNvSpPr txBox="1"/>
          <p:nvPr/>
        </p:nvSpPr>
        <p:spPr>
          <a:xfrm>
            <a:off x="3667676" y="3370818"/>
            <a:ext cx="17557318" cy="3516873"/>
          </a:xfrm>
          <a:prstGeom prst="rect">
            <a:avLst/>
          </a:prstGeom>
        </p:spPr>
        <p:txBody>
          <a:bodyPr lIns="0" tIns="0" rIns="0" bIns="0" rtlCol="0" anchor="t">
            <a:spAutoFit/>
          </a:bodyPr>
          <a:lstStyle/>
          <a:p>
            <a:pPr>
              <a:lnSpc>
                <a:spcPts val="6968"/>
              </a:lnSpc>
            </a:pPr>
            <a:r>
              <a:rPr lang="en-US" sz="5360">
                <a:solidFill>
                  <a:srgbClr val="24225C"/>
                </a:solidFill>
                <a:latin typeface="Barlow Light Bold"/>
              </a:rPr>
              <a:t>Ce este ?</a:t>
            </a:r>
          </a:p>
          <a:p>
            <a:pPr>
              <a:lnSpc>
                <a:spcPts val="6968"/>
              </a:lnSpc>
            </a:pPr>
            <a:r>
              <a:rPr lang="en-US" sz="5360">
                <a:solidFill>
                  <a:srgbClr val="24225C"/>
                </a:solidFill>
                <a:latin typeface="Barlow Light Bold"/>
              </a:rPr>
              <a:t>          Cum îl recunoaștem ?</a:t>
            </a:r>
          </a:p>
          <a:p>
            <a:pPr>
              <a:lnSpc>
                <a:spcPts val="6968"/>
              </a:lnSpc>
            </a:pPr>
            <a:r>
              <a:rPr lang="en-US" sz="5360">
                <a:solidFill>
                  <a:srgbClr val="24225C"/>
                </a:solidFill>
                <a:latin typeface="Barlow Light Bold"/>
              </a:rPr>
              <a:t>                       Ce trebuie să facem ?</a:t>
            </a:r>
          </a:p>
          <a:p>
            <a:pPr>
              <a:lnSpc>
                <a:spcPts val="6968"/>
              </a:lnSpc>
            </a:pPr>
            <a:endParaRPr lang="en-US" sz="5360">
              <a:solidFill>
                <a:srgbClr val="24225C"/>
              </a:solidFill>
              <a:latin typeface="Barlow Light Bold"/>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a:off x="8074432" y="-9525"/>
            <a:ext cx="10287000" cy="10287000"/>
          </a:xfrm>
          <a:prstGeom prst="rect">
            <a:avLst/>
          </a:prstGeom>
        </p:spPr>
      </p:pic>
      <p:grpSp>
        <p:nvGrpSpPr>
          <p:cNvPr id="3" name="Group 3"/>
          <p:cNvGrpSpPr>
            <a:grpSpLocks noChangeAspect="1"/>
          </p:cNvGrpSpPr>
          <p:nvPr/>
        </p:nvGrpSpPr>
        <p:grpSpPr>
          <a:xfrm>
            <a:off x="-1221274" y="-24661"/>
            <a:ext cx="10287000" cy="10287000"/>
            <a:chOff x="0" y="0"/>
            <a:chExt cx="6350000" cy="6350000"/>
          </a:xfrm>
        </p:grpSpPr>
        <p:sp>
          <p:nvSpPr>
            <p:cNvPr id="4" name="Freeform 4"/>
            <p:cNvSpPr/>
            <p:nvPr/>
          </p:nvSpPr>
          <p:spPr>
            <a:xfrm>
              <a:off x="0" y="0"/>
              <a:ext cx="6351270" cy="6350000"/>
            </a:xfrm>
            <a:custGeom>
              <a:avLst/>
              <a:gdLst/>
              <a:ahLst/>
              <a:cxnLst/>
              <a:rect l="l" t="t" r="r" b="b"/>
              <a:pathLst>
                <a:path w="6351270" h="6350000">
                  <a:moveTo>
                    <a:pt x="5985510" y="0"/>
                  </a:moveTo>
                  <a:lnTo>
                    <a:pt x="364490" y="0"/>
                  </a:lnTo>
                  <a:cubicBezTo>
                    <a:pt x="162560" y="0"/>
                    <a:pt x="0" y="162560"/>
                    <a:pt x="0" y="364490"/>
                  </a:cubicBezTo>
                  <a:lnTo>
                    <a:pt x="0" y="5986780"/>
                  </a:lnTo>
                  <a:cubicBezTo>
                    <a:pt x="0" y="6187440"/>
                    <a:pt x="162560" y="6350000"/>
                    <a:pt x="364490" y="6350000"/>
                  </a:cubicBezTo>
                  <a:lnTo>
                    <a:pt x="5986780" y="6350000"/>
                  </a:lnTo>
                  <a:cubicBezTo>
                    <a:pt x="6187440" y="6350000"/>
                    <a:pt x="6351270" y="6187440"/>
                    <a:pt x="6351270" y="5985510"/>
                  </a:cubicBezTo>
                  <a:lnTo>
                    <a:pt x="6351270" y="364490"/>
                  </a:lnTo>
                  <a:cubicBezTo>
                    <a:pt x="6350000" y="162560"/>
                    <a:pt x="6187440" y="0"/>
                    <a:pt x="5985510" y="0"/>
                  </a:cubicBezTo>
                  <a:close/>
                </a:path>
              </a:pathLst>
            </a:custGeom>
            <a:blipFill>
              <a:blip r:embed="rId3">
                <a:alphaModFix amt="12000"/>
              </a:blip>
              <a:stretch>
                <a:fillRect l="-37053" t="-6527" r="-50141" b="-10493"/>
              </a:stretch>
            </a:blipFill>
          </p:spPr>
        </p:sp>
      </p:grpSp>
      <p:grpSp>
        <p:nvGrpSpPr>
          <p:cNvPr id="5" name="Group 5"/>
          <p:cNvGrpSpPr/>
          <p:nvPr/>
        </p:nvGrpSpPr>
        <p:grpSpPr>
          <a:xfrm>
            <a:off x="15701935" y="9544050"/>
            <a:ext cx="473857" cy="473857"/>
            <a:chOff x="0" y="0"/>
            <a:chExt cx="812800" cy="812800"/>
          </a:xfrm>
        </p:grpSpPr>
        <p:sp>
          <p:nvSpPr>
            <p:cNvPr id="6" name="Freeform 6"/>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24225C"/>
            </a:solidFill>
          </p:spPr>
        </p:sp>
        <p:sp>
          <p:nvSpPr>
            <p:cNvPr id="7" name="TextBox 7"/>
            <p:cNvSpPr txBox="1"/>
            <p:nvPr/>
          </p:nvSpPr>
          <p:spPr>
            <a:xfrm>
              <a:off x="76200" y="104775"/>
              <a:ext cx="660400" cy="631825"/>
            </a:xfrm>
            <a:prstGeom prst="rect">
              <a:avLst/>
            </a:prstGeom>
          </p:spPr>
          <p:txBody>
            <a:bodyPr lIns="50800" tIns="50800" rIns="50800" bIns="50800" rtlCol="0" anchor="ctr"/>
            <a:lstStyle/>
            <a:p>
              <a:pPr algn="ctr">
                <a:lnSpc>
                  <a:spcPts val="2000"/>
                </a:lnSpc>
              </a:pPr>
              <a:endParaRPr/>
            </a:p>
          </p:txBody>
        </p:sp>
      </p:grpSp>
      <p:grpSp>
        <p:nvGrpSpPr>
          <p:cNvPr id="8" name="Group 8"/>
          <p:cNvGrpSpPr/>
          <p:nvPr/>
        </p:nvGrpSpPr>
        <p:grpSpPr>
          <a:xfrm>
            <a:off x="16790205" y="9544050"/>
            <a:ext cx="473857" cy="473857"/>
            <a:chOff x="0" y="0"/>
            <a:chExt cx="812800" cy="812800"/>
          </a:xfrm>
        </p:grpSpPr>
        <p:sp>
          <p:nvSpPr>
            <p:cNvPr id="9" name="Freeform 9"/>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24225C"/>
            </a:solidFill>
          </p:spPr>
        </p:sp>
        <p:sp>
          <p:nvSpPr>
            <p:cNvPr id="10" name="TextBox 10"/>
            <p:cNvSpPr txBox="1"/>
            <p:nvPr/>
          </p:nvSpPr>
          <p:spPr>
            <a:xfrm>
              <a:off x="76200" y="104775"/>
              <a:ext cx="660400" cy="631825"/>
            </a:xfrm>
            <a:prstGeom prst="rect">
              <a:avLst/>
            </a:prstGeom>
          </p:spPr>
          <p:txBody>
            <a:bodyPr lIns="50800" tIns="50800" rIns="50800" bIns="50800" rtlCol="0" anchor="ctr"/>
            <a:lstStyle/>
            <a:p>
              <a:pPr algn="ctr">
                <a:lnSpc>
                  <a:spcPts val="2000"/>
                </a:lnSpc>
              </a:pPr>
              <a:endParaRPr/>
            </a:p>
          </p:txBody>
        </p:sp>
      </p:grpSp>
      <p:grpSp>
        <p:nvGrpSpPr>
          <p:cNvPr id="11" name="Group 11"/>
          <p:cNvGrpSpPr/>
          <p:nvPr/>
        </p:nvGrpSpPr>
        <p:grpSpPr>
          <a:xfrm>
            <a:off x="15938863" y="9544050"/>
            <a:ext cx="1088270" cy="473857"/>
            <a:chOff x="0" y="0"/>
            <a:chExt cx="286623" cy="124802"/>
          </a:xfrm>
        </p:grpSpPr>
        <p:sp>
          <p:nvSpPr>
            <p:cNvPr id="12" name="Freeform 12"/>
            <p:cNvSpPr/>
            <p:nvPr/>
          </p:nvSpPr>
          <p:spPr>
            <a:xfrm>
              <a:off x="0" y="0"/>
              <a:ext cx="286623" cy="124802"/>
            </a:xfrm>
            <a:custGeom>
              <a:avLst/>
              <a:gdLst/>
              <a:ahLst/>
              <a:cxnLst/>
              <a:rect l="l" t="t" r="r" b="b"/>
              <a:pathLst>
                <a:path w="286623" h="124802">
                  <a:moveTo>
                    <a:pt x="0" y="0"/>
                  </a:moveTo>
                  <a:lnTo>
                    <a:pt x="286623" y="0"/>
                  </a:lnTo>
                  <a:lnTo>
                    <a:pt x="286623" y="124802"/>
                  </a:lnTo>
                  <a:lnTo>
                    <a:pt x="0" y="124802"/>
                  </a:lnTo>
                  <a:close/>
                </a:path>
              </a:pathLst>
            </a:custGeom>
            <a:solidFill>
              <a:srgbClr val="24225C"/>
            </a:solidFill>
          </p:spPr>
        </p:sp>
        <p:sp>
          <p:nvSpPr>
            <p:cNvPr id="13" name="TextBox 13"/>
            <p:cNvSpPr txBox="1"/>
            <p:nvPr/>
          </p:nvSpPr>
          <p:spPr>
            <a:xfrm>
              <a:off x="0" y="28575"/>
              <a:ext cx="812800" cy="784225"/>
            </a:xfrm>
            <a:prstGeom prst="rect">
              <a:avLst/>
            </a:prstGeom>
          </p:spPr>
          <p:txBody>
            <a:bodyPr lIns="50800" tIns="50800" rIns="50800" bIns="50800" rtlCol="0" anchor="ctr"/>
            <a:lstStyle/>
            <a:p>
              <a:pPr algn="ctr">
                <a:lnSpc>
                  <a:spcPts val="2000"/>
                </a:lnSpc>
              </a:pPr>
              <a:endParaRPr/>
            </a:p>
          </p:txBody>
        </p:sp>
      </p:grpSp>
      <p:grpSp>
        <p:nvGrpSpPr>
          <p:cNvPr id="14" name="Group 14"/>
          <p:cNvGrpSpPr/>
          <p:nvPr/>
        </p:nvGrpSpPr>
        <p:grpSpPr>
          <a:xfrm>
            <a:off x="8674905" y="9544050"/>
            <a:ext cx="473857" cy="473857"/>
            <a:chOff x="0" y="0"/>
            <a:chExt cx="812800" cy="812800"/>
          </a:xfrm>
        </p:grpSpPr>
        <p:sp>
          <p:nvSpPr>
            <p:cNvPr id="15" name="Freeform 15"/>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24225C"/>
            </a:solidFill>
          </p:spPr>
        </p:sp>
        <p:sp>
          <p:nvSpPr>
            <p:cNvPr id="16" name="TextBox 16"/>
            <p:cNvSpPr txBox="1"/>
            <p:nvPr/>
          </p:nvSpPr>
          <p:spPr>
            <a:xfrm>
              <a:off x="76200" y="104775"/>
              <a:ext cx="660400" cy="631825"/>
            </a:xfrm>
            <a:prstGeom prst="rect">
              <a:avLst/>
            </a:prstGeom>
          </p:spPr>
          <p:txBody>
            <a:bodyPr lIns="50800" tIns="50800" rIns="50800" bIns="50800" rtlCol="0" anchor="ctr"/>
            <a:lstStyle/>
            <a:p>
              <a:pPr algn="ctr">
                <a:lnSpc>
                  <a:spcPts val="2000"/>
                </a:lnSpc>
              </a:pPr>
              <a:endParaRPr/>
            </a:p>
          </p:txBody>
        </p:sp>
      </p:grpSp>
      <p:grpSp>
        <p:nvGrpSpPr>
          <p:cNvPr id="17" name="Group 17"/>
          <p:cNvGrpSpPr/>
          <p:nvPr/>
        </p:nvGrpSpPr>
        <p:grpSpPr>
          <a:xfrm>
            <a:off x="9139238" y="9544050"/>
            <a:ext cx="473857" cy="473857"/>
            <a:chOff x="0" y="0"/>
            <a:chExt cx="812800" cy="812800"/>
          </a:xfrm>
        </p:grpSpPr>
        <p:sp>
          <p:nvSpPr>
            <p:cNvPr id="18" name="Freeform 18"/>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24225C"/>
            </a:solidFill>
          </p:spPr>
        </p:sp>
        <p:sp>
          <p:nvSpPr>
            <p:cNvPr id="19" name="TextBox 19"/>
            <p:cNvSpPr txBox="1"/>
            <p:nvPr/>
          </p:nvSpPr>
          <p:spPr>
            <a:xfrm>
              <a:off x="76200" y="104775"/>
              <a:ext cx="660400" cy="631825"/>
            </a:xfrm>
            <a:prstGeom prst="rect">
              <a:avLst/>
            </a:prstGeom>
          </p:spPr>
          <p:txBody>
            <a:bodyPr lIns="50800" tIns="50800" rIns="50800" bIns="50800" rtlCol="0" anchor="ctr"/>
            <a:lstStyle/>
            <a:p>
              <a:pPr algn="ctr">
                <a:lnSpc>
                  <a:spcPts val="2000"/>
                </a:lnSpc>
              </a:pPr>
              <a:endParaRPr/>
            </a:p>
          </p:txBody>
        </p:sp>
      </p:grpSp>
      <p:grpSp>
        <p:nvGrpSpPr>
          <p:cNvPr id="20" name="Group 20"/>
          <p:cNvGrpSpPr/>
          <p:nvPr/>
        </p:nvGrpSpPr>
        <p:grpSpPr>
          <a:xfrm>
            <a:off x="8911834" y="9544050"/>
            <a:ext cx="464332" cy="473857"/>
            <a:chOff x="0" y="0"/>
            <a:chExt cx="122293" cy="124802"/>
          </a:xfrm>
        </p:grpSpPr>
        <p:sp>
          <p:nvSpPr>
            <p:cNvPr id="21" name="Freeform 21"/>
            <p:cNvSpPr/>
            <p:nvPr/>
          </p:nvSpPr>
          <p:spPr>
            <a:xfrm>
              <a:off x="0" y="0"/>
              <a:ext cx="122293" cy="124802"/>
            </a:xfrm>
            <a:custGeom>
              <a:avLst/>
              <a:gdLst/>
              <a:ahLst/>
              <a:cxnLst/>
              <a:rect l="l" t="t" r="r" b="b"/>
              <a:pathLst>
                <a:path w="122293" h="124802">
                  <a:moveTo>
                    <a:pt x="0" y="0"/>
                  </a:moveTo>
                  <a:lnTo>
                    <a:pt x="122293" y="0"/>
                  </a:lnTo>
                  <a:lnTo>
                    <a:pt x="122293" y="124802"/>
                  </a:lnTo>
                  <a:lnTo>
                    <a:pt x="0" y="124802"/>
                  </a:lnTo>
                  <a:close/>
                </a:path>
              </a:pathLst>
            </a:custGeom>
            <a:solidFill>
              <a:srgbClr val="24225C"/>
            </a:solidFill>
          </p:spPr>
        </p:sp>
        <p:sp>
          <p:nvSpPr>
            <p:cNvPr id="22" name="TextBox 22"/>
            <p:cNvSpPr txBox="1"/>
            <p:nvPr/>
          </p:nvSpPr>
          <p:spPr>
            <a:xfrm>
              <a:off x="0" y="28575"/>
              <a:ext cx="812800" cy="784225"/>
            </a:xfrm>
            <a:prstGeom prst="rect">
              <a:avLst/>
            </a:prstGeom>
          </p:spPr>
          <p:txBody>
            <a:bodyPr lIns="50800" tIns="50800" rIns="50800" bIns="50800" rtlCol="0" anchor="ctr"/>
            <a:lstStyle/>
            <a:p>
              <a:pPr algn="ctr">
                <a:lnSpc>
                  <a:spcPts val="2000"/>
                </a:lnSpc>
              </a:pPr>
              <a:endParaRPr/>
            </a:p>
          </p:txBody>
        </p:sp>
      </p:grpSp>
      <p:pic>
        <p:nvPicPr>
          <p:cNvPr id="23" name="Picture 23"/>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8973740" y="9648895"/>
            <a:ext cx="350045" cy="281309"/>
          </a:xfrm>
          <a:prstGeom prst="rect">
            <a:avLst/>
          </a:prstGeom>
        </p:spPr>
      </p:pic>
      <p:sp>
        <p:nvSpPr>
          <p:cNvPr id="24" name="TextBox 24"/>
          <p:cNvSpPr txBox="1"/>
          <p:nvPr/>
        </p:nvSpPr>
        <p:spPr>
          <a:xfrm>
            <a:off x="10073633" y="1149984"/>
            <a:ext cx="6721334" cy="866775"/>
          </a:xfrm>
          <a:prstGeom prst="rect">
            <a:avLst/>
          </a:prstGeom>
        </p:spPr>
        <p:txBody>
          <a:bodyPr lIns="0" tIns="0" rIns="0" bIns="0" rtlCol="0" anchor="t">
            <a:spAutoFit/>
          </a:bodyPr>
          <a:lstStyle/>
          <a:p>
            <a:pPr>
              <a:lnSpc>
                <a:spcPts val="6299"/>
              </a:lnSpc>
            </a:pPr>
            <a:r>
              <a:rPr lang="en-US" sz="6999">
                <a:solidFill>
                  <a:srgbClr val="24225C"/>
                </a:solidFill>
                <a:latin typeface="Barlow Light Bold"/>
              </a:rPr>
              <a:t>REFERIRE</a:t>
            </a:r>
          </a:p>
        </p:txBody>
      </p:sp>
      <p:sp>
        <p:nvSpPr>
          <p:cNvPr id="25" name="TextBox 25"/>
          <p:cNvSpPr txBox="1"/>
          <p:nvPr/>
        </p:nvSpPr>
        <p:spPr>
          <a:xfrm>
            <a:off x="2999910" y="3762375"/>
            <a:ext cx="14764848" cy="3107691"/>
          </a:xfrm>
          <a:prstGeom prst="rect">
            <a:avLst/>
          </a:prstGeom>
        </p:spPr>
        <p:txBody>
          <a:bodyPr lIns="0" tIns="0" rIns="0" bIns="0" rtlCol="0" anchor="t">
            <a:spAutoFit/>
          </a:bodyPr>
          <a:lstStyle/>
          <a:p>
            <a:pPr algn="just">
              <a:lnSpc>
                <a:spcPts val="6159"/>
              </a:lnSpc>
            </a:pPr>
            <a:r>
              <a:rPr lang="en-US" sz="4399" spc="241" dirty="0" err="1">
                <a:solidFill>
                  <a:srgbClr val="24225C"/>
                </a:solidFill>
                <a:latin typeface="Barlow Light Bold"/>
              </a:rPr>
              <a:t>Referirea</a:t>
            </a:r>
            <a:r>
              <a:rPr lang="en-US" sz="4399" spc="241" dirty="0">
                <a:solidFill>
                  <a:srgbClr val="24225C"/>
                </a:solidFill>
                <a:latin typeface="Barlow Light Bold"/>
              </a:rPr>
              <a:t> </a:t>
            </a:r>
            <a:r>
              <a:rPr lang="en-US" sz="4399" spc="241" dirty="0" err="1">
                <a:solidFill>
                  <a:srgbClr val="24225C"/>
                </a:solidFill>
                <a:latin typeface="Barlow Light Bold"/>
              </a:rPr>
              <a:t>reprezintă</a:t>
            </a:r>
            <a:r>
              <a:rPr lang="en-US" sz="4399" spc="241" dirty="0">
                <a:solidFill>
                  <a:srgbClr val="24225C"/>
                </a:solidFill>
                <a:latin typeface="Barlow Light Bold"/>
              </a:rPr>
              <a:t> </a:t>
            </a:r>
            <a:r>
              <a:rPr lang="en-US" sz="4399" spc="241" dirty="0" err="1">
                <a:solidFill>
                  <a:srgbClr val="24225C"/>
                </a:solidFill>
                <a:latin typeface="Barlow Light Bold"/>
              </a:rPr>
              <a:t>orientarea</a:t>
            </a:r>
            <a:r>
              <a:rPr lang="en-US" sz="4399" spc="241" dirty="0">
                <a:solidFill>
                  <a:srgbClr val="24225C"/>
                </a:solidFill>
                <a:latin typeface="Barlow Light Bold"/>
              </a:rPr>
              <a:t> </a:t>
            </a:r>
            <a:r>
              <a:rPr lang="en-US" sz="4399" spc="241" dirty="0" err="1">
                <a:solidFill>
                  <a:srgbClr val="24225C"/>
                </a:solidFill>
                <a:latin typeface="Barlow Light Bold"/>
              </a:rPr>
              <a:t>și</a:t>
            </a:r>
            <a:r>
              <a:rPr lang="en-US" sz="4399" spc="241" dirty="0">
                <a:solidFill>
                  <a:srgbClr val="24225C"/>
                </a:solidFill>
                <a:latin typeface="Barlow Light Bold"/>
              </a:rPr>
              <a:t> </a:t>
            </a:r>
            <a:r>
              <a:rPr lang="en-US" sz="4399" spc="241" dirty="0" err="1">
                <a:solidFill>
                  <a:srgbClr val="24225C"/>
                </a:solidFill>
                <a:latin typeface="Barlow Light Bold"/>
              </a:rPr>
              <a:t>încredințarea</a:t>
            </a:r>
            <a:r>
              <a:rPr lang="en-US" sz="4399" spc="241" dirty="0">
                <a:solidFill>
                  <a:srgbClr val="24225C"/>
                </a:solidFill>
                <a:latin typeface="Barlow Light Bold"/>
              </a:rPr>
              <a:t> </a:t>
            </a:r>
            <a:r>
              <a:rPr lang="en-US" sz="4399" spc="241" dirty="0" err="1">
                <a:solidFill>
                  <a:srgbClr val="24225C"/>
                </a:solidFill>
                <a:latin typeface="Barlow Light Bold"/>
              </a:rPr>
              <a:t>victimei</a:t>
            </a:r>
            <a:r>
              <a:rPr lang="en-US" sz="4399" spc="241" dirty="0">
                <a:solidFill>
                  <a:srgbClr val="24225C"/>
                </a:solidFill>
                <a:latin typeface="Barlow Light Bold"/>
              </a:rPr>
              <a:t> (</a:t>
            </a:r>
            <a:r>
              <a:rPr lang="en-US" sz="4399" spc="241" dirty="0" err="1">
                <a:solidFill>
                  <a:srgbClr val="24225C"/>
                </a:solidFill>
                <a:latin typeface="Barlow Light Bold"/>
              </a:rPr>
              <a:t>prezumate</a:t>
            </a:r>
            <a:r>
              <a:rPr lang="en-US" sz="4399" spc="241" dirty="0">
                <a:solidFill>
                  <a:srgbClr val="24225C"/>
                </a:solidFill>
                <a:latin typeface="Barlow Light Bold"/>
              </a:rPr>
              <a:t>/</a:t>
            </a:r>
            <a:r>
              <a:rPr lang="en-US" sz="4399" spc="241" dirty="0" err="1">
                <a:solidFill>
                  <a:srgbClr val="24225C"/>
                </a:solidFill>
                <a:latin typeface="Barlow Light Bold"/>
              </a:rPr>
              <a:t>identificate</a:t>
            </a:r>
            <a:r>
              <a:rPr lang="en-US" sz="4399" spc="241" dirty="0">
                <a:solidFill>
                  <a:srgbClr val="24225C"/>
                </a:solidFill>
                <a:latin typeface="Barlow Light Bold"/>
              </a:rPr>
              <a:t>) </a:t>
            </a:r>
            <a:r>
              <a:rPr lang="en-US" sz="4399" spc="241" dirty="0" err="1">
                <a:solidFill>
                  <a:srgbClr val="24225C"/>
                </a:solidFill>
                <a:latin typeface="Barlow Light Bold"/>
              </a:rPr>
              <a:t>către</a:t>
            </a:r>
            <a:r>
              <a:rPr lang="en-US" sz="4399" spc="241" dirty="0">
                <a:solidFill>
                  <a:srgbClr val="24225C"/>
                </a:solidFill>
                <a:latin typeface="Barlow Light Bold"/>
              </a:rPr>
              <a:t> </a:t>
            </a:r>
            <a:r>
              <a:rPr lang="en-US" sz="4399" spc="241" dirty="0" err="1">
                <a:solidFill>
                  <a:srgbClr val="24225C"/>
                </a:solidFill>
                <a:latin typeface="Barlow Light Bold"/>
              </a:rPr>
              <a:t>furnizorii</a:t>
            </a:r>
            <a:r>
              <a:rPr lang="en-US" sz="4399" spc="241" dirty="0">
                <a:solidFill>
                  <a:srgbClr val="24225C"/>
                </a:solidFill>
                <a:latin typeface="Barlow Light Bold"/>
              </a:rPr>
              <a:t> de </a:t>
            </a:r>
            <a:r>
              <a:rPr lang="en-US" sz="4399" spc="241" dirty="0" err="1">
                <a:solidFill>
                  <a:srgbClr val="24225C"/>
                </a:solidFill>
                <a:latin typeface="Barlow Light Bold"/>
              </a:rPr>
              <a:t>servicii</a:t>
            </a:r>
            <a:r>
              <a:rPr lang="en-US" sz="4399" spc="241" dirty="0">
                <a:solidFill>
                  <a:srgbClr val="24225C"/>
                </a:solidFill>
                <a:latin typeface="Barlow Light Bold"/>
              </a:rPr>
              <a:t> </a:t>
            </a:r>
            <a:r>
              <a:rPr lang="en-US" sz="4399" spc="241" dirty="0" err="1">
                <a:solidFill>
                  <a:srgbClr val="24225C"/>
                </a:solidFill>
                <a:latin typeface="Barlow Light Bold"/>
              </a:rPr>
              <a:t>specializate</a:t>
            </a:r>
            <a:r>
              <a:rPr lang="en-US" sz="4399" spc="241" dirty="0">
                <a:solidFill>
                  <a:srgbClr val="24225C"/>
                </a:solidFill>
                <a:latin typeface="Barlow Light Bold"/>
              </a:rPr>
              <a:t> de </a:t>
            </a:r>
            <a:r>
              <a:rPr lang="en-US" sz="4399" spc="241" dirty="0" err="1">
                <a:solidFill>
                  <a:srgbClr val="24225C"/>
                </a:solidFill>
                <a:latin typeface="Barlow Light Bold"/>
              </a:rPr>
              <a:t>protecție</a:t>
            </a:r>
            <a:r>
              <a:rPr lang="en-US" sz="4399" spc="241" dirty="0">
                <a:solidFill>
                  <a:srgbClr val="24225C"/>
                </a:solidFill>
                <a:latin typeface="Barlow Light Bold"/>
              </a:rPr>
              <a:t> </a:t>
            </a:r>
            <a:r>
              <a:rPr lang="en-US" sz="4399" spc="241" dirty="0" err="1">
                <a:solidFill>
                  <a:srgbClr val="24225C"/>
                </a:solidFill>
                <a:latin typeface="Barlow Light Bold"/>
              </a:rPr>
              <a:t>și</a:t>
            </a:r>
            <a:r>
              <a:rPr lang="en-US" sz="4399" spc="241" dirty="0">
                <a:solidFill>
                  <a:srgbClr val="24225C"/>
                </a:solidFill>
                <a:latin typeface="Barlow Light Bold"/>
              </a:rPr>
              <a:t> </a:t>
            </a:r>
            <a:r>
              <a:rPr lang="en-US" sz="4399" spc="241" dirty="0" err="1">
                <a:solidFill>
                  <a:srgbClr val="24225C"/>
                </a:solidFill>
                <a:latin typeface="Barlow Light Bold"/>
              </a:rPr>
              <a:t>asistență</a:t>
            </a:r>
            <a:r>
              <a:rPr lang="en-US" sz="4399" spc="241" dirty="0">
                <a:solidFill>
                  <a:srgbClr val="24225C"/>
                </a:solidFill>
                <a:latin typeface="Barlow Light Bold"/>
              </a:rPr>
              <a:t>.</a:t>
            </a:r>
          </a:p>
          <a:p>
            <a:pPr>
              <a:lnSpc>
                <a:spcPts val="6159"/>
              </a:lnSpc>
            </a:pPr>
            <a:endParaRPr lang="en-US" sz="4399" spc="241" dirty="0">
              <a:solidFill>
                <a:srgbClr val="24225C"/>
              </a:solidFill>
              <a:latin typeface="Barlow Light Bold"/>
            </a:endParaRPr>
          </a:p>
        </p:txBody>
      </p:sp>
      <p:sp>
        <p:nvSpPr>
          <p:cNvPr id="26" name="TextBox 26"/>
          <p:cNvSpPr txBox="1"/>
          <p:nvPr/>
        </p:nvSpPr>
        <p:spPr>
          <a:xfrm>
            <a:off x="15938863" y="9660329"/>
            <a:ext cx="1088270" cy="269875"/>
          </a:xfrm>
          <a:prstGeom prst="rect">
            <a:avLst/>
          </a:prstGeom>
        </p:spPr>
        <p:txBody>
          <a:bodyPr lIns="0" tIns="0" rIns="0" bIns="0" rtlCol="0" anchor="t">
            <a:spAutoFit/>
          </a:bodyPr>
          <a:lstStyle/>
          <a:p>
            <a:pPr algn="ctr">
              <a:lnSpc>
                <a:spcPts val="2000"/>
              </a:lnSpc>
            </a:pPr>
            <a:r>
              <a:rPr lang="en-US" sz="2000">
                <a:solidFill>
                  <a:srgbClr val="FFFFFF"/>
                </a:solidFill>
                <a:latin typeface="Kollektif"/>
              </a:rPr>
              <a:t>03/10</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a:off x="8074432" y="-9525"/>
            <a:ext cx="10287000" cy="10287000"/>
          </a:xfrm>
          <a:prstGeom prst="rect">
            <a:avLst/>
          </a:prstGeom>
        </p:spPr>
      </p:pic>
      <p:grpSp>
        <p:nvGrpSpPr>
          <p:cNvPr id="3" name="Group 3"/>
          <p:cNvGrpSpPr>
            <a:grpSpLocks noChangeAspect="1"/>
          </p:cNvGrpSpPr>
          <p:nvPr/>
        </p:nvGrpSpPr>
        <p:grpSpPr>
          <a:xfrm>
            <a:off x="-1176338" y="0"/>
            <a:ext cx="10287000" cy="10287000"/>
            <a:chOff x="0" y="0"/>
            <a:chExt cx="6350000" cy="6350000"/>
          </a:xfrm>
        </p:grpSpPr>
        <p:sp>
          <p:nvSpPr>
            <p:cNvPr id="4" name="Freeform 4"/>
            <p:cNvSpPr/>
            <p:nvPr/>
          </p:nvSpPr>
          <p:spPr>
            <a:xfrm>
              <a:off x="0" y="0"/>
              <a:ext cx="6351270" cy="6350000"/>
            </a:xfrm>
            <a:custGeom>
              <a:avLst/>
              <a:gdLst/>
              <a:ahLst/>
              <a:cxnLst/>
              <a:rect l="l" t="t" r="r" b="b"/>
              <a:pathLst>
                <a:path w="6351270" h="6350000">
                  <a:moveTo>
                    <a:pt x="5985510" y="0"/>
                  </a:moveTo>
                  <a:lnTo>
                    <a:pt x="364490" y="0"/>
                  </a:lnTo>
                  <a:cubicBezTo>
                    <a:pt x="162560" y="0"/>
                    <a:pt x="0" y="162560"/>
                    <a:pt x="0" y="364490"/>
                  </a:cubicBezTo>
                  <a:lnTo>
                    <a:pt x="0" y="5986780"/>
                  </a:lnTo>
                  <a:cubicBezTo>
                    <a:pt x="0" y="6187440"/>
                    <a:pt x="162560" y="6350000"/>
                    <a:pt x="364490" y="6350000"/>
                  </a:cubicBezTo>
                  <a:lnTo>
                    <a:pt x="5986780" y="6350000"/>
                  </a:lnTo>
                  <a:cubicBezTo>
                    <a:pt x="6187440" y="6350000"/>
                    <a:pt x="6351270" y="6187440"/>
                    <a:pt x="6351270" y="5985510"/>
                  </a:cubicBezTo>
                  <a:lnTo>
                    <a:pt x="6351270" y="364490"/>
                  </a:lnTo>
                  <a:cubicBezTo>
                    <a:pt x="6350000" y="162560"/>
                    <a:pt x="6187440" y="0"/>
                    <a:pt x="5985510" y="0"/>
                  </a:cubicBezTo>
                  <a:close/>
                </a:path>
              </a:pathLst>
            </a:custGeom>
            <a:blipFill>
              <a:blip r:embed="rId3">
                <a:alphaModFix amt="12000"/>
              </a:blip>
              <a:stretch>
                <a:fillRect l="-37053" t="-6527" r="-50141" b="-10493"/>
              </a:stretch>
            </a:blipFill>
          </p:spPr>
        </p:sp>
      </p:grpSp>
      <p:grpSp>
        <p:nvGrpSpPr>
          <p:cNvPr id="5" name="Group 5"/>
          <p:cNvGrpSpPr/>
          <p:nvPr/>
        </p:nvGrpSpPr>
        <p:grpSpPr>
          <a:xfrm>
            <a:off x="15701935" y="9544050"/>
            <a:ext cx="473857" cy="473857"/>
            <a:chOff x="0" y="0"/>
            <a:chExt cx="812800" cy="812800"/>
          </a:xfrm>
        </p:grpSpPr>
        <p:sp>
          <p:nvSpPr>
            <p:cNvPr id="6" name="Freeform 6"/>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24225C"/>
            </a:solidFill>
          </p:spPr>
        </p:sp>
        <p:sp>
          <p:nvSpPr>
            <p:cNvPr id="7" name="TextBox 7"/>
            <p:cNvSpPr txBox="1"/>
            <p:nvPr/>
          </p:nvSpPr>
          <p:spPr>
            <a:xfrm>
              <a:off x="76200" y="104775"/>
              <a:ext cx="660400" cy="631825"/>
            </a:xfrm>
            <a:prstGeom prst="rect">
              <a:avLst/>
            </a:prstGeom>
          </p:spPr>
          <p:txBody>
            <a:bodyPr lIns="50800" tIns="50800" rIns="50800" bIns="50800" rtlCol="0" anchor="ctr"/>
            <a:lstStyle/>
            <a:p>
              <a:pPr algn="ctr">
                <a:lnSpc>
                  <a:spcPts val="2000"/>
                </a:lnSpc>
              </a:pPr>
              <a:endParaRPr/>
            </a:p>
          </p:txBody>
        </p:sp>
      </p:grpSp>
      <p:grpSp>
        <p:nvGrpSpPr>
          <p:cNvPr id="8" name="Group 8"/>
          <p:cNvGrpSpPr/>
          <p:nvPr/>
        </p:nvGrpSpPr>
        <p:grpSpPr>
          <a:xfrm>
            <a:off x="16790205" y="9544050"/>
            <a:ext cx="473857" cy="473857"/>
            <a:chOff x="0" y="0"/>
            <a:chExt cx="812800" cy="812800"/>
          </a:xfrm>
        </p:grpSpPr>
        <p:sp>
          <p:nvSpPr>
            <p:cNvPr id="9" name="Freeform 9"/>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24225C"/>
            </a:solidFill>
          </p:spPr>
        </p:sp>
        <p:sp>
          <p:nvSpPr>
            <p:cNvPr id="10" name="TextBox 10"/>
            <p:cNvSpPr txBox="1"/>
            <p:nvPr/>
          </p:nvSpPr>
          <p:spPr>
            <a:xfrm>
              <a:off x="76200" y="104775"/>
              <a:ext cx="660400" cy="631825"/>
            </a:xfrm>
            <a:prstGeom prst="rect">
              <a:avLst/>
            </a:prstGeom>
          </p:spPr>
          <p:txBody>
            <a:bodyPr lIns="50800" tIns="50800" rIns="50800" bIns="50800" rtlCol="0" anchor="ctr"/>
            <a:lstStyle/>
            <a:p>
              <a:pPr algn="ctr">
                <a:lnSpc>
                  <a:spcPts val="2000"/>
                </a:lnSpc>
              </a:pPr>
              <a:endParaRPr/>
            </a:p>
          </p:txBody>
        </p:sp>
      </p:grpSp>
      <p:grpSp>
        <p:nvGrpSpPr>
          <p:cNvPr id="11" name="Group 11"/>
          <p:cNvGrpSpPr/>
          <p:nvPr/>
        </p:nvGrpSpPr>
        <p:grpSpPr>
          <a:xfrm>
            <a:off x="15938863" y="9544050"/>
            <a:ext cx="1088270" cy="473857"/>
            <a:chOff x="0" y="0"/>
            <a:chExt cx="286623" cy="124802"/>
          </a:xfrm>
        </p:grpSpPr>
        <p:sp>
          <p:nvSpPr>
            <p:cNvPr id="12" name="Freeform 12"/>
            <p:cNvSpPr/>
            <p:nvPr/>
          </p:nvSpPr>
          <p:spPr>
            <a:xfrm>
              <a:off x="0" y="0"/>
              <a:ext cx="286623" cy="124802"/>
            </a:xfrm>
            <a:custGeom>
              <a:avLst/>
              <a:gdLst/>
              <a:ahLst/>
              <a:cxnLst/>
              <a:rect l="l" t="t" r="r" b="b"/>
              <a:pathLst>
                <a:path w="286623" h="124802">
                  <a:moveTo>
                    <a:pt x="0" y="0"/>
                  </a:moveTo>
                  <a:lnTo>
                    <a:pt x="286623" y="0"/>
                  </a:lnTo>
                  <a:lnTo>
                    <a:pt x="286623" y="124802"/>
                  </a:lnTo>
                  <a:lnTo>
                    <a:pt x="0" y="124802"/>
                  </a:lnTo>
                  <a:close/>
                </a:path>
              </a:pathLst>
            </a:custGeom>
            <a:solidFill>
              <a:srgbClr val="24225C"/>
            </a:solidFill>
          </p:spPr>
        </p:sp>
        <p:sp>
          <p:nvSpPr>
            <p:cNvPr id="13" name="TextBox 13"/>
            <p:cNvSpPr txBox="1"/>
            <p:nvPr/>
          </p:nvSpPr>
          <p:spPr>
            <a:xfrm>
              <a:off x="0" y="28575"/>
              <a:ext cx="812800" cy="784225"/>
            </a:xfrm>
            <a:prstGeom prst="rect">
              <a:avLst/>
            </a:prstGeom>
          </p:spPr>
          <p:txBody>
            <a:bodyPr lIns="50800" tIns="50800" rIns="50800" bIns="50800" rtlCol="0" anchor="ctr"/>
            <a:lstStyle/>
            <a:p>
              <a:pPr algn="ctr">
                <a:lnSpc>
                  <a:spcPts val="2000"/>
                </a:lnSpc>
              </a:pPr>
              <a:endParaRPr/>
            </a:p>
          </p:txBody>
        </p:sp>
      </p:grpSp>
      <p:grpSp>
        <p:nvGrpSpPr>
          <p:cNvPr id="14" name="Group 14"/>
          <p:cNvGrpSpPr/>
          <p:nvPr/>
        </p:nvGrpSpPr>
        <p:grpSpPr>
          <a:xfrm>
            <a:off x="8674905" y="9544050"/>
            <a:ext cx="473857" cy="473857"/>
            <a:chOff x="0" y="0"/>
            <a:chExt cx="812800" cy="812800"/>
          </a:xfrm>
        </p:grpSpPr>
        <p:sp>
          <p:nvSpPr>
            <p:cNvPr id="15" name="Freeform 15"/>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24225C"/>
            </a:solidFill>
          </p:spPr>
        </p:sp>
        <p:sp>
          <p:nvSpPr>
            <p:cNvPr id="16" name="TextBox 16"/>
            <p:cNvSpPr txBox="1"/>
            <p:nvPr/>
          </p:nvSpPr>
          <p:spPr>
            <a:xfrm>
              <a:off x="76200" y="104775"/>
              <a:ext cx="660400" cy="631825"/>
            </a:xfrm>
            <a:prstGeom prst="rect">
              <a:avLst/>
            </a:prstGeom>
          </p:spPr>
          <p:txBody>
            <a:bodyPr lIns="50800" tIns="50800" rIns="50800" bIns="50800" rtlCol="0" anchor="ctr"/>
            <a:lstStyle/>
            <a:p>
              <a:pPr algn="ctr">
                <a:lnSpc>
                  <a:spcPts val="2000"/>
                </a:lnSpc>
              </a:pPr>
              <a:endParaRPr/>
            </a:p>
          </p:txBody>
        </p:sp>
      </p:grpSp>
      <p:grpSp>
        <p:nvGrpSpPr>
          <p:cNvPr id="17" name="Group 17"/>
          <p:cNvGrpSpPr/>
          <p:nvPr/>
        </p:nvGrpSpPr>
        <p:grpSpPr>
          <a:xfrm>
            <a:off x="9139238" y="9544050"/>
            <a:ext cx="473857" cy="473857"/>
            <a:chOff x="0" y="0"/>
            <a:chExt cx="812800" cy="812800"/>
          </a:xfrm>
        </p:grpSpPr>
        <p:sp>
          <p:nvSpPr>
            <p:cNvPr id="18" name="Freeform 18"/>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24225C"/>
            </a:solidFill>
          </p:spPr>
        </p:sp>
        <p:sp>
          <p:nvSpPr>
            <p:cNvPr id="19" name="TextBox 19"/>
            <p:cNvSpPr txBox="1"/>
            <p:nvPr/>
          </p:nvSpPr>
          <p:spPr>
            <a:xfrm>
              <a:off x="76200" y="104775"/>
              <a:ext cx="660400" cy="631825"/>
            </a:xfrm>
            <a:prstGeom prst="rect">
              <a:avLst/>
            </a:prstGeom>
          </p:spPr>
          <p:txBody>
            <a:bodyPr lIns="50800" tIns="50800" rIns="50800" bIns="50800" rtlCol="0" anchor="ctr"/>
            <a:lstStyle/>
            <a:p>
              <a:pPr algn="ctr">
                <a:lnSpc>
                  <a:spcPts val="2000"/>
                </a:lnSpc>
              </a:pPr>
              <a:endParaRPr/>
            </a:p>
          </p:txBody>
        </p:sp>
      </p:grpSp>
      <p:grpSp>
        <p:nvGrpSpPr>
          <p:cNvPr id="20" name="Group 20"/>
          <p:cNvGrpSpPr/>
          <p:nvPr/>
        </p:nvGrpSpPr>
        <p:grpSpPr>
          <a:xfrm>
            <a:off x="8911834" y="9544050"/>
            <a:ext cx="464332" cy="473857"/>
            <a:chOff x="0" y="0"/>
            <a:chExt cx="122293" cy="124802"/>
          </a:xfrm>
        </p:grpSpPr>
        <p:sp>
          <p:nvSpPr>
            <p:cNvPr id="21" name="Freeform 21"/>
            <p:cNvSpPr/>
            <p:nvPr/>
          </p:nvSpPr>
          <p:spPr>
            <a:xfrm>
              <a:off x="0" y="0"/>
              <a:ext cx="122293" cy="124802"/>
            </a:xfrm>
            <a:custGeom>
              <a:avLst/>
              <a:gdLst/>
              <a:ahLst/>
              <a:cxnLst/>
              <a:rect l="l" t="t" r="r" b="b"/>
              <a:pathLst>
                <a:path w="122293" h="124802">
                  <a:moveTo>
                    <a:pt x="0" y="0"/>
                  </a:moveTo>
                  <a:lnTo>
                    <a:pt x="122293" y="0"/>
                  </a:lnTo>
                  <a:lnTo>
                    <a:pt x="122293" y="124802"/>
                  </a:lnTo>
                  <a:lnTo>
                    <a:pt x="0" y="124802"/>
                  </a:lnTo>
                  <a:close/>
                </a:path>
              </a:pathLst>
            </a:custGeom>
            <a:solidFill>
              <a:srgbClr val="24225C"/>
            </a:solidFill>
          </p:spPr>
        </p:sp>
        <p:sp>
          <p:nvSpPr>
            <p:cNvPr id="22" name="TextBox 22"/>
            <p:cNvSpPr txBox="1"/>
            <p:nvPr/>
          </p:nvSpPr>
          <p:spPr>
            <a:xfrm>
              <a:off x="0" y="28575"/>
              <a:ext cx="812800" cy="784225"/>
            </a:xfrm>
            <a:prstGeom prst="rect">
              <a:avLst/>
            </a:prstGeom>
          </p:spPr>
          <p:txBody>
            <a:bodyPr lIns="50800" tIns="50800" rIns="50800" bIns="50800" rtlCol="0" anchor="ctr"/>
            <a:lstStyle/>
            <a:p>
              <a:pPr algn="ctr">
                <a:lnSpc>
                  <a:spcPts val="2000"/>
                </a:lnSpc>
              </a:pPr>
              <a:endParaRPr/>
            </a:p>
          </p:txBody>
        </p:sp>
      </p:grpSp>
      <p:pic>
        <p:nvPicPr>
          <p:cNvPr id="23" name="Picture 23"/>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8973740" y="9648895"/>
            <a:ext cx="350045" cy="281309"/>
          </a:xfrm>
          <a:prstGeom prst="rect">
            <a:avLst/>
          </a:prstGeom>
        </p:spPr>
      </p:pic>
      <p:sp>
        <p:nvSpPr>
          <p:cNvPr id="24" name="TextBox 24"/>
          <p:cNvSpPr txBox="1"/>
          <p:nvPr/>
        </p:nvSpPr>
        <p:spPr>
          <a:xfrm>
            <a:off x="9857265" y="1181100"/>
            <a:ext cx="6721334" cy="692497"/>
          </a:xfrm>
          <a:prstGeom prst="rect">
            <a:avLst/>
          </a:prstGeom>
        </p:spPr>
        <p:txBody>
          <a:bodyPr lIns="0" tIns="0" rIns="0" bIns="0" rtlCol="0" anchor="t">
            <a:spAutoFit/>
          </a:bodyPr>
          <a:lstStyle/>
          <a:p>
            <a:pPr>
              <a:lnSpc>
                <a:spcPts val="5400"/>
              </a:lnSpc>
            </a:pPr>
            <a:r>
              <a:rPr lang="en-US" sz="6000" b="1" dirty="0">
                <a:solidFill>
                  <a:srgbClr val="24225C"/>
                </a:solidFill>
                <a:latin typeface="Barlow Light Bold"/>
              </a:rPr>
              <a:t>ASISTENȚĂ</a:t>
            </a:r>
          </a:p>
        </p:txBody>
      </p:sp>
      <p:sp>
        <p:nvSpPr>
          <p:cNvPr id="25" name="TextBox 25"/>
          <p:cNvSpPr txBox="1"/>
          <p:nvPr/>
        </p:nvSpPr>
        <p:spPr>
          <a:xfrm>
            <a:off x="2999910" y="2981325"/>
            <a:ext cx="14764848" cy="1504258"/>
          </a:xfrm>
          <a:prstGeom prst="rect">
            <a:avLst/>
          </a:prstGeom>
        </p:spPr>
        <p:txBody>
          <a:bodyPr lIns="0" tIns="0" rIns="0" bIns="0" rtlCol="0" anchor="t">
            <a:spAutoFit/>
          </a:bodyPr>
          <a:lstStyle/>
          <a:p>
            <a:pPr algn="just">
              <a:lnSpc>
                <a:spcPts val="6159"/>
              </a:lnSpc>
            </a:pPr>
            <a:endParaRPr lang="en-US" sz="4399" spc="241" dirty="0">
              <a:solidFill>
                <a:srgbClr val="24225C"/>
              </a:solidFill>
              <a:latin typeface="Barlow Light Bold"/>
            </a:endParaRPr>
          </a:p>
          <a:p>
            <a:pPr>
              <a:lnSpc>
                <a:spcPts val="6159"/>
              </a:lnSpc>
            </a:pPr>
            <a:endParaRPr lang="en-US" sz="4399" spc="241" dirty="0">
              <a:solidFill>
                <a:srgbClr val="24225C"/>
              </a:solidFill>
              <a:latin typeface="Barlow Light Bold"/>
            </a:endParaRPr>
          </a:p>
        </p:txBody>
      </p:sp>
      <p:sp>
        <p:nvSpPr>
          <p:cNvPr id="26" name="TextBox 26"/>
          <p:cNvSpPr txBox="1"/>
          <p:nvPr/>
        </p:nvSpPr>
        <p:spPr>
          <a:xfrm>
            <a:off x="15938863" y="9660329"/>
            <a:ext cx="1088270" cy="269875"/>
          </a:xfrm>
          <a:prstGeom prst="rect">
            <a:avLst/>
          </a:prstGeom>
        </p:spPr>
        <p:txBody>
          <a:bodyPr lIns="0" tIns="0" rIns="0" bIns="0" rtlCol="0" anchor="t">
            <a:spAutoFit/>
          </a:bodyPr>
          <a:lstStyle/>
          <a:p>
            <a:pPr algn="ctr">
              <a:lnSpc>
                <a:spcPts val="2000"/>
              </a:lnSpc>
            </a:pPr>
            <a:r>
              <a:rPr lang="en-US" sz="2000">
                <a:solidFill>
                  <a:srgbClr val="FFFFFF"/>
                </a:solidFill>
                <a:latin typeface="Kollektif"/>
              </a:rPr>
              <a:t>03/10</a:t>
            </a:r>
          </a:p>
        </p:txBody>
      </p:sp>
      <p:sp>
        <p:nvSpPr>
          <p:cNvPr id="34" name="CasetăText 33">
            <a:extLst>
              <a:ext uri="{FF2B5EF4-FFF2-40B4-BE49-F238E27FC236}">
                <a16:creationId xmlns:a16="http://schemas.microsoft.com/office/drawing/2014/main" id="{D211398B-1B3C-16EB-9454-D777903FFA76}"/>
              </a:ext>
            </a:extLst>
          </p:cNvPr>
          <p:cNvSpPr txBox="1"/>
          <p:nvPr/>
        </p:nvSpPr>
        <p:spPr>
          <a:xfrm>
            <a:off x="3626940" y="2971800"/>
            <a:ext cx="11498451" cy="6186309"/>
          </a:xfrm>
          <a:prstGeom prst="rect">
            <a:avLst/>
          </a:prstGeom>
          <a:noFill/>
        </p:spPr>
        <p:txBody>
          <a:bodyPr wrap="square">
            <a:spAutoFit/>
          </a:bodyPr>
          <a:lstStyle/>
          <a:p>
            <a:pPr algn="just"/>
            <a:r>
              <a:rPr lang="ro-RO" sz="4400" dirty="0"/>
              <a:t>Măsuri, programe și servicii (specializate) implementate de organizații neguvernamentale, autorități locale sau prin colaborarea dintre cele două, care pot include, fără a fi limitate la: asistența rezidențială, medicală, psihologică, materială, educațională, legală și </a:t>
            </a:r>
            <a:r>
              <a:rPr lang="ro-RO" sz="4400" dirty="0" err="1"/>
              <a:t>reinserţie</a:t>
            </a:r>
            <a:r>
              <a:rPr lang="ro-RO" sz="4400" dirty="0"/>
              <a:t> profesională. Programele de asistență pot fi furnizate în regim de criză, pe termen mediu și lung, atât în țările de origine, cât și exploatare.</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a:off x="8074432" y="-9525"/>
            <a:ext cx="10287000" cy="10287000"/>
          </a:xfrm>
          <a:prstGeom prst="rect">
            <a:avLst/>
          </a:prstGeom>
        </p:spPr>
      </p:pic>
      <p:grpSp>
        <p:nvGrpSpPr>
          <p:cNvPr id="3" name="Group 3"/>
          <p:cNvGrpSpPr>
            <a:grpSpLocks noChangeAspect="1"/>
          </p:cNvGrpSpPr>
          <p:nvPr/>
        </p:nvGrpSpPr>
        <p:grpSpPr>
          <a:xfrm>
            <a:off x="-1176338" y="0"/>
            <a:ext cx="10287000" cy="10287000"/>
            <a:chOff x="0" y="0"/>
            <a:chExt cx="6350000" cy="6350000"/>
          </a:xfrm>
        </p:grpSpPr>
        <p:sp>
          <p:nvSpPr>
            <p:cNvPr id="4" name="Freeform 4"/>
            <p:cNvSpPr/>
            <p:nvPr/>
          </p:nvSpPr>
          <p:spPr>
            <a:xfrm>
              <a:off x="0" y="0"/>
              <a:ext cx="6351270" cy="6350000"/>
            </a:xfrm>
            <a:custGeom>
              <a:avLst/>
              <a:gdLst/>
              <a:ahLst/>
              <a:cxnLst/>
              <a:rect l="l" t="t" r="r" b="b"/>
              <a:pathLst>
                <a:path w="6351270" h="6350000">
                  <a:moveTo>
                    <a:pt x="5985510" y="0"/>
                  </a:moveTo>
                  <a:lnTo>
                    <a:pt x="364490" y="0"/>
                  </a:lnTo>
                  <a:cubicBezTo>
                    <a:pt x="162560" y="0"/>
                    <a:pt x="0" y="162560"/>
                    <a:pt x="0" y="364490"/>
                  </a:cubicBezTo>
                  <a:lnTo>
                    <a:pt x="0" y="5986780"/>
                  </a:lnTo>
                  <a:cubicBezTo>
                    <a:pt x="0" y="6187440"/>
                    <a:pt x="162560" y="6350000"/>
                    <a:pt x="364490" y="6350000"/>
                  </a:cubicBezTo>
                  <a:lnTo>
                    <a:pt x="5986780" y="6350000"/>
                  </a:lnTo>
                  <a:cubicBezTo>
                    <a:pt x="6187440" y="6350000"/>
                    <a:pt x="6351270" y="6187440"/>
                    <a:pt x="6351270" y="5985510"/>
                  </a:cubicBezTo>
                  <a:lnTo>
                    <a:pt x="6351270" y="364490"/>
                  </a:lnTo>
                  <a:cubicBezTo>
                    <a:pt x="6350000" y="162560"/>
                    <a:pt x="6187440" y="0"/>
                    <a:pt x="5985510" y="0"/>
                  </a:cubicBezTo>
                  <a:close/>
                </a:path>
              </a:pathLst>
            </a:custGeom>
            <a:blipFill>
              <a:blip r:embed="rId3">
                <a:alphaModFix amt="12000"/>
              </a:blip>
              <a:stretch>
                <a:fillRect l="-37053" t="-6527" r="-50141" b="-10493"/>
              </a:stretch>
            </a:blipFill>
          </p:spPr>
        </p:sp>
      </p:grpSp>
      <p:grpSp>
        <p:nvGrpSpPr>
          <p:cNvPr id="5" name="Group 5"/>
          <p:cNvGrpSpPr/>
          <p:nvPr/>
        </p:nvGrpSpPr>
        <p:grpSpPr>
          <a:xfrm>
            <a:off x="15701935" y="9544050"/>
            <a:ext cx="473857" cy="473857"/>
            <a:chOff x="0" y="0"/>
            <a:chExt cx="812800" cy="812800"/>
          </a:xfrm>
        </p:grpSpPr>
        <p:sp>
          <p:nvSpPr>
            <p:cNvPr id="6" name="Freeform 6"/>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24225C"/>
            </a:solidFill>
          </p:spPr>
        </p:sp>
        <p:sp>
          <p:nvSpPr>
            <p:cNvPr id="7" name="TextBox 7"/>
            <p:cNvSpPr txBox="1"/>
            <p:nvPr/>
          </p:nvSpPr>
          <p:spPr>
            <a:xfrm>
              <a:off x="76200" y="104775"/>
              <a:ext cx="660400" cy="631825"/>
            </a:xfrm>
            <a:prstGeom prst="rect">
              <a:avLst/>
            </a:prstGeom>
          </p:spPr>
          <p:txBody>
            <a:bodyPr lIns="50800" tIns="50800" rIns="50800" bIns="50800" rtlCol="0" anchor="ctr"/>
            <a:lstStyle/>
            <a:p>
              <a:pPr algn="ctr">
                <a:lnSpc>
                  <a:spcPts val="2000"/>
                </a:lnSpc>
              </a:pPr>
              <a:endParaRPr/>
            </a:p>
          </p:txBody>
        </p:sp>
      </p:grpSp>
      <p:grpSp>
        <p:nvGrpSpPr>
          <p:cNvPr id="8" name="Group 8"/>
          <p:cNvGrpSpPr/>
          <p:nvPr/>
        </p:nvGrpSpPr>
        <p:grpSpPr>
          <a:xfrm>
            <a:off x="16790205" y="9544050"/>
            <a:ext cx="473857" cy="473857"/>
            <a:chOff x="0" y="0"/>
            <a:chExt cx="812800" cy="812800"/>
          </a:xfrm>
        </p:grpSpPr>
        <p:sp>
          <p:nvSpPr>
            <p:cNvPr id="9" name="Freeform 9"/>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24225C"/>
            </a:solidFill>
          </p:spPr>
        </p:sp>
        <p:sp>
          <p:nvSpPr>
            <p:cNvPr id="10" name="TextBox 10"/>
            <p:cNvSpPr txBox="1"/>
            <p:nvPr/>
          </p:nvSpPr>
          <p:spPr>
            <a:xfrm>
              <a:off x="76200" y="104775"/>
              <a:ext cx="660400" cy="631825"/>
            </a:xfrm>
            <a:prstGeom prst="rect">
              <a:avLst/>
            </a:prstGeom>
          </p:spPr>
          <p:txBody>
            <a:bodyPr lIns="50800" tIns="50800" rIns="50800" bIns="50800" rtlCol="0" anchor="ctr"/>
            <a:lstStyle/>
            <a:p>
              <a:pPr algn="ctr">
                <a:lnSpc>
                  <a:spcPts val="2000"/>
                </a:lnSpc>
              </a:pPr>
              <a:endParaRPr/>
            </a:p>
          </p:txBody>
        </p:sp>
      </p:grpSp>
      <p:grpSp>
        <p:nvGrpSpPr>
          <p:cNvPr id="11" name="Group 11"/>
          <p:cNvGrpSpPr/>
          <p:nvPr/>
        </p:nvGrpSpPr>
        <p:grpSpPr>
          <a:xfrm>
            <a:off x="15938863" y="9544050"/>
            <a:ext cx="1088270" cy="473857"/>
            <a:chOff x="0" y="0"/>
            <a:chExt cx="286623" cy="124802"/>
          </a:xfrm>
        </p:grpSpPr>
        <p:sp>
          <p:nvSpPr>
            <p:cNvPr id="12" name="Freeform 12"/>
            <p:cNvSpPr/>
            <p:nvPr/>
          </p:nvSpPr>
          <p:spPr>
            <a:xfrm>
              <a:off x="0" y="0"/>
              <a:ext cx="286623" cy="124802"/>
            </a:xfrm>
            <a:custGeom>
              <a:avLst/>
              <a:gdLst/>
              <a:ahLst/>
              <a:cxnLst/>
              <a:rect l="l" t="t" r="r" b="b"/>
              <a:pathLst>
                <a:path w="286623" h="124802">
                  <a:moveTo>
                    <a:pt x="0" y="0"/>
                  </a:moveTo>
                  <a:lnTo>
                    <a:pt x="286623" y="0"/>
                  </a:lnTo>
                  <a:lnTo>
                    <a:pt x="286623" y="124802"/>
                  </a:lnTo>
                  <a:lnTo>
                    <a:pt x="0" y="124802"/>
                  </a:lnTo>
                  <a:close/>
                </a:path>
              </a:pathLst>
            </a:custGeom>
            <a:solidFill>
              <a:srgbClr val="24225C"/>
            </a:solidFill>
          </p:spPr>
        </p:sp>
        <p:sp>
          <p:nvSpPr>
            <p:cNvPr id="13" name="TextBox 13"/>
            <p:cNvSpPr txBox="1"/>
            <p:nvPr/>
          </p:nvSpPr>
          <p:spPr>
            <a:xfrm>
              <a:off x="0" y="28575"/>
              <a:ext cx="812800" cy="784225"/>
            </a:xfrm>
            <a:prstGeom prst="rect">
              <a:avLst/>
            </a:prstGeom>
          </p:spPr>
          <p:txBody>
            <a:bodyPr lIns="50800" tIns="50800" rIns="50800" bIns="50800" rtlCol="0" anchor="ctr"/>
            <a:lstStyle/>
            <a:p>
              <a:pPr algn="ctr">
                <a:lnSpc>
                  <a:spcPts val="2000"/>
                </a:lnSpc>
              </a:pPr>
              <a:endParaRPr/>
            </a:p>
          </p:txBody>
        </p:sp>
      </p:grpSp>
      <p:grpSp>
        <p:nvGrpSpPr>
          <p:cNvPr id="14" name="Group 14"/>
          <p:cNvGrpSpPr/>
          <p:nvPr/>
        </p:nvGrpSpPr>
        <p:grpSpPr>
          <a:xfrm>
            <a:off x="8674905" y="9544050"/>
            <a:ext cx="473857" cy="473857"/>
            <a:chOff x="0" y="0"/>
            <a:chExt cx="812800" cy="812800"/>
          </a:xfrm>
        </p:grpSpPr>
        <p:sp>
          <p:nvSpPr>
            <p:cNvPr id="15" name="Freeform 15"/>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24225C"/>
            </a:solidFill>
          </p:spPr>
        </p:sp>
        <p:sp>
          <p:nvSpPr>
            <p:cNvPr id="16" name="TextBox 16"/>
            <p:cNvSpPr txBox="1"/>
            <p:nvPr/>
          </p:nvSpPr>
          <p:spPr>
            <a:xfrm>
              <a:off x="76200" y="104775"/>
              <a:ext cx="660400" cy="631825"/>
            </a:xfrm>
            <a:prstGeom prst="rect">
              <a:avLst/>
            </a:prstGeom>
          </p:spPr>
          <p:txBody>
            <a:bodyPr lIns="50800" tIns="50800" rIns="50800" bIns="50800" rtlCol="0" anchor="ctr"/>
            <a:lstStyle/>
            <a:p>
              <a:pPr algn="ctr">
                <a:lnSpc>
                  <a:spcPts val="2000"/>
                </a:lnSpc>
              </a:pPr>
              <a:endParaRPr/>
            </a:p>
          </p:txBody>
        </p:sp>
      </p:grpSp>
      <p:grpSp>
        <p:nvGrpSpPr>
          <p:cNvPr id="17" name="Group 17"/>
          <p:cNvGrpSpPr/>
          <p:nvPr/>
        </p:nvGrpSpPr>
        <p:grpSpPr>
          <a:xfrm>
            <a:off x="9139238" y="9544050"/>
            <a:ext cx="473857" cy="473857"/>
            <a:chOff x="0" y="0"/>
            <a:chExt cx="812800" cy="812800"/>
          </a:xfrm>
        </p:grpSpPr>
        <p:sp>
          <p:nvSpPr>
            <p:cNvPr id="18" name="Freeform 18"/>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24225C"/>
            </a:solidFill>
          </p:spPr>
        </p:sp>
        <p:sp>
          <p:nvSpPr>
            <p:cNvPr id="19" name="TextBox 19"/>
            <p:cNvSpPr txBox="1"/>
            <p:nvPr/>
          </p:nvSpPr>
          <p:spPr>
            <a:xfrm>
              <a:off x="76200" y="104775"/>
              <a:ext cx="660400" cy="631825"/>
            </a:xfrm>
            <a:prstGeom prst="rect">
              <a:avLst/>
            </a:prstGeom>
          </p:spPr>
          <p:txBody>
            <a:bodyPr lIns="50800" tIns="50800" rIns="50800" bIns="50800" rtlCol="0" anchor="ctr"/>
            <a:lstStyle/>
            <a:p>
              <a:pPr algn="ctr">
                <a:lnSpc>
                  <a:spcPts val="2000"/>
                </a:lnSpc>
              </a:pPr>
              <a:endParaRPr/>
            </a:p>
          </p:txBody>
        </p:sp>
      </p:grpSp>
      <p:grpSp>
        <p:nvGrpSpPr>
          <p:cNvPr id="20" name="Group 20"/>
          <p:cNvGrpSpPr/>
          <p:nvPr/>
        </p:nvGrpSpPr>
        <p:grpSpPr>
          <a:xfrm>
            <a:off x="8911834" y="9544050"/>
            <a:ext cx="464332" cy="473857"/>
            <a:chOff x="0" y="0"/>
            <a:chExt cx="122293" cy="124802"/>
          </a:xfrm>
        </p:grpSpPr>
        <p:sp>
          <p:nvSpPr>
            <p:cNvPr id="21" name="Freeform 21"/>
            <p:cNvSpPr/>
            <p:nvPr/>
          </p:nvSpPr>
          <p:spPr>
            <a:xfrm>
              <a:off x="0" y="0"/>
              <a:ext cx="122293" cy="124802"/>
            </a:xfrm>
            <a:custGeom>
              <a:avLst/>
              <a:gdLst/>
              <a:ahLst/>
              <a:cxnLst/>
              <a:rect l="l" t="t" r="r" b="b"/>
              <a:pathLst>
                <a:path w="122293" h="124802">
                  <a:moveTo>
                    <a:pt x="0" y="0"/>
                  </a:moveTo>
                  <a:lnTo>
                    <a:pt x="122293" y="0"/>
                  </a:lnTo>
                  <a:lnTo>
                    <a:pt x="122293" y="124802"/>
                  </a:lnTo>
                  <a:lnTo>
                    <a:pt x="0" y="124802"/>
                  </a:lnTo>
                  <a:close/>
                </a:path>
              </a:pathLst>
            </a:custGeom>
            <a:solidFill>
              <a:srgbClr val="24225C"/>
            </a:solidFill>
          </p:spPr>
        </p:sp>
        <p:sp>
          <p:nvSpPr>
            <p:cNvPr id="22" name="TextBox 22"/>
            <p:cNvSpPr txBox="1"/>
            <p:nvPr/>
          </p:nvSpPr>
          <p:spPr>
            <a:xfrm>
              <a:off x="0" y="28575"/>
              <a:ext cx="812800" cy="784225"/>
            </a:xfrm>
            <a:prstGeom prst="rect">
              <a:avLst/>
            </a:prstGeom>
          </p:spPr>
          <p:txBody>
            <a:bodyPr lIns="50800" tIns="50800" rIns="50800" bIns="50800" rtlCol="0" anchor="ctr"/>
            <a:lstStyle/>
            <a:p>
              <a:pPr algn="ctr">
                <a:lnSpc>
                  <a:spcPts val="2000"/>
                </a:lnSpc>
              </a:pPr>
              <a:endParaRPr/>
            </a:p>
          </p:txBody>
        </p:sp>
      </p:grpSp>
      <p:pic>
        <p:nvPicPr>
          <p:cNvPr id="23" name="Picture 23"/>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8973740" y="9648895"/>
            <a:ext cx="350045" cy="281309"/>
          </a:xfrm>
          <a:prstGeom prst="rect">
            <a:avLst/>
          </a:prstGeom>
        </p:spPr>
      </p:pic>
      <p:sp>
        <p:nvSpPr>
          <p:cNvPr id="24" name="TextBox 24"/>
          <p:cNvSpPr txBox="1"/>
          <p:nvPr/>
        </p:nvSpPr>
        <p:spPr>
          <a:xfrm>
            <a:off x="9857265" y="1181100"/>
            <a:ext cx="6721334" cy="692497"/>
          </a:xfrm>
          <a:prstGeom prst="rect">
            <a:avLst/>
          </a:prstGeom>
        </p:spPr>
        <p:txBody>
          <a:bodyPr lIns="0" tIns="0" rIns="0" bIns="0" rtlCol="0" anchor="t">
            <a:spAutoFit/>
          </a:bodyPr>
          <a:lstStyle/>
          <a:p>
            <a:pPr>
              <a:lnSpc>
                <a:spcPts val="5400"/>
              </a:lnSpc>
            </a:pPr>
            <a:r>
              <a:rPr lang="en-US" sz="6000" b="1" dirty="0">
                <a:solidFill>
                  <a:srgbClr val="24225C"/>
                </a:solidFill>
                <a:latin typeface="Barlow Light Bold"/>
              </a:rPr>
              <a:t>PROTECȚIE</a:t>
            </a:r>
          </a:p>
        </p:txBody>
      </p:sp>
      <p:sp>
        <p:nvSpPr>
          <p:cNvPr id="25" name="TextBox 25"/>
          <p:cNvSpPr txBox="1"/>
          <p:nvPr/>
        </p:nvSpPr>
        <p:spPr>
          <a:xfrm>
            <a:off x="1550096" y="2980054"/>
            <a:ext cx="16214662" cy="5450841"/>
          </a:xfrm>
          <a:prstGeom prst="rect">
            <a:avLst/>
          </a:prstGeom>
        </p:spPr>
        <p:txBody>
          <a:bodyPr lIns="0" tIns="0" rIns="0" bIns="0" rtlCol="0" anchor="t">
            <a:spAutoFit/>
          </a:bodyPr>
          <a:lstStyle/>
          <a:p>
            <a:pPr marL="949948" lvl="1" indent="-474974">
              <a:lnSpc>
                <a:spcPts val="6159"/>
              </a:lnSpc>
              <a:buFont typeface="Arial"/>
              <a:buChar char="•"/>
            </a:pPr>
            <a:r>
              <a:rPr lang="en-US" sz="4399" spc="241">
                <a:solidFill>
                  <a:srgbClr val="24225C"/>
                </a:solidFill>
                <a:latin typeface="Barlow Light Bold"/>
              </a:rPr>
              <a:t> Privește măsurile luate pentru siguranța fizică și pentru consolidarea perspectivelor de (re)integrare socială a victimei atât în țara de origine, cât și în cea de exploatare sau într-un stat terț.</a:t>
            </a:r>
          </a:p>
          <a:p>
            <a:pPr>
              <a:lnSpc>
                <a:spcPts val="6159"/>
              </a:lnSpc>
            </a:pPr>
            <a:endParaRPr lang="en-US" sz="4399" spc="241">
              <a:solidFill>
                <a:srgbClr val="24225C"/>
              </a:solidFill>
              <a:latin typeface="Barlow Light Bold"/>
            </a:endParaRPr>
          </a:p>
          <a:p>
            <a:pPr marL="949948" lvl="1" indent="-474974">
              <a:lnSpc>
                <a:spcPts val="6159"/>
              </a:lnSpc>
              <a:buFont typeface="Arial"/>
              <a:buChar char="•"/>
            </a:pPr>
            <a:r>
              <a:rPr lang="en-US" sz="4399" spc="241">
                <a:solidFill>
                  <a:srgbClr val="24225C"/>
                </a:solidFill>
                <a:latin typeface="Barlow Light Bold"/>
              </a:rPr>
              <a:t>Componenta esențială a oricărui program de asistență.</a:t>
            </a:r>
          </a:p>
          <a:p>
            <a:pPr>
              <a:lnSpc>
                <a:spcPts val="6159"/>
              </a:lnSpc>
            </a:pPr>
            <a:endParaRPr lang="en-US" sz="4399" spc="241">
              <a:solidFill>
                <a:srgbClr val="24225C"/>
              </a:solidFill>
              <a:latin typeface="Barlow Light Bold"/>
            </a:endParaRPr>
          </a:p>
        </p:txBody>
      </p:sp>
      <p:sp>
        <p:nvSpPr>
          <p:cNvPr id="26" name="TextBox 26"/>
          <p:cNvSpPr txBox="1"/>
          <p:nvPr/>
        </p:nvSpPr>
        <p:spPr>
          <a:xfrm>
            <a:off x="15938863" y="9660329"/>
            <a:ext cx="1088270" cy="269875"/>
          </a:xfrm>
          <a:prstGeom prst="rect">
            <a:avLst/>
          </a:prstGeom>
        </p:spPr>
        <p:txBody>
          <a:bodyPr lIns="0" tIns="0" rIns="0" bIns="0" rtlCol="0" anchor="t">
            <a:spAutoFit/>
          </a:bodyPr>
          <a:lstStyle/>
          <a:p>
            <a:pPr algn="ctr">
              <a:lnSpc>
                <a:spcPts val="2000"/>
              </a:lnSpc>
            </a:pPr>
            <a:r>
              <a:rPr lang="en-US" sz="2000">
                <a:solidFill>
                  <a:srgbClr val="FFFFFF"/>
                </a:solidFill>
                <a:latin typeface="Kollektif"/>
              </a:rPr>
              <a:t>03/10</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a:off x="8074432" y="-9525"/>
            <a:ext cx="10287000" cy="10287000"/>
          </a:xfrm>
          <a:prstGeom prst="rect">
            <a:avLst/>
          </a:prstGeom>
        </p:spPr>
      </p:pic>
      <p:grpSp>
        <p:nvGrpSpPr>
          <p:cNvPr id="3" name="Group 3"/>
          <p:cNvGrpSpPr>
            <a:grpSpLocks noChangeAspect="1"/>
          </p:cNvGrpSpPr>
          <p:nvPr/>
        </p:nvGrpSpPr>
        <p:grpSpPr>
          <a:xfrm>
            <a:off x="-1176338" y="0"/>
            <a:ext cx="10287000" cy="10287000"/>
            <a:chOff x="0" y="0"/>
            <a:chExt cx="6350000" cy="6350000"/>
          </a:xfrm>
        </p:grpSpPr>
        <p:sp>
          <p:nvSpPr>
            <p:cNvPr id="4" name="Freeform 4"/>
            <p:cNvSpPr/>
            <p:nvPr/>
          </p:nvSpPr>
          <p:spPr>
            <a:xfrm>
              <a:off x="0" y="0"/>
              <a:ext cx="6351270" cy="6350000"/>
            </a:xfrm>
            <a:custGeom>
              <a:avLst/>
              <a:gdLst/>
              <a:ahLst/>
              <a:cxnLst/>
              <a:rect l="l" t="t" r="r" b="b"/>
              <a:pathLst>
                <a:path w="6351270" h="6350000">
                  <a:moveTo>
                    <a:pt x="5985510" y="0"/>
                  </a:moveTo>
                  <a:lnTo>
                    <a:pt x="364490" y="0"/>
                  </a:lnTo>
                  <a:cubicBezTo>
                    <a:pt x="162560" y="0"/>
                    <a:pt x="0" y="162560"/>
                    <a:pt x="0" y="364490"/>
                  </a:cubicBezTo>
                  <a:lnTo>
                    <a:pt x="0" y="5986780"/>
                  </a:lnTo>
                  <a:cubicBezTo>
                    <a:pt x="0" y="6187440"/>
                    <a:pt x="162560" y="6350000"/>
                    <a:pt x="364490" y="6350000"/>
                  </a:cubicBezTo>
                  <a:lnTo>
                    <a:pt x="5986780" y="6350000"/>
                  </a:lnTo>
                  <a:cubicBezTo>
                    <a:pt x="6187440" y="6350000"/>
                    <a:pt x="6351270" y="6187440"/>
                    <a:pt x="6351270" y="5985510"/>
                  </a:cubicBezTo>
                  <a:lnTo>
                    <a:pt x="6351270" y="364490"/>
                  </a:lnTo>
                  <a:cubicBezTo>
                    <a:pt x="6350000" y="162560"/>
                    <a:pt x="6187440" y="0"/>
                    <a:pt x="5985510" y="0"/>
                  </a:cubicBezTo>
                  <a:close/>
                </a:path>
              </a:pathLst>
            </a:custGeom>
            <a:blipFill>
              <a:blip r:embed="rId3">
                <a:alphaModFix amt="12000"/>
              </a:blip>
              <a:stretch>
                <a:fillRect l="-37053" t="-6527" r="-50141" b="-10493"/>
              </a:stretch>
            </a:blipFill>
          </p:spPr>
        </p:sp>
      </p:grpSp>
      <p:grpSp>
        <p:nvGrpSpPr>
          <p:cNvPr id="5" name="Group 5"/>
          <p:cNvGrpSpPr/>
          <p:nvPr/>
        </p:nvGrpSpPr>
        <p:grpSpPr>
          <a:xfrm>
            <a:off x="15701935" y="9544050"/>
            <a:ext cx="473857" cy="473857"/>
            <a:chOff x="0" y="0"/>
            <a:chExt cx="812800" cy="812800"/>
          </a:xfrm>
        </p:grpSpPr>
        <p:sp>
          <p:nvSpPr>
            <p:cNvPr id="6" name="Freeform 6"/>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24225C"/>
            </a:solidFill>
          </p:spPr>
        </p:sp>
        <p:sp>
          <p:nvSpPr>
            <p:cNvPr id="7" name="TextBox 7"/>
            <p:cNvSpPr txBox="1"/>
            <p:nvPr/>
          </p:nvSpPr>
          <p:spPr>
            <a:xfrm>
              <a:off x="76200" y="104775"/>
              <a:ext cx="660400" cy="631825"/>
            </a:xfrm>
            <a:prstGeom prst="rect">
              <a:avLst/>
            </a:prstGeom>
          </p:spPr>
          <p:txBody>
            <a:bodyPr lIns="50800" tIns="50800" rIns="50800" bIns="50800" rtlCol="0" anchor="ctr"/>
            <a:lstStyle/>
            <a:p>
              <a:pPr algn="ctr">
                <a:lnSpc>
                  <a:spcPts val="2000"/>
                </a:lnSpc>
              </a:pPr>
              <a:endParaRPr/>
            </a:p>
          </p:txBody>
        </p:sp>
      </p:grpSp>
      <p:grpSp>
        <p:nvGrpSpPr>
          <p:cNvPr id="8" name="Group 8"/>
          <p:cNvGrpSpPr/>
          <p:nvPr/>
        </p:nvGrpSpPr>
        <p:grpSpPr>
          <a:xfrm>
            <a:off x="16790205" y="9544050"/>
            <a:ext cx="473857" cy="473857"/>
            <a:chOff x="0" y="0"/>
            <a:chExt cx="812800" cy="812800"/>
          </a:xfrm>
        </p:grpSpPr>
        <p:sp>
          <p:nvSpPr>
            <p:cNvPr id="9" name="Freeform 9"/>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24225C"/>
            </a:solidFill>
          </p:spPr>
        </p:sp>
        <p:sp>
          <p:nvSpPr>
            <p:cNvPr id="10" name="TextBox 10"/>
            <p:cNvSpPr txBox="1"/>
            <p:nvPr/>
          </p:nvSpPr>
          <p:spPr>
            <a:xfrm>
              <a:off x="76200" y="104775"/>
              <a:ext cx="660400" cy="631825"/>
            </a:xfrm>
            <a:prstGeom prst="rect">
              <a:avLst/>
            </a:prstGeom>
          </p:spPr>
          <p:txBody>
            <a:bodyPr lIns="50800" tIns="50800" rIns="50800" bIns="50800" rtlCol="0" anchor="ctr"/>
            <a:lstStyle/>
            <a:p>
              <a:pPr algn="ctr">
                <a:lnSpc>
                  <a:spcPts val="2000"/>
                </a:lnSpc>
              </a:pPr>
              <a:endParaRPr/>
            </a:p>
          </p:txBody>
        </p:sp>
      </p:grpSp>
      <p:grpSp>
        <p:nvGrpSpPr>
          <p:cNvPr id="11" name="Group 11"/>
          <p:cNvGrpSpPr/>
          <p:nvPr/>
        </p:nvGrpSpPr>
        <p:grpSpPr>
          <a:xfrm>
            <a:off x="15938863" y="9544050"/>
            <a:ext cx="1088270" cy="473857"/>
            <a:chOff x="0" y="0"/>
            <a:chExt cx="286623" cy="124802"/>
          </a:xfrm>
        </p:grpSpPr>
        <p:sp>
          <p:nvSpPr>
            <p:cNvPr id="12" name="Freeform 12"/>
            <p:cNvSpPr/>
            <p:nvPr/>
          </p:nvSpPr>
          <p:spPr>
            <a:xfrm>
              <a:off x="0" y="0"/>
              <a:ext cx="286623" cy="124802"/>
            </a:xfrm>
            <a:custGeom>
              <a:avLst/>
              <a:gdLst/>
              <a:ahLst/>
              <a:cxnLst/>
              <a:rect l="l" t="t" r="r" b="b"/>
              <a:pathLst>
                <a:path w="286623" h="124802">
                  <a:moveTo>
                    <a:pt x="0" y="0"/>
                  </a:moveTo>
                  <a:lnTo>
                    <a:pt x="286623" y="0"/>
                  </a:lnTo>
                  <a:lnTo>
                    <a:pt x="286623" y="124802"/>
                  </a:lnTo>
                  <a:lnTo>
                    <a:pt x="0" y="124802"/>
                  </a:lnTo>
                  <a:close/>
                </a:path>
              </a:pathLst>
            </a:custGeom>
            <a:solidFill>
              <a:srgbClr val="24225C"/>
            </a:solidFill>
          </p:spPr>
        </p:sp>
        <p:sp>
          <p:nvSpPr>
            <p:cNvPr id="13" name="TextBox 13"/>
            <p:cNvSpPr txBox="1"/>
            <p:nvPr/>
          </p:nvSpPr>
          <p:spPr>
            <a:xfrm>
              <a:off x="0" y="28575"/>
              <a:ext cx="812800" cy="784225"/>
            </a:xfrm>
            <a:prstGeom prst="rect">
              <a:avLst/>
            </a:prstGeom>
          </p:spPr>
          <p:txBody>
            <a:bodyPr lIns="50800" tIns="50800" rIns="50800" bIns="50800" rtlCol="0" anchor="ctr"/>
            <a:lstStyle/>
            <a:p>
              <a:pPr algn="ctr">
                <a:lnSpc>
                  <a:spcPts val="2000"/>
                </a:lnSpc>
              </a:pPr>
              <a:endParaRPr/>
            </a:p>
          </p:txBody>
        </p:sp>
      </p:grpSp>
      <p:grpSp>
        <p:nvGrpSpPr>
          <p:cNvPr id="14" name="Group 14"/>
          <p:cNvGrpSpPr/>
          <p:nvPr/>
        </p:nvGrpSpPr>
        <p:grpSpPr>
          <a:xfrm>
            <a:off x="8674905" y="9544050"/>
            <a:ext cx="473857" cy="473857"/>
            <a:chOff x="0" y="0"/>
            <a:chExt cx="812800" cy="812800"/>
          </a:xfrm>
        </p:grpSpPr>
        <p:sp>
          <p:nvSpPr>
            <p:cNvPr id="15" name="Freeform 15"/>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24225C"/>
            </a:solidFill>
          </p:spPr>
        </p:sp>
        <p:sp>
          <p:nvSpPr>
            <p:cNvPr id="16" name="TextBox 16"/>
            <p:cNvSpPr txBox="1"/>
            <p:nvPr/>
          </p:nvSpPr>
          <p:spPr>
            <a:xfrm>
              <a:off x="76200" y="104775"/>
              <a:ext cx="660400" cy="631825"/>
            </a:xfrm>
            <a:prstGeom prst="rect">
              <a:avLst/>
            </a:prstGeom>
          </p:spPr>
          <p:txBody>
            <a:bodyPr lIns="50800" tIns="50800" rIns="50800" bIns="50800" rtlCol="0" anchor="ctr"/>
            <a:lstStyle/>
            <a:p>
              <a:pPr algn="ctr">
                <a:lnSpc>
                  <a:spcPts val="2000"/>
                </a:lnSpc>
              </a:pPr>
              <a:endParaRPr/>
            </a:p>
          </p:txBody>
        </p:sp>
      </p:grpSp>
      <p:grpSp>
        <p:nvGrpSpPr>
          <p:cNvPr id="17" name="Group 17"/>
          <p:cNvGrpSpPr/>
          <p:nvPr/>
        </p:nvGrpSpPr>
        <p:grpSpPr>
          <a:xfrm>
            <a:off x="9139238" y="9544050"/>
            <a:ext cx="473857" cy="473857"/>
            <a:chOff x="0" y="0"/>
            <a:chExt cx="812800" cy="812800"/>
          </a:xfrm>
        </p:grpSpPr>
        <p:sp>
          <p:nvSpPr>
            <p:cNvPr id="18" name="Freeform 18"/>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24225C"/>
            </a:solidFill>
          </p:spPr>
        </p:sp>
        <p:sp>
          <p:nvSpPr>
            <p:cNvPr id="19" name="TextBox 19"/>
            <p:cNvSpPr txBox="1"/>
            <p:nvPr/>
          </p:nvSpPr>
          <p:spPr>
            <a:xfrm>
              <a:off x="76200" y="104775"/>
              <a:ext cx="660400" cy="631825"/>
            </a:xfrm>
            <a:prstGeom prst="rect">
              <a:avLst/>
            </a:prstGeom>
          </p:spPr>
          <p:txBody>
            <a:bodyPr lIns="50800" tIns="50800" rIns="50800" bIns="50800" rtlCol="0" anchor="ctr"/>
            <a:lstStyle/>
            <a:p>
              <a:pPr algn="ctr">
                <a:lnSpc>
                  <a:spcPts val="2000"/>
                </a:lnSpc>
              </a:pPr>
              <a:endParaRPr/>
            </a:p>
          </p:txBody>
        </p:sp>
      </p:grpSp>
      <p:grpSp>
        <p:nvGrpSpPr>
          <p:cNvPr id="20" name="Group 20"/>
          <p:cNvGrpSpPr/>
          <p:nvPr/>
        </p:nvGrpSpPr>
        <p:grpSpPr>
          <a:xfrm>
            <a:off x="8911834" y="9544050"/>
            <a:ext cx="464332" cy="473857"/>
            <a:chOff x="0" y="0"/>
            <a:chExt cx="122293" cy="124802"/>
          </a:xfrm>
        </p:grpSpPr>
        <p:sp>
          <p:nvSpPr>
            <p:cNvPr id="21" name="Freeform 21"/>
            <p:cNvSpPr/>
            <p:nvPr/>
          </p:nvSpPr>
          <p:spPr>
            <a:xfrm>
              <a:off x="0" y="0"/>
              <a:ext cx="122293" cy="124802"/>
            </a:xfrm>
            <a:custGeom>
              <a:avLst/>
              <a:gdLst/>
              <a:ahLst/>
              <a:cxnLst/>
              <a:rect l="l" t="t" r="r" b="b"/>
              <a:pathLst>
                <a:path w="122293" h="124802">
                  <a:moveTo>
                    <a:pt x="0" y="0"/>
                  </a:moveTo>
                  <a:lnTo>
                    <a:pt x="122293" y="0"/>
                  </a:lnTo>
                  <a:lnTo>
                    <a:pt x="122293" y="124802"/>
                  </a:lnTo>
                  <a:lnTo>
                    <a:pt x="0" y="124802"/>
                  </a:lnTo>
                  <a:close/>
                </a:path>
              </a:pathLst>
            </a:custGeom>
            <a:solidFill>
              <a:srgbClr val="24225C"/>
            </a:solidFill>
          </p:spPr>
        </p:sp>
        <p:sp>
          <p:nvSpPr>
            <p:cNvPr id="22" name="TextBox 22"/>
            <p:cNvSpPr txBox="1"/>
            <p:nvPr/>
          </p:nvSpPr>
          <p:spPr>
            <a:xfrm>
              <a:off x="0" y="28575"/>
              <a:ext cx="812800" cy="784225"/>
            </a:xfrm>
            <a:prstGeom prst="rect">
              <a:avLst/>
            </a:prstGeom>
          </p:spPr>
          <p:txBody>
            <a:bodyPr lIns="50800" tIns="50800" rIns="50800" bIns="50800" rtlCol="0" anchor="ctr"/>
            <a:lstStyle/>
            <a:p>
              <a:pPr algn="ctr">
                <a:lnSpc>
                  <a:spcPts val="2000"/>
                </a:lnSpc>
              </a:pPr>
              <a:endParaRPr/>
            </a:p>
          </p:txBody>
        </p:sp>
      </p:grpSp>
      <p:pic>
        <p:nvPicPr>
          <p:cNvPr id="23" name="Picture 23"/>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8973740" y="9648895"/>
            <a:ext cx="350045" cy="281309"/>
          </a:xfrm>
          <a:prstGeom prst="rect">
            <a:avLst/>
          </a:prstGeom>
        </p:spPr>
      </p:pic>
      <p:sp>
        <p:nvSpPr>
          <p:cNvPr id="24" name="TextBox 24"/>
          <p:cNvSpPr txBox="1"/>
          <p:nvPr/>
        </p:nvSpPr>
        <p:spPr>
          <a:xfrm>
            <a:off x="9857265" y="1181100"/>
            <a:ext cx="6721334" cy="692497"/>
          </a:xfrm>
          <a:prstGeom prst="rect">
            <a:avLst/>
          </a:prstGeom>
        </p:spPr>
        <p:txBody>
          <a:bodyPr lIns="0" tIns="0" rIns="0" bIns="0" rtlCol="0" anchor="t">
            <a:spAutoFit/>
          </a:bodyPr>
          <a:lstStyle/>
          <a:p>
            <a:pPr>
              <a:lnSpc>
                <a:spcPts val="5400"/>
              </a:lnSpc>
            </a:pPr>
            <a:r>
              <a:rPr lang="en-US" sz="6000" b="1" dirty="0">
                <a:solidFill>
                  <a:srgbClr val="24225C"/>
                </a:solidFill>
                <a:latin typeface="Barlow Light Bold"/>
              </a:rPr>
              <a:t>REPATRIERE</a:t>
            </a:r>
          </a:p>
        </p:txBody>
      </p:sp>
      <p:sp>
        <p:nvSpPr>
          <p:cNvPr id="25" name="TextBox 25"/>
          <p:cNvSpPr txBox="1"/>
          <p:nvPr/>
        </p:nvSpPr>
        <p:spPr>
          <a:xfrm>
            <a:off x="1097173" y="2980054"/>
            <a:ext cx="16519886" cy="5450841"/>
          </a:xfrm>
          <a:prstGeom prst="rect">
            <a:avLst/>
          </a:prstGeom>
        </p:spPr>
        <p:txBody>
          <a:bodyPr lIns="0" tIns="0" rIns="0" bIns="0" rtlCol="0" anchor="t">
            <a:spAutoFit/>
          </a:bodyPr>
          <a:lstStyle/>
          <a:p>
            <a:pPr algn="just">
              <a:lnSpc>
                <a:spcPts val="6159"/>
              </a:lnSpc>
            </a:pPr>
            <a:r>
              <a:rPr lang="en-US" sz="4399" spc="66" dirty="0" err="1">
                <a:solidFill>
                  <a:srgbClr val="24225C"/>
                </a:solidFill>
                <a:latin typeface="Arimo Bold"/>
              </a:rPr>
              <a:t>Proces</a:t>
            </a:r>
            <a:r>
              <a:rPr lang="en-US" sz="4399" spc="66" dirty="0">
                <a:solidFill>
                  <a:srgbClr val="24225C"/>
                </a:solidFill>
                <a:latin typeface="Arimo Bold"/>
              </a:rPr>
              <a:t> de </a:t>
            </a:r>
            <a:r>
              <a:rPr lang="en-US" sz="4399" spc="66" dirty="0" err="1">
                <a:solidFill>
                  <a:srgbClr val="24225C"/>
                </a:solidFill>
                <a:latin typeface="Arimo Bold"/>
              </a:rPr>
              <a:t>pregătire</a:t>
            </a:r>
            <a:r>
              <a:rPr lang="en-US" sz="4399" spc="66" dirty="0">
                <a:solidFill>
                  <a:srgbClr val="24225C"/>
                </a:solidFill>
                <a:latin typeface="Arimo Bold"/>
              </a:rPr>
              <a:t> a </a:t>
            </a:r>
            <a:r>
              <a:rPr lang="en-US" sz="4399" spc="66" dirty="0" err="1">
                <a:solidFill>
                  <a:srgbClr val="24225C"/>
                </a:solidFill>
                <a:latin typeface="Arimo Bold"/>
              </a:rPr>
              <a:t>întoarcerii</a:t>
            </a:r>
            <a:r>
              <a:rPr lang="en-US" sz="4399" spc="66" dirty="0">
                <a:solidFill>
                  <a:srgbClr val="24225C"/>
                </a:solidFill>
                <a:latin typeface="Arimo Bold"/>
              </a:rPr>
              <a:t> </a:t>
            </a:r>
            <a:r>
              <a:rPr lang="en-US" sz="4399" spc="66" dirty="0" err="1">
                <a:solidFill>
                  <a:srgbClr val="24225C"/>
                </a:solidFill>
                <a:latin typeface="Arimo Bold"/>
              </a:rPr>
              <a:t>voluntare</a:t>
            </a:r>
            <a:r>
              <a:rPr lang="en-US" sz="4399" spc="66" dirty="0">
                <a:solidFill>
                  <a:srgbClr val="24225C"/>
                </a:solidFill>
                <a:latin typeface="Arimo Bold"/>
              </a:rPr>
              <a:t> </a:t>
            </a:r>
            <a:r>
              <a:rPr lang="en-US" sz="4399" spc="66" dirty="0" err="1">
                <a:solidFill>
                  <a:srgbClr val="24225C"/>
                </a:solidFill>
                <a:latin typeface="Arimo Bold"/>
              </a:rPr>
              <a:t>în</a:t>
            </a:r>
            <a:r>
              <a:rPr lang="en-US" sz="4399" spc="66" dirty="0">
                <a:solidFill>
                  <a:srgbClr val="24225C"/>
                </a:solidFill>
                <a:latin typeface="Arimo Bold"/>
              </a:rPr>
              <a:t> </a:t>
            </a:r>
            <a:r>
              <a:rPr lang="en-US" sz="4399" spc="66" dirty="0" err="1">
                <a:solidFill>
                  <a:srgbClr val="24225C"/>
                </a:solidFill>
                <a:latin typeface="Arimo Bold"/>
              </a:rPr>
              <a:t>țara</a:t>
            </a:r>
            <a:r>
              <a:rPr lang="en-US" sz="4399" spc="66" dirty="0">
                <a:solidFill>
                  <a:srgbClr val="24225C"/>
                </a:solidFill>
                <a:latin typeface="Arimo Bold"/>
              </a:rPr>
              <a:t> de </a:t>
            </a:r>
            <a:r>
              <a:rPr lang="en-US" sz="4399" spc="66" dirty="0" err="1">
                <a:solidFill>
                  <a:srgbClr val="24225C"/>
                </a:solidFill>
                <a:latin typeface="Arimo Bold"/>
              </a:rPr>
              <a:t>origine</a:t>
            </a:r>
            <a:r>
              <a:rPr lang="en-US" sz="4399" spc="66" dirty="0">
                <a:solidFill>
                  <a:srgbClr val="24225C"/>
                </a:solidFill>
                <a:latin typeface="Arimo Bold"/>
              </a:rPr>
              <a:t> </a:t>
            </a:r>
            <a:r>
              <a:rPr lang="en-US" sz="4399" spc="66" dirty="0" err="1">
                <a:solidFill>
                  <a:srgbClr val="24225C"/>
                </a:solidFill>
                <a:latin typeface="Arimo Bold"/>
              </a:rPr>
              <a:t>sau</a:t>
            </a:r>
            <a:r>
              <a:rPr lang="en-US" sz="4399" spc="66" dirty="0">
                <a:solidFill>
                  <a:srgbClr val="24225C"/>
                </a:solidFill>
                <a:latin typeface="Arimo Bold"/>
              </a:rPr>
              <a:t> de </a:t>
            </a:r>
            <a:r>
              <a:rPr lang="en-US" sz="4399" spc="66" dirty="0" err="1">
                <a:solidFill>
                  <a:srgbClr val="24225C"/>
                </a:solidFill>
                <a:latin typeface="Arimo Bold"/>
              </a:rPr>
              <a:t>reședință</a:t>
            </a:r>
            <a:r>
              <a:rPr lang="en-US" sz="4399" spc="66" dirty="0">
                <a:solidFill>
                  <a:srgbClr val="24225C"/>
                </a:solidFill>
                <a:latin typeface="Arimo Bold"/>
              </a:rPr>
              <a:t> a </a:t>
            </a:r>
            <a:r>
              <a:rPr lang="en-US" sz="4399" spc="66" dirty="0" err="1">
                <a:solidFill>
                  <a:srgbClr val="24225C"/>
                </a:solidFill>
                <a:latin typeface="Arimo Bold"/>
              </a:rPr>
              <a:t>unei</a:t>
            </a:r>
            <a:r>
              <a:rPr lang="en-US" sz="4399" spc="66" dirty="0">
                <a:solidFill>
                  <a:srgbClr val="24225C"/>
                </a:solidFill>
                <a:latin typeface="Arimo Bold"/>
              </a:rPr>
              <a:t>/</a:t>
            </a:r>
            <a:r>
              <a:rPr lang="en-US" sz="4399" spc="66" dirty="0" err="1">
                <a:solidFill>
                  <a:srgbClr val="24225C"/>
                </a:solidFill>
                <a:latin typeface="Arimo Bold"/>
              </a:rPr>
              <a:t>unor</a:t>
            </a:r>
            <a:r>
              <a:rPr lang="en-US" sz="4399" spc="66" dirty="0">
                <a:solidFill>
                  <a:srgbClr val="24225C"/>
                </a:solidFill>
                <a:latin typeface="Arimo Bold"/>
              </a:rPr>
              <a:t> </a:t>
            </a:r>
            <a:r>
              <a:rPr lang="en-US" sz="4399" spc="66" dirty="0" err="1">
                <a:solidFill>
                  <a:srgbClr val="24225C"/>
                </a:solidFill>
                <a:latin typeface="Arimo Bold"/>
              </a:rPr>
              <a:t>persoane</a:t>
            </a:r>
            <a:r>
              <a:rPr lang="en-US" sz="4399" spc="66" dirty="0">
                <a:solidFill>
                  <a:srgbClr val="24225C"/>
                </a:solidFill>
                <a:latin typeface="Arimo Bold"/>
              </a:rPr>
              <a:t> </a:t>
            </a:r>
            <a:r>
              <a:rPr lang="en-US" sz="4399" spc="66" dirty="0" err="1">
                <a:solidFill>
                  <a:srgbClr val="24225C"/>
                </a:solidFill>
                <a:latin typeface="Arimo Bold"/>
              </a:rPr>
              <a:t>traficate</a:t>
            </a:r>
            <a:r>
              <a:rPr lang="en-US" sz="4399" spc="66" dirty="0">
                <a:solidFill>
                  <a:srgbClr val="24225C"/>
                </a:solidFill>
                <a:latin typeface="Arimo Bold"/>
              </a:rPr>
              <a:t> pe </a:t>
            </a:r>
            <a:r>
              <a:rPr lang="en-US" sz="4399" spc="66" dirty="0" err="1">
                <a:solidFill>
                  <a:srgbClr val="24225C"/>
                </a:solidFill>
                <a:latin typeface="Arimo Bold"/>
              </a:rPr>
              <a:t>teritoriul</a:t>
            </a:r>
            <a:r>
              <a:rPr lang="en-US" sz="4399" spc="66" dirty="0">
                <a:solidFill>
                  <a:srgbClr val="24225C"/>
                </a:solidFill>
                <a:latin typeface="Arimo Bold"/>
              </a:rPr>
              <a:t> </a:t>
            </a:r>
            <a:r>
              <a:rPr lang="en-US" sz="4399" spc="66" dirty="0" err="1">
                <a:solidFill>
                  <a:srgbClr val="24225C"/>
                </a:solidFill>
                <a:latin typeface="Arimo Bold"/>
              </a:rPr>
              <a:t>altui</a:t>
            </a:r>
            <a:r>
              <a:rPr lang="en-US" sz="4399" spc="66" dirty="0">
                <a:solidFill>
                  <a:srgbClr val="24225C"/>
                </a:solidFill>
                <a:latin typeface="Arimo Bold"/>
              </a:rPr>
              <a:t> stat. </a:t>
            </a:r>
            <a:r>
              <a:rPr lang="en-US" sz="4399" spc="66" dirty="0" err="1">
                <a:solidFill>
                  <a:srgbClr val="24225C"/>
                </a:solidFill>
                <a:latin typeface="Arimo Bold"/>
              </a:rPr>
              <a:t>Implică</a:t>
            </a:r>
            <a:r>
              <a:rPr lang="en-US" sz="4399" spc="66" dirty="0">
                <a:solidFill>
                  <a:srgbClr val="24225C"/>
                </a:solidFill>
                <a:latin typeface="Arimo Bold"/>
              </a:rPr>
              <a:t> o </a:t>
            </a:r>
            <a:r>
              <a:rPr lang="en-US" sz="4399" spc="66" dirty="0" err="1">
                <a:solidFill>
                  <a:srgbClr val="24225C"/>
                </a:solidFill>
                <a:latin typeface="Arimo Bold"/>
              </a:rPr>
              <a:t>serie</a:t>
            </a:r>
            <a:r>
              <a:rPr lang="en-US" sz="4399" spc="66" dirty="0">
                <a:solidFill>
                  <a:srgbClr val="24225C"/>
                </a:solidFill>
                <a:latin typeface="Arimo Bold"/>
              </a:rPr>
              <a:t> de </a:t>
            </a:r>
            <a:r>
              <a:rPr lang="en-US" sz="4399" spc="66" dirty="0" err="1">
                <a:solidFill>
                  <a:srgbClr val="24225C"/>
                </a:solidFill>
                <a:latin typeface="Arimo Bold"/>
              </a:rPr>
              <a:t>acțiuni</a:t>
            </a:r>
            <a:r>
              <a:rPr lang="en-US" sz="4399" spc="66" dirty="0">
                <a:solidFill>
                  <a:srgbClr val="24225C"/>
                </a:solidFill>
                <a:latin typeface="Arimo Bold"/>
              </a:rPr>
              <a:t> </a:t>
            </a:r>
            <a:r>
              <a:rPr lang="en-US" sz="4399" spc="66" dirty="0" err="1">
                <a:solidFill>
                  <a:srgbClr val="24225C"/>
                </a:solidFill>
                <a:latin typeface="Arimo Bold"/>
              </a:rPr>
              <a:t>și</a:t>
            </a:r>
            <a:r>
              <a:rPr lang="en-US" sz="4399" spc="66" dirty="0">
                <a:solidFill>
                  <a:srgbClr val="24225C"/>
                </a:solidFill>
                <a:latin typeface="Arimo Bold"/>
              </a:rPr>
              <a:t> </a:t>
            </a:r>
            <a:r>
              <a:rPr lang="en-US" sz="4399" spc="66" dirty="0" err="1">
                <a:solidFill>
                  <a:srgbClr val="24225C"/>
                </a:solidFill>
                <a:latin typeface="Arimo Bold"/>
              </a:rPr>
              <a:t>măsuri</a:t>
            </a:r>
            <a:r>
              <a:rPr lang="en-US" sz="4399" spc="66" dirty="0">
                <a:solidFill>
                  <a:srgbClr val="24225C"/>
                </a:solidFill>
                <a:latin typeface="Arimo Bold"/>
              </a:rPr>
              <a:t> </a:t>
            </a:r>
            <a:r>
              <a:rPr lang="en-US" sz="4399" spc="66" dirty="0" err="1">
                <a:solidFill>
                  <a:srgbClr val="24225C"/>
                </a:solidFill>
                <a:latin typeface="Arimo Bold"/>
              </a:rPr>
              <a:t>standardizate</a:t>
            </a:r>
            <a:r>
              <a:rPr lang="en-US" sz="4399" spc="66" dirty="0">
                <a:solidFill>
                  <a:srgbClr val="24225C"/>
                </a:solidFill>
                <a:latin typeface="Arimo Bold"/>
              </a:rPr>
              <a:t> </a:t>
            </a:r>
            <a:r>
              <a:rPr lang="en-US" sz="4399" spc="66" dirty="0" err="1">
                <a:solidFill>
                  <a:srgbClr val="24225C"/>
                </a:solidFill>
                <a:latin typeface="Arimo Bold"/>
              </a:rPr>
              <a:t>menite</a:t>
            </a:r>
            <a:r>
              <a:rPr lang="en-US" sz="4399" spc="66" dirty="0">
                <a:solidFill>
                  <a:srgbClr val="24225C"/>
                </a:solidFill>
                <a:latin typeface="Arimo Bold"/>
              </a:rPr>
              <a:t> a </a:t>
            </a:r>
            <a:r>
              <a:rPr lang="en-US" sz="4399" spc="66" dirty="0" err="1">
                <a:solidFill>
                  <a:srgbClr val="24225C"/>
                </a:solidFill>
                <a:latin typeface="Arimo Bold"/>
              </a:rPr>
              <a:t>asigura</a:t>
            </a:r>
            <a:r>
              <a:rPr lang="en-US" sz="4399" spc="66" dirty="0">
                <a:solidFill>
                  <a:srgbClr val="24225C"/>
                </a:solidFill>
                <a:latin typeface="Arimo Bold"/>
              </a:rPr>
              <a:t> </a:t>
            </a:r>
            <a:r>
              <a:rPr lang="en-US" sz="4399" spc="66" dirty="0" err="1">
                <a:solidFill>
                  <a:srgbClr val="24225C"/>
                </a:solidFill>
                <a:latin typeface="Arimo Bold"/>
              </a:rPr>
              <a:t>întoarcerea</a:t>
            </a:r>
            <a:r>
              <a:rPr lang="en-US" sz="4399" spc="66" dirty="0">
                <a:solidFill>
                  <a:srgbClr val="24225C"/>
                </a:solidFill>
                <a:latin typeface="Arimo Bold"/>
              </a:rPr>
              <a:t> </a:t>
            </a:r>
            <a:r>
              <a:rPr lang="en-US" sz="4399" spc="66" dirty="0" err="1">
                <a:solidFill>
                  <a:srgbClr val="24225C"/>
                </a:solidFill>
                <a:latin typeface="Arimo Bold"/>
              </a:rPr>
              <a:t>persoanei</a:t>
            </a:r>
            <a:r>
              <a:rPr lang="en-US" sz="4399" spc="66" dirty="0">
                <a:solidFill>
                  <a:srgbClr val="24225C"/>
                </a:solidFill>
                <a:latin typeface="Arimo Bold"/>
              </a:rPr>
              <a:t> </a:t>
            </a:r>
            <a:r>
              <a:rPr lang="en-US" sz="4399" spc="66" dirty="0" err="1">
                <a:solidFill>
                  <a:srgbClr val="24225C"/>
                </a:solidFill>
                <a:latin typeface="Arimo Bold"/>
              </a:rPr>
              <a:t>în</a:t>
            </a:r>
            <a:r>
              <a:rPr lang="en-US" sz="4399" spc="66" dirty="0">
                <a:solidFill>
                  <a:srgbClr val="24225C"/>
                </a:solidFill>
                <a:latin typeface="Arimo Bold"/>
              </a:rPr>
              <a:t> </a:t>
            </a:r>
            <a:r>
              <a:rPr lang="en-US" sz="4399" spc="66" dirty="0" err="1">
                <a:solidFill>
                  <a:srgbClr val="24225C"/>
                </a:solidFill>
                <a:latin typeface="Arimo Bold"/>
              </a:rPr>
              <a:t>condiții</a:t>
            </a:r>
            <a:r>
              <a:rPr lang="en-US" sz="4399" spc="66" dirty="0">
                <a:solidFill>
                  <a:srgbClr val="24225C"/>
                </a:solidFill>
                <a:latin typeface="Arimo Bold"/>
              </a:rPr>
              <a:t> de </a:t>
            </a:r>
            <a:r>
              <a:rPr lang="en-US" sz="4399" spc="66" dirty="0" err="1">
                <a:solidFill>
                  <a:srgbClr val="24225C"/>
                </a:solidFill>
                <a:latin typeface="Arimo Bold"/>
              </a:rPr>
              <a:t>siguranță</a:t>
            </a:r>
            <a:r>
              <a:rPr lang="en-US" sz="4399" spc="66" dirty="0">
                <a:solidFill>
                  <a:srgbClr val="24225C"/>
                </a:solidFill>
                <a:latin typeface="Arimo Bold"/>
              </a:rPr>
              <a:t>, cu </a:t>
            </a:r>
            <a:r>
              <a:rPr lang="en-US" sz="4399" spc="66" dirty="0" err="1">
                <a:solidFill>
                  <a:srgbClr val="24225C"/>
                </a:solidFill>
                <a:latin typeface="Arimo Bold"/>
              </a:rPr>
              <a:t>demnitate</a:t>
            </a:r>
            <a:r>
              <a:rPr lang="en-US" sz="4399" spc="66" dirty="0">
                <a:solidFill>
                  <a:srgbClr val="24225C"/>
                </a:solidFill>
                <a:latin typeface="Arimo Bold"/>
              </a:rPr>
              <a:t>, </a:t>
            </a:r>
            <a:r>
              <a:rPr lang="en-US" sz="4399" spc="66" dirty="0" err="1">
                <a:solidFill>
                  <a:srgbClr val="24225C"/>
                </a:solidFill>
                <a:latin typeface="Arimo Bold"/>
              </a:rPr>
              <a:t>în</a:t>
            </a:r>
            <a:r>
              <a:rPr lang="en-US" sz="4399" spc="66" dirty="0">
                <a:solidFill>
                  <a:srgbClr val="24225C"/>
                </a:solidFill>
                <a:latin typeface="Arimo Bold"/>
              </a:rPr>
              <a:t> </a:t>
            </a:r>
            <a:r>
              <a:rPr lang="en-US" sz="4399" spc="66" dirty="0" err="1">
                <a:solidFill>
                  <a:srgbClr val="24225C"/>
                </a:solidFill>
                <a:latin typeface="Arimo Bold"/>
              </a:rPr>
              <a:t>baza</a:t>
            </a:r>
            <a:r>
              <a:rPr lang="en-US" sz="4399" spc="66" dirty="0">
                <a:solidFill>
                  <a:srgbClr val="24225C"/>
                </a:solidFill>
                <a:latin typeface="Arimo Bold"/>
              </a:rPr>
              <a:t> </a:t>
            </a:r>
            <a:r>
              <a:rPr lang="en-US" sz="4399" spc="66" dirty="0" err="1">
                <a:solidFill>
                  <a:srgbClr val="24225C"/>
                </a:solidFill>
                <a:latin typeface="Arimo Bold"/>
              </a:rPr>
              <a:t>consimțământului</a:t>
            </a:r>
            <a:r>
              <a:rPr lang="en-US" sz="4399" spc="66" dirty="0">
                <a:solidFill>
                  <a:srgbClr val="24225C"/>
                </a:solidFill>
                <a:latin typeface="Arimo Bold"/>
              </a:rPr>
              <a:t> </a:t>
            </a:r>
            <a:r>
              <a:rPr lang="en-US" sz="4399" spc="66" dirty="0" err="1">
                <a:solidFill>
                  <a:srgbClr val="24225C"/>
                </a:solidFill>
                <a:latin typeface="Arimo Bold"/>
              </a:rPr>
              <a:t>persoanei</a:t>
            </a:r>
            <a:r>
              <a:rPr lang="en-US" sz="4399" spc="66" dirty="0">
                <a:solidFill>
                  <a:srgbClr val="24225C"/>
                </a:solidFill>
                <a:latin typeface="Arimo Bold"/>
              </a:rPr>
              <a:t>/ </a:t>
            </a:r>
            <a:r>
              <a:rPr lang="en-US" sz="4399" spc="66" dirty="0" err="1">
                <a:solidFill>
                  <a:srgbClr val="24225C"/>
                </a:solidFill>
                <a:latin typeface="Arimo Bold"/>
              </a:rPr>
              <a:t>tutorelui</a:t>
            </a:r>
            <a:r>
              <a:rPr lang="en-US" sz="4399" spc="66" dirty="0">
                <a:solidFill>
                  <a:srgbClr val="24225C"/>
                </a:solidFill>
                <a:latin typeface="Arimo Bold"/>
              </a:rPr>
              <a:t>, cu </a:t>
            </a:r>
            <a:r>
              <a:rPr lang="en-US" sz="4399" spc="66" dirty="0" err="1">
                <a:solidFill>
                  <a:srgbClr val="24225C"/>
                </a:solidFill>
                <a:latin typeface="Arimo Bold"/>
              </a:rPr>
              <a:t>asistență</a:t>
            </a:r>
            <a:r>
              <a:rPr lang="en-US" sz="4399" spc="66" dirty="0">
                <a:solidFill>
                  <a:srgbClr val="24225C"/>
                </a:solidFill>
                <a:latin typeface="Arimo Bold"/>
              </a:rPr>
              <a:t> </a:t>
            </a:r>
            <a:r>
              <a:rPr lang="en-US" sz="4399" spc="66" dirty="0" err="1">
                <a:solidFill>
                  <a:srgbClr val="24225C"/>
                </a:solidFill>
                <a:latin typeface="Arimo Bold"/>
              </a:rPr>
              <a:t>specializată</a:t>
            </a:r>
            <a:r>
              <a:rPr lang="en-US" sz="4399" spc="66" dirty="0">
                <a:solidFill>
                  <a:srgbClr val="24225C"/>
                </a:solidFill>
                <a:latin typeface="Arimo Bold"/>
              </a:rPr>
              <a:t> </a:t>
            </a:r>
            <a:r>
              <a:rPr lang="en-US" sz="4399" spc="66" dirty="0" err="1">
                <a:solidFill>
                  <a:srgbClr val="24225C"/>
                </a:solidFill>
                <a:latin typeface="Arimo Bold"/>
              </a:rPr>
              <a:t>și</a:t>
            </a:r>
            <a:r>
              <a:rPr lang="en-US" sz="4399" spc="66" dirty="0">
                <a:solidFill>
                  <a:srgbClr val="24225C"/>
                </a:solidFill>
                <a:latin typeface="Arimo Bold"/>
              </a:rPr>
              <a:t> cu </a:t>
            </a:r>
            <a:r>
              <a:rPr lang="en-US" sz="4399" spc="66" dirty="0" err="1">
                <a:solidFill>
                  <a:srgbClr val="24225C"/>
                </a:solidFill>
                <a:latin typeface="Arimo Bold"/>
              </a:rPr>
              <a:t>preluarea</a:t>
            </a:r>
            <a:r>
              <a:rPr lang="en-US" sz="4399" spc="66" dirty="0">
                <a:solidFill>
                  <a:srgbClr val="24225C"/>
                </a:solidFill>
                <a:latin typeface="Arimo Bold"/>
              </a:rPr>
              <a:t> </a:t>
            </a:r>
            <a:r>
              <a:rPr lang="en-US" sz="4399" spc="66" dirty="0" err="1">
                <a:solidFill>
                  <a:srgbClr val="24225C"/>
                </a:solidFill>
                <a:latin typeface="Arimo Bold"/>
              </a:rPr>
              <a:t>victimei</a:t>
            </a:r>
            <a:r>
              <a:rPr lang="en-US" sz="4399" spc="66" dirty="0">
                <a:solidFill>
                  <a:srgbClr val="24225C"/>
                </a:solidFill>
                <a:latin typeface="Arimo Bold"/>
              </a:rPr>
              <a:t>/lor </a:t>
            </a:r>
            <a:r>
              <a:rPr lang="en-US" sz="4399" spc="66" dirty="0" err="1">
                <a:solidFill>
                  <a:srgbClr val="24225C"/>
                </a:solidFill>
                <a:latin typeface="Arimo Bold"/>
              </a:rPr>
              <a:t>în</a:t>
            </a:r>
            <a:r>
              <a:rPr lang="en-US" sz="4399" spc="66" dirty="0">
                <a:solidFill>
                  <a:srgbClr val="24225C"/>
                </a:solidFill>
                <a:latin typeface="Arimo Bold"/>
              </a:rPr>
              <a:t> </a:t>
            </a:r>
            <a:r>
              <a:rPr lang="en-US" sz="4399" spc="66" dirty="0" err="1">
                <a:solidFill>
                  <a:srgbClr val="24225C"/>
                </a:solidFill>
                <a:latin typeface="Arimo Bold"/>
              </a:rPr>
              <a:t>țara</a:t>
            </a:r>
            <a:r>
              <a:rPr lang="en-US" sz="4399" spc="66" dirty="0">
                <a:solidFill>
                  <a:srgbClr val="24225C"/>
                </a:solidFill>
                <a:latin typeface="Arimo Bold"/>
              </a:rPr>
              <a:t> de </a:t>
            </a:r>
            <a:r>
              <a:rPr lang="en-US" sz="4399" spc="66" dirty="0" err="1">
                <a:solidFill>
                  <a:srgbClr val="24225C"/>
                </a:solidFill>
                <a:latin typeface="Arimo Bold"/>
              </a:rPr>
              <a:t>origine</a:t>
            </a:r>
            <a:r>
              <a:rPr lang="en-US" sz="4399" spc="66" dirty="0">
                <a:solidFill>
                  <a:srgbClr val="24225C"/>
                </a:solidFill>
                <a:latin typeface="Arimo Bold"/>
              </a:rPr>
              <a:t> </a:t>
            </a:r>
            <a:r>
              <a:rPr lang="en-US" sz="4399" spc="66" dirty="0" err="1">
                <a:solidFill>
                  <a:srgbClr val="24225C"/>
                </a:solidFill>
                <a:latin typeface="Arimo Bold"/>
              </a:rPr>
              <a:t>sau</a:t>
            </a:r>
            <a:r>
              <a:rPr lang="en-US" sz="4399" spc="66" dirty="0">
                <a:solidFill>
                  <a:srgbClr val="24225C"/>
                </a:solidFill>
                <a:latin typeface="Arimo Bold"/>
              </a:rPr>
              <a:t> </a:t>
            </a:r>
            <a:r>
              <a:rPr lang="en-US" sz="4399" spc="66" dirty="0" err="1">
                <a:solidFill>
                  <a:srgbClr val="24225C"/>
                </a:solidFill>
                <a:latin typeface="Arimo Bold"/>
              </a:rPr>
              <a:t>reședință</a:t>
            </a:r>
            <a:r>
              <a:rPr lang="en-US" sz="4399" spc="66" dirty="0">
                <a:solidFill>
                  <a:srgbClr val="24225C"/>
                </a:solidFill>
                <a:latin typeface="Arimo Bold"/>
              </a:rPr>
              <a:t>.</a:t>
            </a:r>
          </a:p>
        </p:txBody>
      </p:sp>
      <p:sp>
        <p:nvSpPr>
          <p:cNvPr id="26" name="TextBox 26"/>
          <p:cNvSpPr txBox="1"/>
          <p:nvPr/>
        </p:nvSpPr>
        <p:spPr>
          <a:xfrm>
            <a:off x="15938863" y="9660329"/>
            <a:ext cx="1088270" cy="269875"/>
          </a:xfrm>
          <a:prstGeom prst="rect">
            <a:avLst/>
          </a:prstGeom>
        </p:spPr>
        <p:txBody>
          <a:bodyPr lIns="0" tIns="0" rIns="0" bIns="0" rtlCol="0" anchor="t">
            <a:spAutoFit/>
          </a:bodyPr>
          <a:lstStyle/>
          <a:p>
            <a:pPr algn="ctr">
              <a:lnSpc>
                <a:spcPts val="2000"/>
              </a:lnSpc>
            </a:pPr>
            <a:r>
              <a:rPr lang="en-US" sz="2000">
                <a:solidFill>
                  <a:srgbClr val="FFFFFF"/>
                </a:solidFill>
                <a:latin typeface="Kollektif"/>
              </a:rPr>
              <a:t>03/10</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4301"/>
            <a:ext cx="16916400" cy="1981199"/>
          </a:xfrm>
        </p:spPr>
        <p:txBody>
          <a:bodyPr>
            <a:normAutofit/>
          </a:bodyPr>
          <a:lstStyle/>
          <a:p>
            <a:r>
              <a:rPr lang="ro-RO" b="1" dirty="0"/>
              <a:t>PERIOADA DE RECUPERATE ȘI REFLECȚIE</a:t>
            </a:r>
            <a:endParaRPr lang="en-US" b="1" dirty="0"/>
          </a:p>
        </p:txBody>
      </p:sp>
      <p:sp>
        <p:nvSpPr>
          <p:cNvPr id="3" name="Subtitle 2"/>
          <p:cNvSpPr>
            <a:spLocks noGrp="1"/>
          </p:cNvSpPr>
          <p:nvPr>
            <p:ph type="subTitle" idx="1"/>
          </p:nvPr>
        </p:nvSpPr>
        <p:spPr>
          <a:xfrm>
            <a:off x="1371600" y="1562100"/>
            <a:ext cx="16611600" cy="8382000"/>
          </a:xfrm>
        </p:spPr>
        <p:txBody>
          <a:bodyPr/>
          <a:lstStyle/>
          <a:p>
            <a:pPr algn="just">
              <a:lnSpc>
                <a:spcPct val="107000"/>
              </a:lnSpc>
              <a:spcAft>
                <a:spcPts val="800"/>
              </a:spcAft>
            </a:pPr>
            <a:endParaRPr lang="ro-RO" sz="3600" dirty="0">
              <a:solidFill>
                <a:srgbClr val="000000"/>
              </a:solidFill>
              <a:latin typeface="Verdana" panose="020B060403050404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ro-RO" sz="3600" dirty="0">
                <a:solidFill>
                  <a:srgbClr val="000000"/>
                </a:solidFill>
                <a:latin typeface="Verdana" panose="020B0604030504040204" pitchFamily="34" charset="0"/>
                <a:ea typeface="Calibri" panose="020F0502020204030204" pitchFamily="34" charset="0"/>
                <a:cs typeface="Times New Roman" panose="02020603050405020304" pitchFamily="18" charset="0"/>
              </a:rPr>
              <a:t>Drept acordat victimelor traficului de persoane cetățeni români sau străini de a avea până la 90 de zile la dispoziție pentru a se stabiliza fizic, psihologic și social, pentru a evita influența traficanților sau pentru a lua o decizie în cunoștință de cauză privind cooperarea cu autoritățile competente. În perioada de recuperare și reflecție, victimele traficului de persoane beneficiază de consiliere psihologică, de asistență medicală și socială, de medicamente și hrană, precum și de cazare, la cerere, în centrele sau locuințele protejate și sunt informate cu privire la procedurile judiciare și administrative aplicabile.</a:t>
            </a:r>
            <a:endParaRPr lang="en-US" sz="36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0517257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a:off x="8074432" y="-9525"/>
            <a:ext cx="10287000" cy="10287000"/>
          </a:xfrm>
          <a:prstGeom prst="rect">
            <a:avLst/>
          </a:prstGeom>
        </p:spPr>
      </p:pic>
      <p:grpSp>
        <p:nvGrpSpPr>
          <p:cNvPr id="3" name="Group 3"/>
          <p:cNvGrpSpPr>
            <a:grpSpLocks noChangeAspect="1"/>
          </p:cNvGrpSpPr>
          <p:nvPr/>
        </p:nvGrpSpPr>
        <p:grpSpPr>
          <a:xfrm>
            <a:off x="-1176338" y="0"/>
            <a:ext cx="10287000" cy="10287000"/>
            <a:chOff x="0" y="0"/>
            <a:chExt cx="6350000" cy="6350000"/>
          </a:xfrm>
        </p:grpSpPr>
        <p:sp>
          <p:nvSpPr>
            <p:cNvPr id="4" name="Freeform 4"/>
            <p:cNvSpPr/>
            <p:nvPr/>
          </p:nvSpPr>
          <p:spPr>
            <a:xfrm>
              <a:off x="0" y="0"/>
              <a:ext cx="6351270" cy="6350000"/>
            </a:xfrm>
            <a:custGeom>
              <a:avLst/>
              <a:gdLst/>
              <a:ahLst/>
              <a:cxnLst/>
              <a:rect l="l" t="t" r="r" b="b"/>
              <a:pathLst>
                <a:path w="6351270" h="6350000">
                  <a:moveTo>
                    <a:pt x="5985510" y="0"/>
                  </a:moveTo>
                  <a:lnTo>
                    <a:pt x="364490" y="0"/>
                  </a:lnTo>
                  <a:cubicBezTo>
                    <a:pt x="162560" y="0"/>
                    <a:pt x="0" y="162560"/>
                    <a:pt x="0" y="364490"/>
                  </a:cubicBezTo>
                  <a:lnTo>
                    <a:pt x="0" y="5986780"/>
                  </a:lnTo>
                  <a:cubicBezTo>
                    <a:pt x="0" y="6187440"/>
                    <a:pt x="162560" y="6350000"/>
                    <a:pt x="364490" y="6350000"/>
                  </a:cubicBezTo>
                  <a:lnTo>
                    <a:pt x="5986780" y="6350000"/>
                  </a:lnTo>
                  <a:cubicBezTo>
                    <a:pt x="6187440" y="6350000"/>
                    <a:pt x="6351270" y="6187440"/>
                    <a:pt x="6351270" y="5985510"/>
                  </a:cubicBezTo>
                  <a:lnTo>
                    <a:pt x="6351270" y="364490"/>
                  </a:lnTo>
                  <a:cubicBezTo>
                    <a:pt x="6350000" y="162560"/>
                    <a:pt x="6187440" y="0"/>
                    <a:pt x="5985510" y="0"/>
                  </a:cubicBezTo>
                  <a:close/>
                </a:path>
              </a:pathLst>
            </a:custGeom>
            <a:blipFill>
              <a:blip r:embed="rId3">
                <a:alphaModFix amt="12000"/>
              </a:blip>
              <a:stretch>
                <a:fillRect l="-37053" t="-6527" r="-50141" b="-10493"/>
              </a:stretch>
            </a:blipFill>
          </p:spPr>
        </p:sp>
      </p:grpSp>
      <p:grpSp>
        <p:nvGrpSpPr>
          <p:cNvPr id="5" name="Group 5"/>
          <p:cNvGrpSpPr/>
          <p:nvPr/>
        </p:nvGrpSpPr>
        <p:grpSpPr>
          <a:xfrm>
            <a:off x="15701935" y="9544050"/>
            <a:ext cx="473857" cy="473857"/>
            <a:chOff x="0" y="0"/>
            <a:chExt cx="812800" cy="812800"/>
          </a:xfrm>
        </p:grpSpPr>
        <p:sp>
          <p:nvSpPr>
            <p:cNvPr id="6" name="Freeform 6"/>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24225C"/>
            </a:solidFill>
          </p:spPr>
        </p:sp>
        <p:sp>
          <p:nvSpPr>
            <p:cNvPr id="7" name="TextBox 7"/>
            <p:cNvSpPr txBox="1"/>
            <p:nvPr/>
          </p:nvSpPr>
          <p:spPr>
            <a:xfrm>
              <a:off x="76200" y="104775"/>
              <a:ext cx="660400" cy="631825"/>
            </a:xfrm>
            <a:prstGeom prst="rect">
              <a:avLst/>
            </a:prstGeom>
          </p:spPr>
          <p:txBody>
            <a:bodyPr lIns="50800" tIns="50800" rIns="50800" bIns="50800" rtlCol="0" anchor="ctr"/>
            <a:lstStyle/>
            <a:p>
              <a:pPr algn="ctr">
                <a:lnSpc>
                  <a:spcPts val="2000"/>
                </a:lnSpc>
              </a:pPr>
              <a:endParaRPr/>
            </a:p>
          </p:txBody>
        </p:sp>
      </p:grpSp>
      <p:grpSp>
        <p:nvGrpSpPr>
          <p:cNvPr id="8" name="Group 8"/>
          <p:cNvGrpSpPr/>
          <p:nvPr/>
        </p:nvGrpSpPr>
        <p:grpSpPr>
          <a:xfrm>
            <a:off x="16790205" y="9544050"/>
            <a:ext cx="473857" cy="473857"/>
            <a:chOff x="0" y="0"/>
            <a:chExt cx="812800" cy="812800"/>
          </a:xfrm>
        </p:grpSpPr>
        <p:sp>
          <p:nvSpPr>
            <p:cNvPr id="9" name="Freeform 9"/>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24225C"/>
            </a:solidFill>
          </p:spPr>
        </p:sp>
        <p:sp>
          <p:nvSpPr>
            <p:cNvPr id="10" name="TextBox 10"/>
            <p:cNvSpPr txBox="1"/>
            <p:nvPr/>
          </p:nvSpPr>
          <p:spPr>
            <a:xfrm>
              <a:off x="76200" y="104775"/>
              <a:ext cx="660400" cy="631825"/>
            </a:xfrm>
            <a:prstGeom prst="rect">
              <a:avLst/>
            </a:prstGeom>
          </p:spPr>
          <p:txBody>
            <a:bodyPr lIns="50800" tIns="50800" rIns="50800" bIns="50800" rtlCol="0" anchor="ctr"/>
            <a:lstStyle/>
            <a:p>
              <a:pPr algn="ctr">
                <a:lnSpc>
                  <a:spcPts val="2000"/>
                </a:lnSpc>
              </a:pPr>
              <a:endParaRPr/>
            </a:p>
          </p:txBody>
        </p:sp>
      </p:grpSp>
      <p:grpSp>
        <p:nvGrpSpPr>
          <p:cNvPr id="11" name="Group 11"/>
          <p:cNvGrpSpPr/>
          <p:nvPr/>
        </p:nvGrpSpPr>
        <p:grpSpPr>
          <a:xfrm>
            <a:off x="15938863" y="9544050"/>
            <a:ext cx="1088270" cy="473857"/>
            <a:chOff x="0" y="0"/>
            <a:chExt cx="286623" cy="124802"/>
          </a:xfrm>
        </p:grpSpPr>
        <p:sp>
          <p:nvSpPr>
            <p:cNvPr id="12" name="Freeform 12"/>
            <p:cNvSpPr/>
            <p:nvPr/>
          </p:nvSpPr>
          <p:spPr>
            <a:xfrm>
              <a:off x="0" y="0"/>
              <a:ext cx="286623" cy="124802"/>
            </a:xfrm>
            <a:custGeom>
              <a:avLst/>
              <a:gdLst/>
              <a:ahLst/>
              <a:cxnLst/>
              <a:rect l="l" t="t" r="r" b="b"/>
              <a:pathLst>
                <a:path w="286623" h="124802">
                  <a:moveTo>
                    <a:pt x="0" y="0"/>
                  </a:moveTo>
                  <a:lnTo>
                    <a:pt x="286623" y="0"/>
                  </a:lnTo>
                  <a:lnTo>
                    <a:pt x="286623" y="124802"/>
                  </a:lnTo>
                  <a:lnTo>
                    <a:pt x="0" y="124802"/>
                  </a:lnTo>
                  <a:close/>
                </a:path>
              </a:pathLst>
            </a:custGeom>
            <a:solidFill>
              <a:srgbClr val="24225C"/>
            </a:solidFill>
          </p:spPr>
        </p:sp>
        <p:sp>
          <p:nvSpPr>
            <p:cNvPr id="13" name="TextBox 13"/>
            <p:cNvSpPr txBox="1"/>
            <p:nvPr/>
          </p:nvSpPr>
          <p:spPr>
            <a:xfrm>
              <a:off x="0" y="28575"/>
              <a:ext cx="812800" cy="784225"/>
            </a:xfrm>
            <a:prstGeom prst="rect">
              <a:avLst/>
            </a:prstGeom>
          </p:spPr>
          <p:txBody>
            <a:bodyPr lIns="50800" tIns="50800" rIns="50800" bIns="50800" rtlCol="0" anchor="ctr"/>
            <a:lstStyle/>
            <a:p>
              <a:pPr algn="ctr">
                <a:lnSpc>
                  <a:spcPts val="2000"/>
                </a:lnSpc>
              </a:pPr>
              <a:endParaRPr/>
            </a:p>
          </p:txBody>
        </p:sp>
      </p:grpSp>
      <p:grpSp>
        <p:nvGrpSpPr>
          <p:cNvPr id="14" name="Group 14"/>
          <p:cNvGrpSpPr/>
          <p:nvPr/>
        </p:nvGrpSpPr>
        <p:grpSpPr>
          <a:xfrm>
            <a:off x="8674905" y="9544050"/>
            <a:ext cx="473857" cy="473857"/>
            <a:chOff x="0" y="0"/>
            <a:chExt cx="812800" cy="812800"/>
          </a:xfrm>
        </p:grpSpPr>
        <p:sp>
          <p:nvSpPr>
            <p:cNvPr id="15" name="Freeform 15"/>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24225C"/>
            </a:solidFill>
          </p:spPr>
        </p:sp>
        <p:sp>
          <p:nvSpPr>
            <p:cNvPr id="16" name="TextBox 16"/>
            <p:cNvSpPr txBox="1"/>
            <p:nvPr/>
          </p:nvSpPr>
          <p:spPr>
            <a:xfrm>
              <a:off x="76200" y="104775"/>
              <a:ext cx="660400" cy="631825"/>
            </a:xfrm>
            <a:prstGeom prst="rect">
              <a:avLst/>
            </a:prstGeom>
          </p:spPr>
          <p:txBody>
            <a:bodyPr lIns="50800" tIns="50800" rIns="50800" bIns="50800" rtlCol="0" anchor="ctr"/>
            <a:lstStyle/>
            <a:p>
              <a:pPr algn="ctr">
                <a:lnSpc>
                  <a:spcPts val="2000"/>
                </a:lnSpc>
              </a:pPr>
              <a:endParaRPr/>
            </a:p>
          </p:txBody>
        </p:sp>
      </p:grpSp>
      <p:grpSp>
        <p:nvGrpSpPr>
          <p:cNvPr id="17" name="Group 17"/>
          <p:cNvGrpSpPr/>
          <p:nvPr/>
        </p:nvGrpSpPr>
        <p:grpSpPr>
          <a:xfrm>
            <a:off x="9139238" y="9544050"/>
            <a:ext cx="473857" cy="473857"/>
            <a:chOff x="0" y="0"/>
            <a:chExt cx="812800" cy="812800"/>
          </a:xfrm>
        </p:grpSpPr>
        <p:sp>
          <p:nvSpPr>
            <p:cNvPr id="18" name="Freeform 18"/>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24225C"/>
            </a:solidFill>
          </p:spPr>
        </p:sp>
        <p:sp>
          <p:nvSpPr>
            <p:cNvPr id="19" name="TextBox 19"/>
            <p:cNvSpPr txBox="1"/>
            <p:nvPr/>
          </p:nvSpPr>
          <p:spPr>
            <a:xfrm>
              <a:off x="76200" y="104775"/>
              <a:ext cx="660400" cy="631825"/>
            </a:xfrm>
            <a:prstGeom prst="rect">
              <a:avLst/>
            </a:prstGeom>
          </p:spPr>
          <p:txBody>
            <a:bodyPr lIns="50800" tIns="50800" rIns="50800" bIns="50800" rtlCol="0" anchor="ctr"/>
            <a:lstStyle/>
            <a:p>
              <a:pPr algn="ctr">
                <a:lnSpc>
                  <a:spcPts val="2000"/>
                </a:lnSpc>
              </a:pPr>
              <a:endParaRPr/>
            </a:p>
          </p:txBody>
        </p:sp>
      </p:grpSp>
      <p:grpSp>
        <p:nvGrpSpPr>
          <p:cNvPr id="20" name="Group 20"/>
          <p:cNvGrpSpPr/>
          <p:nvPr/>
        </p:nvGrpSpPr>
        <p:grpSpPr>
          <a:xfrm>
            <a:off x="8911834" y="9544050"/>
            <a:ext cx="464332" cy="473857"/>
            <a:chOff x="0" y="0"/>
            <a:chExt cx="122293" cy="124802"/>
          </a:xfrm>
        </p:grpSpPr>
        <p:sp>
          <p:nvSpPr>
            <p:cNvPr id="21" name="Freeform 21"/>
            <p:cNvSpPr/>
            <p:nvPr/>
          </p:nvSpPr>
          <p:spPr>
            <a:xfrm>
              <a:off x="0" y="0"/>
              <a:ext cx="122293" cy="124802"/>
            </a:xfrm>
            <a:custGeom>
              <a:avLst/>
              <a:gdLst/>
              <a:ahLst/>
              <a:cxnLst/>
              <a:rect l="l" t="t" r="r" b="b"/>
              <a:pathLst>
                <a:path w="122293" h="124802">
                  <a:moveTo>
                    <a:pt x="0" y="0"/>
                  </a:moveTo>
                  <a:lnTo>
                    <a:pt x="122293" y="0"/>
                  </a:lnTo>
                  <a:lnTo>
                    <a:pt x="122293" y="124802"/>
                  </a:lnTo>
                  <a:lnTo>
                    <a:pt x="0" y="124802"/>
                  </a:lnTo>
                  <a:close/>
                </a:path>
              </a:pathLst>
            </a:custGeom>
            <a:solidFill>
              <a:srgbClr val="24225C"/>
            </a:solidFill>
          </p:spPr>
        </p:sp>
        <p:sp>
          <p:nvSpPr>
            <p:cNvPr id="22" name="TextBox 22"/>
            <p:cNvSpPr txBox="1"/>
            <p:nvPr/>
          </p:nvSpPr>
          <p:spPr>
            <a:xfrm>
              <a:off x="0" y="28575"/>
              <a:ext cx="812800" cy="784225"/>
            </a:xfrm>
            <a:prstGeom prst="rect">
              <a:avLst/>
            </a:prstGeom>
          </p:spPr>
          <p:txBody>
            <a:bodyPr lIns="50800" tIns="50800" rIns="50800" bIns="50800" rtlCol="0" anchor="ctr"/>
            <a:lstStyle/>
            <a:p>
              <a:pPr algn="ctr">
                <a:lnSpc>
                  <a:spcPts val="2000"/>
                </a:lnSpc>
              </a:pPr>
              <a:endParaRPr/>
            </a:p>
          </p:txBody>
        </p:sp>
      </p:grpSp>
      <p:pic>
        <p:nvPicPr>
          <p:cNvPr id="23" name="Picture 23"/>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8973740" y="9648895"/>
            <a:ext cx="350045" cy="281309"/>
          </a:xfrm>
          <a:prstGeom prst="rect">
            <a:avLst/>
          </a:prstGeom>
        </p:spPr>
      </p:pic>
      <p:sp>
        <p:nvSpPr>
          <p:cNvPr id="24" name="TextBox 24"/>
          <p:cNvSpPr txBox="1"/>
          <p:nvPr/>
        </p:nvSpPr>
        <p:spPr>
          <a:xfrm>
            <a:off x="9857265" y="1181100"/>
            <a:ext cx="6721334" cy="762001"/>
          </a:xfrm>
          <a:prstGeom prst="rect">
            <a:avLst/>
          </a:prstGeom>
        </p:spPr>
        <p:txBody>
          <a:bodyPr lIns="0" tIns="0" rIns="0" bIns="0" rtlCol="0" anchor="t">
            <a:spAutoFit/>
          </a:bodyPr>
          <a:lstStyle/>
          <a:p>
            <a:pPr>
              <a:lnSpc>
                <a:spcPts val="5400"/>
              </a:lnSpc>
            </a:pPr>
            <a:r>
              <a:rPr lang="en-US" sz="6000">
                <a:solidFill>
                  <a:srgbClr val="24225C"/>
                </a:solidFill>
                <a:latin typeface="Barlow Light Bold"/>
              </a:rPr>
              <a:t>REINTEGRARE</a:t>
            </a:r>
          </a:p>
        </p:txBody>
      </p:sp>
      <p:sp>
        <p:nvSpPr>
          <p:cNvPr id="25" name="TextBox 25"/>
          <p:cNvSpPr txBox="1"/>
          <p:nvPr/>
        </p:nvSpPr>
        <p:spPr>
          <a:xfrm>
            <a:off x="1097173" y="2357266"/>
            <a:ext cx="16519886" cy="7880491"/>
          </a:xfrm>
          <a:prstGeom prst="rect">
            <a:avLst/>
          </a:prstGeom>
        </p:spPr>
        <p:txBody>
          <a:bodyPr lIns="0" tIns="0" rIns="0" bIns="0" rtlCol="0" anchor="t">
            <a:spAutoFit/>
          </a:bodyPr>
          <a:lstStyle/>
          <a:p>
            <a:pPr algn="just">
              <a:lnSpc>
                <a:spcPts val="6159"/>
              </a:lnSpc>
            </a:pPr>
            <a:r>
              <a:rPr lang="en-US" sz="4399" spc="66" dirty="0">
                <a:solidFill>
                  <a:srgbClr val="24225C"/>
                </a:solidFill>
                <a:latin typeface="Arimo Bold"/>
              </a:rPr>
              <a:t>Este </a:t>
            </a:r>
            <a:r>
              <a:rPr lang="en-US" sz="4399" spc="66" dirty="0" err="1">
                <a:solidFill>
                  <a:srgbClr val="24225C"/>
                </a:solidFill>
                <a:latin typeface="Arimo Bold"/>
              </a:rPr>
              <a:t>procesul</a:t>
            </a:r>
            <a:r>
              <a:rPr lang="en-US" sz="4399" spc="66" dirty="0">
                <a:solidFill>
                  <a:srgbClr val="24225C"/>
                </a:solidFill>
                <a:latin typeface="Arimo Bold"/>
              </a:rPr>
              <a:t> de </a:t>
            </a:r>
            <a:r>
              <a:rPr lang="en-US" sz="4399" spc="66" dirty="0" err="1">
                <a:solidFill>
                  <a:srgbClr val="24225C"/>
                </a:solidFill>
                <a:latin typeface="Arimo Bold"/>
              </a:rPr>
              <a:t>recuperare</a:t>
            </a:r>
            <a:r>
              <a:rPr lang="en-US" sz="4399" spc="66" dirty="0">
                <a:solidFill>
                  <a:srgbClr val="24225C"/>
                </a:solidFill>
                <a:latin typeface="Arimo Bold"/>
              </a:rPr>
              <a:t> </a:t>
            </a:r>
            <a:r>
              <a:rPr lang="en-US" sz="4399" spc="66" dirty="0" err="1">
                <a:solidFill>
                  <a:srgbClr val="24225C"/>
                </a:solidFill>
                <a:latin typeface="Arimo Bold"/>
              </a:rPr>
              <a:t>și</a:t>
            </a:r>
            <a:r>
              <a:rPr lang="en-US" sz="4399" spc="66" dirty="0">
                <a:solidFill>
                  <a:srgbClr val="24225C"/>
                </a:solidFill>
                <a:latin typeface="Arimo Bold"/>
              </a:rPr>
              <a:t> </a:t>
            </a:r>
            <a:r>
              <a:rPr lang="en-US" sz="4399" spc="66" dirty="0" err="1">
                <a:solidFill>
                  <a:srgbClr val="24225C"/>
                </a:solidFill>
                <a:latin typeface="Arimo Bold"/>
              </a:rPr>
              <a:t>integrare</a:t>
            </a:r>
            <a:r>
              <a:rPr lang="en-US" sz="4399" spc="66" dirty="0">
                <a:solidFill>
                  <a:srgbClr val="24225C"/>
                </a:solidFill>
                <a:latin typeface="Arimo Bold"/>
              </a:rPr>
              <a:t> </a:t>
            </a:r>
            <a:r>
              <a:rPr lang="en-US" sz="4399" spc="66" dirty="0" err="1">
                <a:solidFill>
                  <a:srgbClr val="24225C"/>
                </a:solidFill>
                <a:latin typeface="Arimo Bold"/>
              </a:rPr>
              <a:t>economică</a:t>
            </a:r>
            <a:r>
              <a:rPr lang="en-US" sz="4399" spc="66" dirty="0">
                <a:solidFill>
                  <a:srgbClr val="24225C"/>
                </a:solidFill>
                <a:latin typeface="Arimo Bold"/>
              </a:rPr>
              <a:t> </a:t>
            </a:r>
            <a:r>
              <a:rPr lang="en-US" sz="4399" spc="66" dirty="0" err="1">
                <a:solidFill>
                  <a:srgbClr val="24225C"/>
                </a:solidFill>
                <a:latin typeface="Arimo Bold"/>
              </a:rPr>
              <a:t>și</a:t>
            </a:r>
            <a:r>
              <a:rPr lang="en-US" sz="4399" spc="66" dirty="0">
                <a:solidFill>
                  <a:srgbClr val="24225C"/>
                </a:solidFill>
                <a:latin typeface="Arimo Bold"/>
              </a:rPr>
              <a:t> </a:t>
            </a:r>
            <a:r>
              <a:rPr lang="en-US" sz="4399" spc="66" dirty="0" err="1">
                <a:solidFill>
                  <a:srgbClr val="24225C"/>
                </a:solidFill>
                <a:latin typeface="Arimo Bold"/>
              </a:rPr>
              <a:t>socială</a:t>
            </a:r>
            <a:r>
              <a:rPr lang="en-US" sz="4399" spc="66" dirty="0">
                <a:solidFill>
                  <a:srgbClr val="24225C"/>
                </a:solidFill>
                <a:latin typeface="Arimo Bold"/>
              </a:rPr>
              <a:t> a </a:t>
            </a:r>
            <a:r>
              <a:rPr lang="en-US" sz="4399" spc="66" dirty="0" err="1">
                <a:solidFill>
                  <a:srgbClr val="24225C"/>
                </a:solidFill>
                <a:latin typeface="Arimo Bold"/>
              </a:rPr>
              <a:t>persoanei</a:t>
            </a:r>
            <a:r>
              <a:rPr lang="en-US" sz="4399" spc="66" dirty="0">
                <a:solidFill>
                  <a:srgbClr val="24225C"/>
                </a:solidFill>
                <a:latin typeface="Arimo Bold"/>
              </a:rPr>
              <a:t>, </a:t>
            </a:r>
            <a:r>
              <a:rPr lang="en-US" sz="4399" spc="66" dirty="0" err="1">
                <a:solidFill>
                  <a:srgbClr val="24225C"/>
                </a:solidFill>
                <a:latin typeface="Arimo Bold"/>
              </a:rPr>
              <a:t>în</a:t>
            </a:r>
            <a:r>
              <a:rPr lang="en-US" sz="4399" spc="66" dirty="0">
                <a:solidFill>
                  <a:srgbClr val="24225C"/>
                </a:solidFill>
                <a:latin typeface="Arimo Bold"/>
              </a:rPr>
              <a:t> </a:t>
            </a:r>
            <a:r>
              <a:rPr lang="en-US" sz="4399" spc="66" dirty="0" err="1">
                <a:solidFill>
                  <a:srgbClr val="24225C"/>
                </a:solidFill>
                <a:latin typeface="Arimo Bold"/>
              </a:rPr>
              <a:t>urma</a:t>
            </a:r>
            <a:r>
              <a:rPr lang="en-US" sz="4399" spc="66" dirty="0">
                <a:solidFill>
                  <a:srgbClr val="24225C"/>
                </a:solidFill>
                <a:latin typeface="Arimo Bold"/>
              </a:rPr>
              <a:t> </a:t>
            </a:r>
            <a:r>
              <a:rPr lang="en-US" sz="4399" spc="66" dirty="0" err="1">
                <a:solidFill>
                  <a:srgbClr val="24225C"/>
                </a:solidFill>
                <a:latin typeface="Arimo Bold"/>
              </a:rPr>
              <a:t>unei</a:t>
            </a:r>
            <a:r>
              <a:rPr lang="en-US" sz="4399" spc="66" dirty="0">
                <a:solidFill>
                  <a:srgbClr val="24225C"/>
                </a:solidFill>
                <a:latin typeface="Arimo Bold"/>
              </a:rPr>
              <a:t> </a:t>
            </a:r>
            <a:r>
              <a:rPr lang="en-US" sz="4399" spc="66" dirty="0" err="1">
                <a:solidFill>
                  <a:srgbClr val="24225C"/>
                </a:solidFill>
                <a:latin typeface="Arimo Bold"/>
              </a:rPr>
              <a:t>experiențe</a:t>
            </a:r>
            <a:r>
              <a:rPr lang="en-US" sz="4399" spc="66" dirty="0">
                <a:solidFill>
                  <a:srgbClr val="24225C"/>
                </a:solidFill>
                <a:latin typeface="Arimo Bold"/>
              </a:rPr>
              <a:t> de </a:t>
            </a:r>
            <a:r>
              <a:rPr lang="en-US" sz="4399" spc="66" dirty="0" err="1">
                <a:solidFill>
                  <a:srgbClr val="24225C"/>
                </a:solidFill>
                <a:latin typeface="Arimo Bold"/>
              </a:rPr>
              <a:t>trafic</a:t>
            </a:r>
            <a:r>
              <a:rPr lang="en-US" sz="4399" spc="66" dirty="0">
                <a:solidFill>
                  <a:srgbClr val="24225C"/>
                </a:solidFill>
                <a:latin typeface="Arimo Bold"/>
              </a:rPr>
              <a:t>.</a:t>
            </a:r>
            <a:r>
              <a:rPr lang="ro-RO" sz="4399" spc="66">
                <a:solidFill>
                  <a:srgbClr val="24225C"/>
                </a:solidFill>
                <a:latin typeface="Arimo Bold"/>
              </a:rPr>
              <a:t> </a:t>
            </a:r>
            <a:r>
              <a:rPr lang="en-US" sz="4399" spc="66">
                <a:solidFill>
                  <a:srgbClr val="24225C"/>
                </a:solidFill>
                <a:latin typeface="Arimo Bold"/>
              </a:rPr>
              <a:t>Include </a:t>
            </a:r>
            <a:r>
              <a:rPr lang="en-US" sz="4399" spc="66" dirty="0" err="1">
                <a:solidFill>
                  <a:srgbClr val="24225C"/>
                </a:solidFill>
                <a:latin typeface="Arimo Bold"/>
              </a:rPr>
              <a:t>așezarea</a:t>
            </a:r>
            <a:r>
              <a:rPr lang="en-US" sz="4399" spc="66" dirty="0">
                <a:solidFill>
                  <a:srgbClr val="24225C"/>
                </a:solidFill>
                <a:latin typeface="Arimo Bold"/>
              </a:rPr>
              <a:t> </a:t>
            </a:r>
            <a:r>
              <a:rPr lang="en-US" sz="4399" spc="66" dirty="0" err="1">
                <a:solidFill>
                  <a:srgbClr val="24225C"/>
                </a:solidFill>
                <a:latin typeface="Arimo Bold"/>
              </a:rPr>
              <a:t>într</a:t>
            </a:r>
            <a:r>
              <a:rPr lang="en-US" sz="4399" spc="66" dirty="0">
                <a:solidFill>
                  <a:srgbClr val="24225C"/>
                </a:solidFill>
                <a:latin typeface="Arimo Bold"/>
              </a:rPr>
              <a:t>-un </a:t>
            </a:r>
            <a:r>
              <a:rPr lang="en-US" sz="4399" spc="66" dirty="0" err="1">
                <a:solidFill>
                  <a:srgbClr val="24225C"/>
                </a:solidFill>
                <a:latin typeface="Arimo Bold"/>
              </a:rPr>
              <a:t>mediu</a:t>
            </a:r>
            <a:r>
              <a:rPr lang="en-US" sz="4399" spc="66" dirty="0">
                <a:solidFill>
                  <a:srgbClr val="24225C"/>
                </a:solidFill>
                <a:latin typeface="Arimo Bold"/>
              </a:rPr>
              <a:t> </a:t>
            </a:r>
            <a:r>
              <a:rPr lang="en-US" sz="4399" spc="66" dirty="0" err="1">
                <a:solidFill>
                  <a:srgbClr val="24225C"/>
                </a:solidFill>
                <a:latin typeface="Arimo Bold"/>
              </a:rPr>
              <a:t>stabil</a:t>
            </a:r>
            <a:r>
              <a:rPr lang="en-US" sz="4399" spc="66" dirty="0">
                <a:solidFill>
                  <a:srgbClr val="24225C"/>
                </a:solidFill>
                <a:latin typeface="Arimo Bold"/>
              </a:rPr>
              <a:t> </a:t>
            </a:r>
            <a:r>
              <a:rPr lang="en-US" sz="4399" spc="66" dirty="0" err="1">
                <a:solidFill>
                  <a:srgbClr val="24225C"/>
                </a:solidFill>
                <a:latin typeface="Arimo Bold"/>
              </a:rPr>
              <a:t>și</a:t>
            </a:r>
            <a:r>
              <a:rPr lang="en-US" sz="4399" spc="66" dirty="0">
                <a:solidFill>
                  <a:srgbClr val="24225C"/>
                </a:solidFill>
                <a:latin typeface="Arimo Bold"/>
              </a:rPr>
              <a:t> </a:t>
            </a:r>
            <a:r>
              <a:rPr lang="en-US" sz="4399" spc="66" dirty="0" err="1">
                <a:solidFill>
                  <a:srgbClr val="24225C"/>
                </a:solidFill>
                <a:latin typeface="Arimo Bold"/>
              </a:rPr>
              <a:t>sigur</a:t>
            </a:r>
            <a:r>
              <a:rPr lang="en-US" sz="4399" spc="66" dirty="0">
                <a:solidFill>
                  <a:srgbClr val="24225C"/>
                </a:solidFill>
                <a:latin typeface="Arimo Bold"/>
              </a:rPr>
              <a:t>, </a:t>
            </a:r>
            <a:r>
              <a:rPr lang="en-US" sz="4399" spc="66" dirty="0" err="1">
                <a:solidFill>
                  <a:srgbClr val="24225C"/>
                </a:solidFill>
                <a:latin typeface="Arimo Bold"/>
              </a:rPr>
              <a:t>accesul</a:t>
            </a:r>
            <a:r>
              <a:rPr lang="en-US" sz="4399" spc="66" dirty="0">
                <a:solidFill>
                  <a:srgbClr val="24225C"/>
                </a:solidFill>
                <a:latin typeface="Arimo Bold"/>
              </a:rPr>
              <a:t> la un </a:t>
            </a:r>
            <a:r>
              <a:rPr lang="en-US" sz="4399" spc="66" dirty="0" err="1">
                <a:solidFill>
                  <a:srgbClr val="24225C"/>
                </a:solidFill>
                <a:latin typeface="Arimo Bold"/>
              </a:rPr>
              <a:t>nivel</a:t>
            </a:r>
            <a:r>
              <a:rPr lang="en-US" sz="4399" spc="66" dirty="0">
                <a:solidFill>
                  <a:srgbClr val="24225C"/>
                </a:solidFill>
                <a:latin typeface="Arimo Bold"/>
              </a:rPr>
              <a:t> de </a:t>
            </a:r>
            <a:r>
              <a:rPr lang="en-US" sz="4399" spc="66" dirty="0" err="1">
                <a:solidFill>
                  <a:srgbClr val="24225C"/>
                </a:solidFill>
                <a:latin typeface="Arimo Bold"/>
              </a:rPr>
              <a:t>trai</a:t>
            </a:r>
            <a:r>
              <a:rPr lang="en-US" sz="4399" spc="66" dirty="0">
                <a:solidFill>
                  <a:srgbClr val="24225C"/>
                </a:solidFill>
                <a:latin typeface="Arimo Bold"/>
              </a:rPr>
              <a:t> </a:t>
            </a:r>
            <a:r>
              <a:rPr lang="en-US" sz="4399" spc="66" dirty="0" err="1">
                <a:solidFill>
                  <a:srgbClr val="24225C"/>
                </a:solidFill>
                <a:latin typeface="Arimo Bold"/>
              </a:rPr>
              <a:t>rezonabil</a:t>
            </a:r>
            <a:r>
              <a:rPr lang="en-US" sz="4399" spc="66" dirty="0">
                <a:solidFill>
                  <a:srgbClr val="24225C"/>
                </a:solidFill>
                <a:latin typeface="Arimo Bold"/>
              </a:rPr>
              <a:t>, </a:t>
            </a:r>
            <a:r>
              <a:rPr lang="en-US" sz="4399" spc="66" dirty="0" err="1">
                <a:solidFill>
                  <a:srgbClr val="24225C"/>
                </a:solidFill>
                <a:latin typeface="Arimo Bold"/>
              </a:rPr>
              <a:t>bunăstarea</a:t>
            </a:r>
            <a:r>
              <a:rPr lang="en-US" sz="4399" spc="66" dirty="0">
                <a:solidFill>
                  <a:srgbClr val="24225C"/>
                </a:solidFill>
                <a:latin typeface="Arimo Bold"/>
              </a:rPr>
              <a:t> </a:t>
            </a:r>
            <a:r>
              <a:rPr lang="en-US" sz="4399" spc="66" dirty="0" err="1">
                <a:solidFill>
                  <a:srgbClr val="24225C"/>
                </a:solidFill>
                <a:latin typeface="Arimo Bold"/>
              </a:rPr>
              <a:t>mentală</a:t>
            </a:r>
            <a:r>
              <a:rPr lang="en-US" sz="4399" spc="66" dirty="0">
                <a:solidFill>
                  <a:srgbClr val="24225C"/>
                </a:solidFill>
                <a:latin typeface="Arimo Bold"/>
              </a:rPr>
              <a:t> </a:t>
            </a:r>
            <a:r>
              <a:rPr lang="en-US" sz="4399" spc="66" dirty="0" err="1">
                <a:solidFill>
                  <a:srgbClr val="24225C"/>
                </a:solidFill>
                <a:latin typeface="Arimo Bold"/>
              </a:rPr>
              <a:t>și</a:t>
            </a:r>
            <a:r>
              <a:rPr lang="en-US" sz="4399" spc="66" dirty="0">
                <a:solidFill>
                  <a:srgbClr val="24225C"/>
                </a:solidFill>
                <a:latin typeface="Arimo Bold"/>
              </a:rPr>
              <a:t> </a:t>
            </a:r>
            <a:r>
              <a:rPr lang="en-US" sz="4399" spc="66" dirty="0" err="1">
                <a:solidFill>
                  <a:srgbClr val="24225C"/>
                </a:solidFill>
                <a:latin typeface="Arimo Bold"/>
              </a:rPr>
              <a:t>fizică</a:t>
            </a:r>
            <a:r>
              <a:rPr lang="en-US" sz="4399" spc="66" dirty="0">
                <a:solidFill>
                  <a:srgbClr val="24225C"/>
                </a:solidFill>
                <a:latin typeface="Arimo Bold"/>
              </a:rPr>
              <a:t>, </a:t>
            </a:r>
            <a:r>
              <a:rPr lang="en-US" sz="4399" spc="66" dirty="0" err="1">
                <a:solidFill>
                  <a:srgbClr val="24225C"/>
                </a:solidFill>
                <a:latin typeface="Arimo Bold"/>
              </a:rPr>
              <a:t>oportunitățile</a:t>
            </a:r>
            <a:r>
              <a:rPr lang="en-US" sz="4399" spc="66" dirty="0">
                <a:solidFill>
                  <a:srgbClr val="24225C"/>
                </a:solidFill>
                <a:latin typeface="Arimo Bold"/>
              </a:rPr>
              <a:t> de </a:t>
            </a:r>
            <a:r>
              <a:rPr lang="en-US" sz="4399" spc="66" dirty="0" err="1">
                <a:solidFill>
                  <a:srgbClr val="24225C"/>
                </a:solidFill>
                <a:latin typeface="Arimo Bold"/>
              </a:rPr>
              <a:t>dezvoltare</a:t>
            </a:r>
            <a:r>
              <a:rPr lang="en-US" sz="4399" spc="66" dirty="0">
                <a:solidFill>
                  <a:srgbClr val="24225C"/>
                </a:solidFill>
                <a:latin typeface="Arimo Bold"/>
              </a:rPr>
              <a:t> </a:t>
            </a:r>
            <a:r>
              <a:rPr lang="en-US" sz="4399" spc="66" dirty="0" err="1">
                <a:solidFill>
                  <a:srgbClr val="24225C"/>
                </a:solidFill>
                <a:latin typeface="Arimo Bold"/>
              </a:rPr>
              <a:t>personală</a:t>
            </a:r>
            <a:r>
              <a:rPr lang="en-US" sz="4399" spc="66" dirty="0">
                <a:solidFill>
                  <a:srgbClr val="24225C"/>
                </a:solidFill>
                <a:latin typeface="Arimo Bold"/>
              </a:rPr>
              <a:t>, </a:t>
            </a:r>
            <a:r>
              <a:rPr lang="en-US" sz="4399" spc="66" dirty="0" err="1">
                <a:solidFill>
                  <a:srgbClr val="24225C"/>
                </a:solidFill>
                <a:latin typeface="Arimo Bold"/>
              </a:rPr>
              <a:t>socială</a:t>
            </a:r>
            <a:r>
              <a:rPr lang="en-US" sz="4399" spc="66" dirty="0">
                <a:solidFill>
                  <a:srgbClr val="24225C"/>
                </a:solidFill>
                <a:latin typeface="Arimo Bold"/>
              </a:rPr>
              <a:t> </a:t>
            </a:r>
            <a:r>
              <a:rPr lang="en-US" sz="4399" spc="66" dirty="0" err="1">
                <a:solidFill>
                  <a:srgbClr val="24225C"/>
                </a:solidFill>
                <a:latin typeface="Arimo Bold"/>
              </a:rPr>
              <a:t>și</a:t>
            </a:r>
            <a:r>
              <a:rPr lang="en-US" sz="4399" spc="66" dirty="0">
                <a:solidFill>
                  <a:srgbClr val="24225C"/>
                </a:solidFill>
                <a:latin typeface="Arimo Bold"/>
              </a:rPr>
              <a:t> </a:t>
            </a:r>
            <a:r>
              <a:rPr lang="en-US" sz="4399" spc="66" dirty="0" err="1">
                <a:solidFill>
                  <a:srgbClr val="24225C"/>
                </a:solidFill>
                <a:latin typeface="Arimo Bold"/>
              </a:rPr>
              <a:t>economică</a:t>
            </a:r>
            <a:r>
              <a:rPr lang="en-US" sz="4399" spc="66" dirty="0">
                <a:solidFill>
                  <a:srgbClr val="24225C"/>
                </a:solidFill>
                <a:latin typeface="Arimo Bold"/>
              </a:rPr>
              <a:t> </a:t>
            </a:r>
            <a:r>
              <a:rPr lang="en-US" sz="4399" spc="66" dirty="0" err="1">
                <a:solidFill>
                  <a:srgbClr val="24225C"/>
                </a:solidFill>
                <a:latin typeface="Arimo Bold"/>
              </a:rPr>
              <a:t>și</a:t>
            </a:r>
            <a:r>
              <a:rPr lang="en-US" sz="4399" spc="66" dirty="0">
                <a:solidFill>
                  <a:srgbClr val="24225C"/>
                </a:solidFill>
                <a:latin typeface="Arimo Bold"/>
              </a:rPr>
              <a:t> </a:t>
            </a:r>
            <a:r>
              <a:rPr lang="en-US" sz="4399" spc="66" dirty="0" err="1">
                <a:solidFill>
                  <a:srgbClr val="24225C"/>
                </a:solidFill>
                <a:latin typeface="Arimo Bold"/>
              </a:rPr>
              <a:t>accesul</a:t>
            </a:r>
            <a:r>
              <a:rPr lang="en-US" sz="4399" spc="66" dirty="0">
                <a:solidFill>
                  <a:srgbClr val="24225C"/>
                </a:solidFill>
                <a:latin typeface="Arimo Bold"/>
              </a:rPr>
              <a:t> la </a:t>
            </a:r>
            <a:r>
              <a:rPr lang="en-US" sz="4399" spc="66" dirty="0" err="1">
                <a:solidFill>
                  <a:srgbClr val="24225C"/>
                </a:solidFill>
                <a:latin typeface="Arimo Bold"/>
              </a:rPr>
              <a:t>sprijinul</a:t>
            </a:r>
            <a:r>
              <a:rPr lang="en-US" sz="4399" spc="66" dirty="0">
                <a:solidFill>
                  <a:srgbClr val="24225C"/>
                </a:solidFill>
                <a:latin typeface="Arimo Bold"/>
              </a:rPr>
              <a:t> social </a:t>
            </a:r>
            <a:r>
              <a:rPr lang="en-US" sz="4399" spc="66" dirty="0" err="1">
                <a:solidFill>
                  <a:srgbClr val="24225C"/>
                </a:solidFill>
                <a:latin typeface="Arimo Bold"/>
              </a:rPr>
              <a:t>și</a:t>
            </a:r>
            <a:r>
              <a:rPr lang="en-US" sz="4399" spc="66" dirty="0">
                <a:solidFill>
                  <a:srgbClr val="24225C"/>
                </a:solidFill>
                <a:latin typeface="Arimo Bold"/>
              </a:rPr>
              <a:t> </a:t>
            </a:r>
            <a:r>
              <a:rPr lang="en-US" sz="4399" spc="66" dirty="0" err="1">
                <a:solidFill>
                  <a:srgbClr val="24225C"/>
                </a:solidFill>
                <a:latin typeface="Arimo Bold"/>
              </a:rPr>
              <a:t>emoțional</a:t>
            </a:r>
            <a:r>
              <a:rPr lang="en-US" sz="4399" spc="66" dirty="0">
                <a:solidFill>
                  <a:srgbClr val="24225C"/>
                </a:solidFill>
                <a:latin typeface="Arimo Bold"/>
              </a:rPr>
              <a:t>. </a:t>
            </a:r>
          </a:p>
          <a:p>
            <a:pPr algn="just">
              <a:lnSpc>
                <a:spcPts val="6159"/>
              </a:lnSpc>
            </a:pPr>
            <a:r>
              <a:rPr lang="en-US" sz="4399" spc="66" dirty="0" err="1">
                <a:solidFill>
                  <a:srgbClr val="24225C"/>
                </a:solidFill>
                <a:latin typeface="Arimo Bold"/>
              </a:rPr>
              <a:t>Poate</a:t>
            </a:r>
            <a:r>
              <a:rPr lang="en-US" sz="4399" spc="66" dirty="0">
                <a:solidFill>
                  <a:srgbClr val="24225C"/>
                </a:solidFill>
                <a:latin typeface="Arimo Bold"/>
              </a:rPr>
              <a:t> </a:t>
            </a:r>
            <a:r>
              <a:rPr lang="en-US" sz="4399" spc="66" dirty="0" err="1">
                <a:solidFill>
                  <a:srgbClr val="24225C"/>
                </a:solidFill>
                <a:latin typeface="Arimo Bold"/>
              </a:rPr>
              <a:t>implica</a:t>
            </a:r>
            <a:r>
              <a:rPr lang="en-US" sz="4399" spc="66" dirty="0">
                <a:solidFill>
                  <a:srgbClr val="24225C"/>
                </a:solidFill>
                <a:latin typeface="Arimo Bold"/>
              </a:rPr>
              <a:t> </a:t>
            </a:r>
            <a:r>
              <a:rPr lang="en-US" sz="4399" spc="66" dirty="0" err="1">
                <a:solidFill>
                  <a:srgbClr val="24225C"/>
                </a:solidFill>
                <a:latin typeface="Arimo Bold"/>
              </a:rPr>
              <a:t>întoarcerea</a:t>
            </a:r>
            <a:r>
              <a:rPr lang="en-US" sz="4399" spc="66" dirty="0">
                <a:solidFill>
                  <a:srgbClr val="24225C"/>
                </a:solidFill>
                <a:latin typeface="Arimo Bold"/>
              </a:rPr>
              <a:t> </a:t>
            </a:r>
            <a:r>
              <a:rPr lang="en-US" sz="4399" spc="66" dirty="0" err="1">
                <a:solidFill>
                  <a:srgbClr val="24225C"/>
                </a:solidFill>
                <a:latin typeface="Arimo Bold"/>
              </a:rPr>
              <a:t>în</a:t>
            </a:r>
            <a:r>
              <a:rPr lang="en-US" sz="4399" spc="66" dirty="0">
                <a:solidFill>
                  <a:srgbClr val="24225C"/>
                </a:solidFill>
                <a:latin typeface="Arimo Bold"/>
              </a:rPr>
              <a:t> </a:t>
            </a:r>
            <a:r>
              <a:rPr lang="en-US" sz="4399" spc="66" dirty="0" err="1">
                <a:solidFill>
                  <a:srgbClr val="24225C"/>
                </a:solidFill>
                <a:latin typeface="Arimo Bold"/>
              </a:rPr>
              <a:t>familia</a:t>
            </a:r>
            <a:r>
              <a:rPr lang="en-US" sz="4399" spc="66" dirty="0">
                <a:solidFill>
                  <a:srgbClr val="24225C"/>
                </a:solidFill>
                <a:latin typeface="Arimo Bold"/>
              </a:rPr>
              <a:t> </a:t>
            </a:r>
            <a:r>
              <a:rPr lang="en-US" sz="4399" spc="66" dirty="0" err="1">
                <a:solidFill>
                  <a:srgbClr val="24225C"/>
                </a:solidFill>
                <a:latin typeface="Arimo Bold"/>
              </a:rPr>
              <a:t>și</a:t>
            </a:r>
            <a:r>
              <a:rPr lang="en-US" sz="4399" spc="66" dirty="0">
                <a:solidFill>
                  <a:srgbClr val="24225C"/>
                </a:solidFill>
                <a:latin typeface="Arimo Bold"/>
              </a:rPr>
              <a:t>/</a:t>
            </a:r>
            <a:r>
              <a:rPr lang="en-US" sz="4399" spc="66" dirty="0" err="1">
                <a:solidFill>
                  <a:srgbClr val="24225C"/>
                </a:solidFill>
                <a:latin typeface="Arimo Bold"/>
              </a:rPr>
              <a:t>sau</a:t>
            </a:r>
            <a:r>
              <a:rPr lang="en-US" sz="4399" spc="66" dirty="0">
                <a:solidFill>
                  <a:srgbClr val="24225C"/>
                </a:solidFill>
                <a:latin typeface="Arimo Bold"/>
              </a:rPr>
              <a:t> </a:t>
            </a:r>
            <a:r>
              <a:rPr lang="en-US" sz="4399" spc="66" dirty="0" err="1">
                <a:solidFill>
                  <a:srgbClr val="24225C"/>
                </a:solidFill>
                <a:latin typeface="Arimo Bold"/>
              </a:rPr>
              <a:t>comunitatea</a:t>
            </a:r>
            <a:r>
              <a:rPr lang="en-US" sz="4399" spc="66" dirty="0">
                <a:solidFill>
                  <a:srgbClr val="24225C"/>
                </a:solidFill>
                <a:latin typeface="Arimo Bold"/>
              </a:rPr>
              <a:t> de </a:t>
            </a:r>
            <a:r>
              <a:rPr lang="en-US" sz="4399" spc="66" dirty="0" err="1">
                <a:solidFill>
                  <a:srgbClr val="24225C"/>
                </a:solidFill>
                <a:latin typeface="Arimo Bold"/>
              </a:rPr>
              <a:t>origine</a:t>
            </a:r>
            <a:r>
              <a:rPr lang="en-US" sz="4399" spc="66" dirty="0">
                <a:solidFill>
                  <a:srgbClr val="24225C"/>
                </a:solidFill>
                <a:latin typeface="Arimo Bold"/>
              </a:rPr>
              <a:t>. </a:t>
            </a:r>
          </a:p>
          <a:p>
            <a:pPr>
              <a:lnSpc>
                <a:spcPts val="6159"/>
              </a:lnSpc>
            </a:pPr>
            <a:endParaRPr lang="en-US" sz="4399" spc="66" dirty="0">
              <a:solidFill>
                <a:srgbClr val="24225C"/>
              </a:solidFill>
              <a:latin typeface="Arimo Bold"/>
            </a:endParaRPr>
          </a:p>
          <a:p>
            <a:pPr>
              <a:lnSpc>
                <a:spcPts val="6159"/>
              </a:lnSpc>
            </a:pPr>
            <a:endParaRPr lang="en-US" sz="4399" spc="66" dirty="0">
              <a:solidFill>
                <a:srgbClr val="24225C"/>
              </a:solidFill>
              <a:latin typeface="Arimo Bold"/>
            </a:endParaRPr>
          </a:p>
        </p:txBody>
      </p:sp>
      <p:sp>
        <p:nvSpPr>
          <p:cNvPr id="26" name="TextBox 26"/>
          <p:cNvSpPr txBox="1"/>
          <p:nvPr/>
        </p:nvSpPr>
        <p:spPr>
          <a:xfrm>
            <a:off x="15938863" y="9660329"/>
            <a:ext cx="1088270" cy="269875"/>
          </a:xfrm>
          <a:prstGeom prst="rect">
            <a:avLst/>
          </a:prstGeom>
        </p:spPr>
        <p:txBody>
          <a:bodyPr lIns="0" tIns="0" rIns="0" bIns="0" rtlCol="0" anchor="t">
            <a:spAutoFit/>
          </a:bodyPr>
          <a:lstStyle/>
          <a:p>
            <a:pPr algn="ctr">
              <a:lnSpc>
                <a:spcPts val="2000"/>
              </a:lnSpc>
            </a:pPr>
            <a:r>
              <a:rPr lang="en-US" sz="2000">
                <a:solidFill>
                  <a:srgbClr val="FFFFFF"/>
                </a:solidFill>
                <a:latin typeface="Kollektif"/>
              </a:rPr>
              <a:t>03/10</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a:off x="8074432" y="-9525"/>
            <a:ext cx="10287000" cy="10287000"/>
          </a:xfrm>
          <a:prstGeom prst="rect">
            <a:avLst/>
          </a:prstGeom>
        </p:spPr>
      </p:pic>
      <p:grpSp>
        <p:nvGrpSpPr>
          <p:cNvPr id="3" name="Group 3"/>
          <p:cNvGrpSpPr>
            <a:grpSpLocks noChangeAspect="1"/>
          </p:cNvGrpSpPr>
          <p:nvPr/>
        </p:nvGrpSpPr>
        <p:grpSpPr>
          <a:xfrm>
            <a:off x="-1176338" y="0"/>
            <a:ext cx="10287000" cy="10287000"/>
            <a:chOff x="0" y="0"/>
            <a:chExt cx="6350000" cy="6350000"/>
          </a:xfrm>
        </p:grpSpPr>
        <p:sp>
          <p:nvSpPr>
            <p:cNvPr id="4" name="Freeform 4"/>
            <p:cNvSpPr/>
            <p:nvPr/>
          </p:nvSpPr>
          <p:spPr>
            <a:xfrm>
              <a:off x="0" y="0"/>
              <a:ext cx="6351270" cy="6350000"/>
            </a:xfrm>
            <a:custGeom>
              <a:avLst/>
              <a:gdLst/>
              <a:ahLst/>
              <a:cxnLst/>
              <a:rect l="l" t="t" r="r" b="b"/>
              <a:pathLst>
                <a:path w="6351270" h="6350000">
                  <a:moveTo>
                    <a:pt x="5985510" y="0"/>
                  </a:moveTo>
                  <a:lnTo>
                    <a:pt x="364490" y="0"/>
                  </a:lnTo>
                  <a:cubicBezTo>
                    <a:pt x="162560" y="0"/>
                    <a:pt x="0" y="162560"/>
                    <a:pt x="0" y="364490"/>
                  </a:cubicBezTo>
                  <a:lnTo>
                    <a:pt x="0" y="5986780"/>
                  </a:lnTo>
                  <a:cubicBezTo>
                    <a:pt x="0" y="6187440"/>
                    <a:pt x="162560" y="6350000"/>
                    <a:pt x="364490" y="6350000"/>
                  </a:cubicBezTo>
                  <a:lnTo>
                    <a:pt x="5986780" y="6350000"/>
                  </a:lnTo>
                  <a:cubicBezTo>
                    <a:pt x="6187440" y="6350000"/>
                    <a:pt x="6351270" y="6187440"/>
                    <a:pt x="6351270" y="5985510"/>
                  </a:cubicBezTo>
                  <a:lnTo>
                    <a:pt x="6351270" y="364490"/>
                  </a:lnTo>
                  <a:cubicBezTo>
                    <a:pt x="6350000" y="162560"/>
                    <a:pt x="6187440" y="0"/>
                    <a:pt x="5985510" y="0"/>
                  </a:cubicBezTo>
                  <a:close/>
                </a:path>
              </a:pathLst>
            </a:custGeom>
            <a:blipFill>
              <a:blip r:embed="rId3">
                <a:alphaModFix amt="12000"/>
              </a:blip>
              <a:stretch>
                <a:fillRect l="-37053" t="-6527" r="-50141" b="-10493"/>
              </a:stretch>
            </a:blipFill>
          </p:spPr>
        </p:sp>
      </p:grpSp>
      <p:grpSp>
        <p:nvGrpSpPr>
          <p:cNvPr id="5" name="Group 5"/>
          <p:cNvGrpSpPr/>
          <p:nvPr/>
        </p:nvGrpSpPr>
        <p:grpSpPr>
          <a:xfrm>
            <a:off x="15701935" y="9544050"/>
            <a:ext cx="473857" cy="473857"/>
            <a:chOff x="0" y="0"/>
            <a:chExt cx="812800" cy="812800"/>
          </a:xfrm>
        </p:grpSpPr>
        <p:sp>
          <p:nvSpPr>
            <p:cNvPr id="6" name="Freeform 6"/>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24225C"/>
            </a:solidFill>
          </p:spPr>
        </p:sp>
        <p:sp>
          <p:nvSpPr>
            <p:cNvPr id="7" name="TextBox 7"/>
            <p:cNvSpPr txBox="1"/>
            <p:nvPr/>
          </p:nvSpPr>
          <p:spPr>
            <a:xfrm>
              <a:off x="76200" y="104775"/>
              <a:ext cx="660400" cy="631825"/>
            </a:xfrm>
            <a:prstGeom prst="rect">
              <a:avLst/>
            </a:prstGeom>
          </p:spPr>
          <p:txBody>
            <a:bodyPr lIns="50800" tIns="50800" rIns="50800" bIns="50800" rtlCol="0" anchor="ctr"/>
            <a:lstStyle/>
            <a:p>
              <a:pPr algn="ctr">
                <a:lnSpc>
                  <a:spcPts val="2000"/>
                </a:lnSpc>
              </a:pPr>
              <a:endParaRPr/>
            </a:p>
          </p:txBody>
        </p:sp>
      </p:grpSp>
      <p:grpSp>
        <p:nvGrpSpPr>
          <p:cNvPr id="8" name="Group 8"/>
          <p:cNvGrpSpPr/>
          <p:nvPr/>
        </p:nvGrpSpPr>
        <p:grpSpPr>
          <a:xfrm>
            <a:off x="16790205" y="9544050"/>
            <a:ext cx="473857" cy="473857"/>
            <a:chOff x="0" y="0"/>
            <a:chExt cx="812800" cy="812800"/>
          </a:xfrm>
        </p:grpSpPr>
        <p:sp>
          <p:nvSpPr>
            <p:cNvPr id="9" name="Freeform 9"/>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24225C"/>
            </a:solidFill>
          </p:spPr>
        </p:sp>
        <p:sp>
          <p:nvSpPr>
            <p:cNvPr id="10" name="TextBox 10"/>
            <p:cNvSpPr txBox="1"/>
            <p:nvPr/>
          </p:nvSpPr>
          <p:spPr>
            <a:xfrm>
              <a:off x="76200" y="104775"/>
              <a:ext cx="660400" cy="631825"/>
            </a:xfrm>
            <a:prstGeom prst="rect">
              <a:avLst/>
            </a:prstGeom>
          </p:spPr>
          <p:txBody>
            <a:bodyPr lIns="50800" tIns="50800" rIns="50800" bIns="50800" rtlCol="0" anchor="ctr"/>
            <a:lstStyle/>
            <a:p>
              <a:pPr algn="ctr">
                <a:lnSpc>
                  <a:spcPts val="2000"/>
                </a:lnSpc>
              </a:pPr>
              <a:endParaRPr/>
            </a:p>
          </p:txBody>
        </p:sp>
      </p:grpSp>
      <p:grpSp>
        <p:nvGrpSpPr>
          <p:cNvPr id="11" name="Group 11"/>
          <p:cNvGrpSpPr/>
          <p:nvPr/>
        </p:nvGrpSpPr>
        <p:grpSpPr>
          <a:xfrm>
            <a:off x="15938863" y="9544050"/>
            <a:ext cx="1088270" cy="473857"/>
            <a:chOff x="0" y="0"/>
            <a:chExt cx="286623" cy="124802"/>
          </a:xfrm>
        </p:grpSpPr>
        <p:sp>
          <p:nvSpPr>
            <p:cNvPr id="12" name="Freeform 12"/>
            <p:cNvSpPr/>
            <p:nvPr/>
          </p:nvSpPr>
          <p:spPr>
            <a:xfrm>
              <a:off x="0" y="0"/>
              <a:ext cx="286623" cy="124802"/>
            </a:xfrm>
            <a:custGeom>
              <a:avLst/>
              <a:gdLst/>
              <a:ahLst/>
              <a:cxnLst/>
              <a:rect l="l" t="t" r="r" b="b"/>
              <a:pathLst>
                <a:path w="286623" h="124802">
                  <a:moveTo>
                    <a:pt x="0" y="0"/>
                  </a:moveTo>
                  <a:lnTo>
                    <a:pt x="286623" y="0"/>
                  </a:lnTo>
                  <a:lnTo>
                    <a:pt x="286623" y="124802"/>
                  </a:lnTo>
                  <a:lnTo>
                    <a:pt x="0" y="124802"/>
                  </a:lnTo>
                  <a:close/>
                </a:path>
              </a:pathLst>
            </a:custGeom>
            <a:solidFill>
              <a:srgbClr val="24225C"/>
            </a:solidFill>
          </p:spPr>
        </p:sp>
        <p:sp>
          <p:nvSpPr>
            <p:cNvPr id="13" name="TextBox 13"/>
            <p:cNvSpPr txBox="1"/>
            <p:nvPr/>
          </p:nvSpPr>
          <p:spPr>
            <a:xfrm>
              <a:off x="0" y="28575"/>
              <a:ext cx="812800" cy="784225"/>
            </a:xfrm>
            <a:prstGeom prst="rect">
              <a:avLst/>
            </a:prstGeom>
          </p:spPr>
          <p:txBody>
            <a:bodyPr lIns="50800" tIns="50800" rIns="50800" bIns="50800" rtlCol="0" anchor="ctr"/>
            <a:lstStyle/>
            <a:p>
              <a:pPr algn="ctr">
                <a:lnSpc>
                  <a:spcPts val="2000"/>
                </a:lnSpc>
              </a:pPr>
              <a:endParaRPr/>
            </a:p>
          </p:txBody>
        </p:sp>
      </p:grpSp>
      <p:grpSp>
        <p:nvGrpSpPr>
          <p:cNvPr id="14" name="Group 14"/>
          <p:cNvGrpSpPr/>
          <p:nvPr/>
        </p:nvGrpSpPr>
        <p:grpSpPr>
          <a:xfrm>
            <a:off x="8674905" y="9544050"/>
            <a:ext cx="473857" cy="473857"/>
            <a:chOff x="0" y="0"/>
            <a:chExt cx="812800" cy="812800"/>
          </a:xfrm>
        </p:grpSpPr>
        <p:sp>
          <p:nvSpPr>
            <p:cNvPr id="15" name="Freeform 15"/>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24225C"/>
            </a:solidFill>
          </p:spPr>
        </p:sp>
        <p:sp>
          <p:nvSpPr>
            <p:cNvPr id="16" name="TextBox 16"/>
            <p:cNvSpPr txBox="1"/>
            <p:nvPr/>
          </p:nvSpPr>
          <p:spPr>
            <a:xfrm>
              <a:off x="76200" y="104775"/>
              <a:ext cx="660400" cy="631825"/>
            </a:xfrm>
            <a:prstGeom prst="rect">
              <a:avLst/>
            </a:prstGeom>
          </p:spPr>
          <p:txBody>
            <a:bodyPr lIns="50800" tIns="50800" rIns="50800" bIns="50800" rtlCol="0" anchor="ctr"/>
            <a:lstStyle/>
            <a:p>
              <a:pPr algn="ctr">
                <a:lnSpc>
                  <a:spcPts val="2000"/>
                </a:lnSpc>
              </a:pPr>
              <a:endParaRPr/>
            </a:p>
          </p:txBody>
        </p:sp>
      </p:grpSp>
      <p:grpSp>
        <p:nvGrpSpPr>
          <p:cNvPr id="17" name="Group 17"/>
          <p:cNvGrpSpPr/>
          <p:nvPr/>
        </p:nvGrpSpPr>
        <p:grpSpPr>
          <a:xfrm>
            <a:off x="9139238" y="9544050"/>
            <a:ext cx="473857" cy="473857"/>
            <a:chOff x="0" y="0"/>
            <a:chExt cx="812800" cy="812800"/>
          </a:xfrm>
        </p:grpSpPr>
        <p:sp>
          <p:nvSpPr>
            <p:cNvPr id="18" name="Freeform 18"/>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24225C"/>
            </a:solidFill>
          </p:spPr>
        </p:sp>
        <p:sp>
          <p:nvSpPr>
            <p:cNvPr id="19" name="TextBox 19"/>
            <p:cNvSpPr txBox="1"/>
            <p:nvPr/>
          </p:nvSpPr>
          <p:spPr>
            <a:xfrm>
              <a:off x="76200" y="104775"/>
              <a:ext cx="660400" cy="631825"/>
            </a:xfrm>
            <a:prstGeom prst="rect">
              <a:avLst/>
            </a:prstGeom>
          </p:spPr>
          <p:txBody>
            <a:bodyPr lIns="50800" tIns="50800" rIns="50800" bIns="50800" rtlCol="0" anchor="ctr"/>
            <a:lstStyle/>
            <a:p>
              <a:pPr algn="ctr">
                <a:lnSpc>
                  <a:spcPts val="2000"/>
                </a:lnSpc>
              </a:pPr>
              <a:endParaRPr/>
            </a:p>
          </p:txBody>
        </p:sp>
      </p:grpSp>
      <p:grpSp>
        <p:nvGrpSpPr>
          <p:cNvPr id="20" name="Group 20"/>
          <p:cNvGrpSpPr/>
          <p:nvPr/>
        </p:nvGrpSpPr>
        <p:grpSpPr>
          <a:xfrm>
            <a:off x="8911834" y="9544050"/>
            <a:ext cx="464332" cy="473857"/>
            <a:chOff x="0" y="0"/>
            <a:chExt cx="122293" cy="124802"/>
          </a:xfrm>
        </p:grpSpPr>
        <p:sp>
          <p:nvSpPr>
            <p:cNvPr id="21" name="Freeform 21"/>
            <p:cNvSpPr/>
            <p:nvPr/>
          </p:nvSpPr>
          <p:spPr>
            <a:xfrm>
              <a:off x="0" y="0"/>
              <a:ext cx="122293" cy="124802"/>
            </a:xfrm>
            <a:custGeom>
              <a:avLst/>
              <a:gdLst/>
              <a:ahLst/>
              <a:cxnLst/>
              <a:rect l="l" t="t" r="r" b="b"/>
              <a:pathLst>
                <a:path w="122293" h="124802">
                  <a:moveTo>
                    <a:pt x="0" y="0"/>
                  </a:moveTo>
                  <a:lnTo>
                    <a:pt x="122293" y="0"/>
                  </a:lnTo>
                  <a:lnTo>
                    <a:pt x="122293" y="124802"/>
                  </a:lnTo>
                  <a:lnTo>
                    <a:pt x="0" y="124802"/>
                  </a:lnTo>
                  <a:close/>
                </a:path>
              </a:pathLst>
            </a:custGeom>
            <a:solidFill>
              <a:srgbClr val="24225C"/>
            </a:solidFill>
          </p:spPr>
        </p:sp>
        <p:sp>
          <p:nvSpPr>
            <p:cNvPr id="22" name="TextBox 22"/>
            <p:cNvSpPr txBox="1"/>
            <p:nvPr/>
          </p:nvSpPr>
          <p:spPr>
            <a:xfrm>
              <a:off x="0" y="28575"/>
              <a:ext cx="812800" cy="784225"/>
            </a:xfrm>
            <a:prstGeom prst="rect">
              <a:avLst/>
            </a:prstGeom>
          </p:spPr>
          <p:txBody>
            <a:bodyPr lIns="50800" tIns="50800" rIns="50800" bIns="50800" rtlCol="0" anchor="ctr"/>
            <a:lstStyle/>
            <a:p>
              <a:pPr algn="ctr">
                <a:lnSpc>
                  <a:spcPts val="2000"/>
                </a:lnSpc>
              </a:pPr>
              <a:endParaRPr/>
            </a:p>
          </p:txBody>
        </p:sp>
      </p:grpSp>
      <p:pic>
        <p:nvPicPr>
          <p:cNvPr id="23" name="Picture 23"/>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8973740" y="9648895"/>
            <a:ext cx="350045" cy="281309"/>
          </a:xfrm>
          <a:prstGeom prst="rect">
            <a:avLst/>
          </a:prstGeom>
        </p:spPr>
      </p:pic>
      <p:sp>
        <p:nvSpPr>
          <p:cNvPr id="24" name="TextBox 24"/>
          <p:cNvSpPr txBox="1"/>
          <p:nvPr/>
        </p:nvSpPr>
        <p:spPr>
          <a:xfrm>
            <a:off x="9857265" y="1181100"/>
            <a:ext cx="6721334" cy="762001"/>
          </a:xfrm>
          <a:prstGeom prst="rect">
            <a:avLst/>
          </a:prstGeom>
        </p:spPr>
        <p:txBody>
          <a:bodyPr lIns="0" tIns="0" rIns="0" bIns="0" rtlCol="0" anchor="t">
            <a:spAutoFit/>
          </a:bodyPr>
          <a:lstStyle/>
          <a:p>
            <a:pPr>
              <a:lnSpc>
                <a:spcPts val="5400"/>
              </a:lnSpc>
            </a:pPr>
            <a:r>
              <a:rPr lang="en-US" sz="6000">
                <a:solidFill>
                  <a:srgbClr val="24225C"/>
                </a:solidFill>
                <a:latin typeface="Barlow Light Bold"/>
              </a:rPr>
              <a:t>REINTEGRARE</a:t>
            </a:r>
          </a:p>
        </p:txBody>
      </p:sp>
      <p:sp>
        <p:nvSpPr>
          <p:cNvPr id="25" name="TextBox 25"/>
          <p:cNvSpPr txBox="1"/>
          <p:nvPr/>
        </p:nvSpPr>
        <p:spPr>
          <a:xfrm>
            <a:off x="1097173" y="2357266"/>
            <a:ext cx="16519886" cy="7880491"/>
          </a:xfrm>
          <a:prstGeom prst="rect">
            <a:avLst/>
          </a:prstGeom>
        </p:spPr>
        <p:txBody>
          <a:bodyPr lIns="0" tIns="0" rIns="0" bIns="0" rtlCol="0" anchor="t">
            <a:spAutoFit/>
          </a:bodyPr>
          <a:lstStyle/>
          <a:p>
            <a:pPr algn="just">
              <a:lnSpc>
                <a:spcPts val="6159"/>
              </a:lnSpc>
            </a:pPr>
            <a:r>
              <a:rPr lang="en-US" sz="4399" spc="66" dirty="0">
                <a:solidFill>
                  <a:srgbClr val="24225C"/>
                </a:solidFill>
                <a:latin typeface="Arimo Bold"/>
              </a:rPr>
              <a:t>Este </a:t>
            </a:r>
            <a:r>
              <a:rPr lang="en-US" sz="4399" spc="66" dirty="0" err="1">
                <a:solidFill>
                  <a:srgbClr val="24225C"/>
                </a:solidFill>
                <a:latin typeface="Arimo Bold"/>
              </a:rPr>
              <a:t>procesul</a:t>
            </a:r>
            <a:r>
              <a:rPr lang="en-US" sz="4399" spc="66" dirty="0">
                <a:solidFill>
                  <a:srgbClr val="24225C"/>
                </a:solidFill>
                <a:latin typeface="Arimo Bold"/>
              </a:rPr>
              <a:t> de </a:t>
            </a:r>
            <a:r>
              <a:rPr lang="en-US" sz="4399" spc="66" dirty="0" err="1">
                <a:solidFill>
                  <a:srgbClr val="24225C"/>
                </a:solidFill>
                <a:latin typeface="Arimo Bold"/>
              </a:rPr>
              <a:t>recuperare</a:t>
            </a:r>
            <a:r>
              <a:rPr lang="en-US" sz="4399" spc="66" dirty="0">
                <a:solidFill>
                  <a:srgbClr val="24225C"/>
                </a:solidFill>
                <a:latin typeface="Arimo Bold"/>
              </a:rPr>
              <a:t> </a:t>
            </a:r>
            <a:r>
              <a:rPr lang="en-US" sz="4399" spc="66" dirty="0" err="1">
                <a:solidFill>
                  <a:srgbClr val="24225C"/>
                </a:solidFill>
                <a:latin typeface="Arimo Bold"/>
              </a:rPr>
              <a:t>și</a:t>
            </a:r>
            <a:r>
              <a:rPr lang="en-US" sz="4399" spc="66" dirty="0">
                <a:solidFill>
                  <a:srgbClr val="24225C"/>
                </a:solidFill>
                <a:latin typeface="Arimo Bold"/>
              </a:rPr>
              <a:t> </a:t>
            </a:r>
            <a:r>
              <a:rPr lang="en-US" sz="4399" spc="66" dirty="0" err="1">
                <a:solidFill>
                  <a:srgbClr val="24225C"/>
                </a:solidFill>
                <a:latin typeface="Arimo Bold"/>
              </a:rPr>
              <a:t>integrare</a:t>
            </a:r>
            <a:r>
              <a:rPr lang="en-US" sz="4399" spc="66" dirty="0">
                <a:solidFill>
                  <a:srgbClr val="24225C"/>
                </a:solidFill>
                <a:latin typeface="Arimo Bold"/>
              </a:rPr>
              <a:t> </a:t>
            </a:r>
            <a:r>
              <a:rPr lang="en-US" sz="4399" spc="66" dirty="0" err="1">
                <a:solidFill>
                  <a:srgbClr val="24225C"/>
                </a:solidFill>
                <a:latin typeface="Arimo Bold"/>
              </a:rPr>
              <a:t>economică</a:t>
            </a:r>
            <a:r>
              <a:rPr lang="en-US" sz="4399" spc="66" dirty="0">
                <a:solidFill>
                  <a:srgbClr val="24225C"/>
                </a:solidFill>
                <a:latin typeface="Arimo Bold"/>
              </a:rPr>
              <a:t> </a:t>
            </a:r>
            <a:r>
              <a:rPr lang="en-US" sz="4399" spc="66" dirty="0" err="1">
                <a:solidFill>
                  <a:srgbClr val="24225C"/>
                </a:solidFill>
                <a:latin typeface="Arimo Bold"/>
              </a:rPr>
              <a:t>și</a:t>
            </a:r>
            <a:r>
              <a:rPr lang="en-US" sz="4399" spc="66" dirty="0">
                <a:solidFill>
                  <a:srgbClr val="24225C"/>
                </a:solidFill>
                <a:latin typeface="Arimo Bold"/>
              </a:rPr>
              <a:t> </a:t>
            </a:r>
            <a:r>
              <a:rPr lang="en-US" sz="4399" spc="66" dirty="0" err="1">
                <a:solidFill>
                  <a:srgbClr val="24225C"/>
                </a:solidFill>
                <a:latin typeface="Arimo Bold"/>
              </a:rPr>
              <a:t>socială</a:t>
            </a:r>
            <a:r>
              <a:rPr lang="en-US" sz="4399" spc="66" dirty="0">
                <a:solidFill>
                  <a:srgbClr val="24225C"/>
                </a:solidFill>
                <a:latin typeface="Arimo Bold"/>
              </a:rPr>
              <a:t> a </a:t>
            </a:r>
            <a:r>
              <a:rPr lang="en-US" sz="4399" spc="66" dirty="0" err="1">
                <a:solidFill>
                  <a:srgbClr val="24225C"/>
                </a:solidFill>
                <a:latin typeface="Arimo Bold"/>
              </a:rPr>
              <a:t>persoanei</a:t>
            </a:r>
            <a:r>
              <a:rPr lang="en-US" sz="4399" spc="66" dirty="0">
                <a:solidFill>
                  <a:srgbClr val="24225C"/>
                </a:solidFill>
                <a:latin typeface="Arimo Bold"/>
              </a:rPr>
              <a:t>, </a:t>
            </a:r>
            <a:r>
              <a:rPr lang="en-US" sz="4399" spc="66" dirty="0" err="1">
                <a:solidFill>
                  <a:srgbClr val="24225C"/>
                </a:solidFill>
                <a:latin typeface="Arimo Bold"/>
              </a:rPr>
              <a:t>în</a:t>
            </a:r>
            <a:r>
              <a:rPr lang="en-US" sz="4399" spc="66" dirty="0">
                <a:solidFill>
                  <a:srgbClr val="24225C"/>
                </a:solidFill>
                <a:latin typeface="Arimo Bold"/>
              </a:rPr>
              <a:t> </a:t>
            </a:r>
            <a:r>
              <a:rPr lang="en-US" sz="4399" spc="66" dirty="0" err="1">
                <a:solidFill>
                  <a:srgbClr val="24225C"/>
                </a:solidFill>
                <a:latin typeface="Arimo Bold"/>
              </a:rPr>
              <a:t>urma</a:t>
            </a:r>
            <a:r>
              <a:rPr lang="en-US" sz="4399" spc="66" dirty="0">
                <a:solidFill>
                  <a:srgbClr val="24225C"/>
                </a:solidFill>
                <a:latin typeface="Arimo Bold"/>
              </a:rPr>
              <a:t> </a:t>
            </a:r>
            <a:r>
              <a:rPr lang="en-US" sz="4399" spc="66" dirty="0" err="1">
                <a:solidFill>
                  <a:srgbClr val="24225C"/>
                </a:solidFill>
                <a:latin typeface="Arimo Bold"/>
              </a:rPr>
              <a:t>unei</a:t>
            </a:r>
            <a:r>
              <a:rPr lang="en-US" sz="4399" spc="66" dirty="0">
                <a:solidFill>
                  <a:srgbClr val="24225C"/>
                </a:solidFill>
                <a:latin typeface="Arimo Bold"/>
              </a:rPr>
              <a:t> </a:t>
            </a:r>
            <a:r>
              <a:rPr lang="en-US" sz="4399" spc="66" dirty="0" err="1">
                <a:solidFill>
                  <a:srgbClr val="24225C"/>
                </a:solidFill>
                <a:latin typeface="Arimo Bold"/>
              </a:rPr>
              <a:t>experiențe</a:t>
            </a:r>
            <a:r>
              <a:rPr lang="en-US" sz="4399" spc="66" dirty="0">
                <a:solidFill>
                  <a:srgbClr val="24225C"/>
                </a:solidFill>
                <a:latin typeface="Arimo Bold"/>
              </a:rPr>
              <a:t> de </a:t>
            </a:r>
            <a:r>
              <a:rPr lang="en-US" sz="4399" spc="66" dirty="0" err="1">
                <a:solidFill>
                  <a:srgbClr val="24225C"/>
                </a:solidFill>
                <a:latin typeface="Arimo Bold"/>
              </a:rPr>
              <a:t>trafic.Include</a:t>
            </a:r>
            <a:r>
              <a:rPr lang="en-US" sz="4399" spc="66" dirty="0">
                <a:solidFill>
                  <a:srgbClr val="24225C"/>
                </a:solidFill>
                <a:latin typeface="Arimo Bold"/>
              </a:rPr>
              <a:t> </a:t>
            </a:r>
            <a:r>
              <a:rPr lang="en-US" sz="4399" spc="66" dirty="0" err="1">
                <a:solidFill>
                  <a:srgbClr val="24225C"/>
                </a:solidFill>
                <a:latin typeface="Arimo Bold"/>
              </a:rPr>
              <a:t>așezarea</a:t>
            </a:r>
            <a:r>
              <a:rPr lang="en-US" sz="4399" spc="66" dirty="0">
                <a:solidFill>
                  <a:srgbClr val="24225C"/>
                </a:solidFill>
                <a:latin typeface="Arimo Bold"/>
              </a:rPr>
              <a:t> </a:t>
            </a:r>
            <a:r>
              <a:rPr lang="en-US" sz="4399" spc="66" dirty="0" err="1">
                <a:solidFill>
                  <a:srgbClr val="24225C"/>
                </a:solidFill>
                <a:latin typeface="Arimo Bold"/>
              </a:rPr>
              <a:t>într</a:t>
            </a:r>
            <a:r>
              <a:rPr lang="en-US" sz="4399" spc="66" dirty="0">
                <a:solidFill>
                  <a:srgbClr val="24225C"/>
                </a:solidFill>
                <a:latin typeface="Arimo Bold"/>
              </a:rPr>
              <a:t>-un </a:t>
            </a:r>
            <a:r>
              <a:rPr lang="en-US" sz="4399" spc="66" dirty="0" err="1">
                <a:solidFill>
                  <a:srgbClr val="24225C"/>
                </a:solidFill>
                <a:latin typeface="Arimo Bold"/>
              </a:rPr>
              <a:t>mediu</a:t>
            </a:r>
            <a:r>
              <a:rPr lang="en-US" sz="4399" spc="66" dirty="0">
                <a:solidFill>
                  <a:srgbClr val="24225C"/>
                </a:solidFill>
                <a:latin typeface="Arimo Bold"/>
              </a:rPr>
              <a:t> </a:t>
            </a:r>
            <a:r>
              <a:rPr lang="en-US" sz="4399" spc="66" dirty="0" err="1">
                <a:solidFill>
                  <a:srgbClr val="24225C"/>
                </a:solidFill>
                <a:latin typeface="Arimo Bold"/>
              </a:rPr>
              <a:t>stabil</a:t>
            </a:r>
            <a:r>
              <a:rPr lang="en-US" sz="4399" spc="66" dirty="0">
                <a:solidFill>
                  <a:srgbClr val="24225C"/>
                </a:solidFill>
                <a:latin typeface="Arimo Bold"/>
              </a:rPr>
              <a:t> </a:t>
            </a:r>
            <a:r>
              <a:rPr lang="en-US" sz="4399" spc="66" dirty="0" err="1">
                <a:solidFill>
                  <a:srgbClr val="24225C"/>
                </a:solidFill>
                <a:latin typeface="Arimo Bold"/>
              </a:rPr>
              <a:t>și</a:t>
            </a:r>
            <a:r>
              <a:rPr lang="en-US" sz="4399" spc="66" dirty="0">
                <a:solidFill>
                  <a:srgbClr val="24225C"/>
                </a:solidFill>
                <a:latin typeface="Arimo Bold"/>
              </a:rPr>
              <a:t> </a:t>
            </a:r>
            <a:r>
              <a:rPr lang="en-US" sz="4399" spc="66" dirty="0" err="1">
                <a:solidFill>
                  <a:srgbClr val="24225C"/>
                </a:solidFill>
                <a:latin typeface="Arimo Bold"/>
              </a:rPr>
              <a:t>sigur</a:t>
            </a:r>
            <a:r>
              <a:rPr lang="en-US" sz="4399" spc="66" dirty="0">
                <a:solidFill>
                  <a:srgbClr val="24225C"/>
                </a:solidFill>
                <a:latin typeface="Arimo Bold"/>
              </a:rPr>
              <a:t>, </a:t>
            </a:r>
            <a:r>
              <a:rPr lang="en-US" sz="4399" spc="66" dirty="0" err="1">
                <a:solidFill>
                  <a:srgbClr val="24225C"/>
                </a:solidFill>
                <a:latin typeface="Arimo Bold"/>
              </a:rPr>
              <a:t>accesul</a:t>
            </a:r>
            <a:r>
              <a:rPr lang="en-US" sz="4399" spc="66" dirty="0">
                <a:solidFill>
                  <a:srgbClr val="24225C"/>
                </a:solidFill>
                <a:latin typeface="Arimo Bold"/>
              </a:rPr>
              <a:t> la un </a:t>
            </a:r>
            <a:r>
              <a:rPr lang="en-US" sz="4399" spc="66" dirty="0" err="1">
                <a:solidFill>
                  <a:srgbClr val="24225C"/>
                </a:solidFill>
                <a:latin typeface="Arimo Bold"/>
              </a:rPr>
              <a:t>nivel</a:t>
            </a:r>
            <a:r>
              <a:rPr lang="en-US" sz="4399" spc="66" dirty="0">
                <a:solidFill>
                  <a:srgbClr val="24225C"/>
                </a:solidFill>
                <a:latin typeface="Arimo Bold"/>
              </a:rPr>
              <a:t> de </a:t>
            </a:r>
            <a:r>
              <a:rPr lang="en-US" sz="4399" spc="66" dirty="0" err="1">
                <a:solidFill>
                  <a:srgbClr val="24225C"/>
                </a:solidFill>
                <a:latin typeface="Arimo Bold"/>
              </a:rPr>
              <a:t>trai</a:t>
            </a:r>
            <a:r>
              <a:rPr lang="en-US" sz="4399" spc="66" dirty="0">
                <a:solidFill>
                  <a:srgbClr val="24225C"/>
                </a:solidFill>
                <a:latin typeface="Arimo Bold"/>
              </a:rPr>
              <a:t> </a:t>
            </a:r>
            <a:r>
              <a:rPr lang="en-US" sz="4399" spc="66" dirty="0" err="1">
                <a:solidFill>
                  <a:srgbClr val="24225C"/>
                </a:solidFill>
                <a:latin typeface="Arimo Bold"/>
              </a:rPr>
              <a:t>rezonabil</a:t>
            </a:r>
            <a:r>
              <a:rPr lang="en-US" sz="4399" spc="66" dirty="0">
                <a:solidFill>
                  <a:srgbClr val="24225C"/>
                </a:solidFill>
                <a:latin typeface="Arimo Bold"/>
              </a:rPr>
              <a:t>, </a:t>
            </a:r>
            <a:r>
              <a:rPr lang="en-US" sz="4399" spc="66" dirty="0" err="1">
                <a:solidFill>
                  <a:srgbClr val="24225C"/>
                </a:solidFill>
                <a:latin typeface="Arimo Bold"/>
              </a:rPr>
              <a:t>bunăstarea</a:t>
            </a:r>
            <a:r>
              <a:rPr lang="en-US" sz="4399" spc="66" dirty="0">
                <a:solidFill>
                  <a:srgbClr val="24225C"/>
                </a:solidFill>
                <a:latin typeface="Arimo Bold"/>
              </a:rPr>
              <a:t> </a:t>
            </a:r>
            <a:r>
              <a:rPr lang="en-US" sz="4399" spc="66" dirty="0" err="1">
                <a:solidFill>
                  <a:srgbClr val="24225C"/>
                </a:solidFill>
                <a:latin typeface="Arimo Bold"/>
              </a:rPr>
              <a:t>mentală</a:t>
            </a:r>
            <a:r>
              <a:rPr lang="en-US" sz="4399" spc="66" dirty="0">
                <a:solidFill>
                  <a:srgbClr val="24225C"/>
                </a:solidFill>
                <a:latin typeface="Arimo Bold"/>
              </a:rPr>
              <a:t> </a:t>
            </a:r>
            <a:r>
              <a:rPr lang="en-US" sz="4399" spc="66" dirty="0" err="1">
                <a:solidFill>
                  <a:srgbClr val="24225C"/>
                </a:solidFill>
                <a:latin typeface="Arimo Bold"/>
              </a:rPr>
              <a:t>și</a:t>
            </a:r>
            <a:r>
              <a:rPr lang="en-US" sz="4399" spc="66" dirty="0">
                <a:solidFill>
                  <a:srgbClr val="24225C"/>
                </a:solidFill>
                <a:latin typeface="Arimo Bold"/>
              </a:rPr>
              <a:t> </a:t>
            </a:r>
            <a:r>
              <a:rPr lang="en-US" sz="4399" spc="66" dirty="0" err="1">
                <a:solidFill>
                  <a:srgbClr val="24225C"/>
                </a:solidFill>
                <a:latin typeface="Arimo Bold"/>
              </a:rPr>
              <a:t>fizică</a:t>
            </a:r>
            <a:r>
              <a:rPr lang="en-US" sz="4399" spc="66" dirty="0">
                <a:solidFill>
                  <a:srgbClr val="24225C"/>
                </a:solidFill>
                <a:latin typeface="Arimo Bold"/>
              </a:rPr>
              <a:t>, </a:t>
            </a:r>
            <a:r>
              <a:rPr lang="en-US" sz="4399" spc="66" dirty="0" err="1">
                <a:solidFill>
                  <a:srgbClr val="24225C"/>
                </a:solidFill>
                <a:latin typeface="Arimo Bold"/>
              </a:rPr>
              <a:t>oportunitățile</a:t>
            </a:r>
            <a:r>
              <a:rPr lang="en-US" sz="4399" spc="66" dirty="0">
                <a:solidFill>
                  <a:srgbClr val="24225C"/>
                </a:solidFill>
                <a:latin typeface="Arimo Bold"/>
              </a:rPr>
              <a:t> de </a:t>
            </a:r>
            <a:r>
              <a:rPr lang="en-US" sz="4399" spc="66" dirty="0" err="1">
                <a:solidFill>
                  <a:srgbClr val="24225C"/>
                </a:solidFill>
                <a:latin typeface="Arimo Bold"/>
              </a:rPr>
              <a:t>dezvoltare</a:t>
            </a:r>
            <a:r>
              <a:rPr lang="en-US" sz="4399" spc="66" dirty="0">
                <a:solidFill>
                  <a:srgbClr val="24225C"/>
                </a:solidFill>
                <a:latin typeface="Arimo Bold"/>
              </a:rPr>
              <a:t> </a:t>
            </a:r>
            <a:r>
              <a:rPr lang="en-US" sz="4399" spc="66" dirty="0" err="1">
                <a:solidFill>
                  <a:srgbClr val="24225C"/>
                </a:solidFill>
                <a:latin typeface="Arimo Bold"/>
              </a:rPr>
              <a:t>personală</a:t>
            </a:r>
            <a:r>
              <a:rPr lang="en-US" sz="4399" spc="66" dirty="0">
                <a:solidFill>
                  <a:srgbClr val="24225C"/>
                </a:solidFill>
                <a:latin typeface="Arimo Bold"/>
              </a:rPr>
              <a:t>, </a:t>
            </a:r>
            <a:r>
              <a:rPr lang="en-US" sz="4399" spc="66" dirty="0" err="1">
                <a:solidFill>
                  <a:srgbClr val="24225C"/>
                </a:solidFill>
                <a:latin typeface="Arimo Bold"/>
              </a:rPr>
              <a:t>socială</a:t>
            </a:r>
            <a:r>
              <a:rPr lang="en-US" sz="4399" spc="66" dirty="0">
                <a:solidFill>
                  <a:srgbClr val="24225C"/>
                </a:solidFill>
                <a:latin typeface="Arimo Bold"/>
              </a:rPr>
              <a:t> </a:t>
            </a:r>
            <a:r>
              <a:rPr lang="en-US" sz="4399" spc="66" dirty="0" err="1">
                <a:solidFill>
                  <a:srgbClr val="24225C"/>
                </a:solidFill>
                <a:latin typeface="Arimo Bold"/>
              </a:rPr>
              <a:t>și</a:t>
            </a:r>
            <a:r>
              <a:rPr lang="en-US" sz="4399" spc="66" dirty="0">
                <a:solidFill>
                  <a:srgbClr val="24225C"/>
                </a:solidFill>
                <a:latin typeface="Arimo Bold"/>
              </a:rPr>
              <a:t> </a:t>
            </a:r>
            <a:r>
              <a:rPr lang="en-US" sz="4399" spc="66" dirty="0" err="1">
                <a:solidFill>
                  <a:srgbClr val="24225C"/>
                </a:solidFill>
                <a:latin typeface="Arimo Bold"/>
              </a:rPr>
              <a:t>economică</a:t>
            </a:r>
            <a:r>
              <a:rPr lang="en-US" sz="4399" spc="66" dirty="0">
                <a:solidFill>
                  <a:srgbClr val="24225C"/>
                </a:solidFill>
                <a:latin typeface="Arimo Bold"/>
              </a:rPr>
              <a:t> </a:t>
            </a:r>
            <a:r>
              <a:rPr lang="en-US" sz="4399" spc="66" dirty="0" err="1">
                <a:solidFill>
                  <a:srgbClr val="24225C"/>
                </a:solidFill>
                <a:latin typeface="Arimo Bold"/>
              </a:rPr>
              <a:t>și</a:t>
            </a:r>
            <a:r>
              <a:rPr lang="en-US" sz="4399" spc="66" dirty="0">
                <a:solidFill>
                  <a:srgbClr val="24225C"/>
                </a:solidFill>
                <a:latin typeface="Arimo Bold"/>
              </a:rPr>
              <a:t> </a:t>
            </a:r>
            <a:r>
              <a:rPr lang="en-US" sz="4399" spc="66" dirty="0" err="1">
                <a:solidFill>
                  <a:srgbClr val="24225C"/>
                </a:solidFill>
                <a:latin typeface="Arimo Bold"/>
              </a:rPr>
              <a:t>accesul</a:t>
            </a:r>
            <a:r>
              <a:rPr lang="en-US" sz="4399" spc="66" dirty="0">
                <a:solidFill>
                  <a:srgbClr val="24225C"/>
                </a:solidFill>
                <a:latin typeface="Arimo Bold"/>
              </a:rPr>
              <a:t> la </a:t>
            </a:r>
            <a:r>
              <a:rPr lang="en-US" sz="4399" spc="66" dirty="0" err="1">
                <a:solidFill>
                  <a:srgbClr val="24225C"/>
                </a:solidFill>
                <a:latin typeface="Arimo Bold"/>
              </a:rPr>
              <a:t>sprijinul</a:t>
            </a:r>
            <a:r>
              <a:rPr lang="en-US" sz="4399" spc="66" dirty="0">
                <a:solidFill>
                  <a:srgbClr val="24225C"/>
                </a:solidFill>
                <a:latin typeface="Arimo Bold"/>
              </a:rPr>
              <a:t> social </a:t>
            </a:r>
            <a:r>
              <a:rPr lang="en-US" sz="4399" spc="66" dirty="0" err="1">
                <a:solidFill>
                  <a:srgbClr val="24225C"/>
                </a:solidFill>
                <a:latin typeface="Arimo Bold"/>
              </a:rPr>
              <a:t>și</a:t>
            </a:r>
            <a:r>
              <a:rPr lang="en-US" sz="4399" spc="66" dirty="0">
                <a:solidFill>
                  <a:srgbClr val="24225C"/>
                </a:solidFill>
                <a:latin typeface="Arimo Bold"/>
              </a:rPr>
              <a:t> </a:t>
            </a:r>
            <a:r>
              <a:rPr lang="en-US" sz="4399" spc="66" dirty="0" err="1">
                <a:solidFill>
                  <a:srgbClr val="24225C"/>
                </a:solidFill>
                <a:latin typeface="Arimo Bold"/>
              </a:rPr>
              <a:t>emoțional</a:t>
            </a:r>
            <a:r>
              <a:rPr lang="en-US" sz="4399" spc="66" dirty="0">
                <a:solidFill>
                  <a:srgbClr val="24225C"/>
                </a:solidFill>
                <a:latin typeface="Arimo Bold"/>
              </a:rPr>
              <a:t>. </a:t>
            </a:r>
          </a:p>
          <a:p>
            <a:pPr algn="just">
              <a:lnSpc>
                <a:spcPts val="6159"/>
              </a:lnSpc>
            </a:pPr>
            <a:r>
              <a:rPr lang="en-US" sz="4399" spc="66" dirty="0" err="1">
                <a:solidFill>
                  <a:srgbClr val="24225C"/>
                </a:solidFill>
                <a:latin typeface="Arimo Bold"/>
              </a:rPr>
              <a:t>Poate</a:t>
            </a:r>
            <a:r>
              <a:rPr lang="en-US" sz="4399" spc="66" dirty="0">
                <a:solidFill>
                  <a:srgbClr val="24225C"/>
                </a:solidFill>
                <a:latin typeface="Arimo Bold"/>
              </a:rPr>
              <a:t> </a:t>
            </a:r>
            <a:r>
              <a:rPr lang="en-US" sz="4399" spc="66" dirty="0" err="1">
                <a:solidFill>
                  <a:srgbClr val="24225C"/>
                </a:solidFill>
                <a:latin typeface="Arimo Bold"/>
              </a:rPr>
              <a:t>implica</a:t>
            </a:r>
            <a:r>
              <a:rPr lang="en-US" sz="4399" spc="66" dirty="0">
                <a:solidFill>
                  <a:srgbClr val="24225C"/>
                </a:solidFill>
                <a:latin typeface="Arimo Bold"/>
              </a:rPr>
              <a:t> </a:t>
            </a:r>
            <a:r>
              <a:rPr lang="en-US" sz="4399" spc="66" dirty="0" err="1">
                <a:solidFill>
                  <a:srgbClr val="24225C"/>
                </a:solidFill>
                <a:latin typeface="Arimo Bold"/>
              </a:rPr>
              <a:t>întoarcerea</a:t>
            </a:r>
            <a:r>
              <a:rPr lang="en-US" sz="4399" spc="66" dirty="0">
                <a:solidFill>
                  <a:srgbClr val="24225C"/>
                </a:solidFill>
                <a:latin typeface="Arimo Bold"/>
              </a:rPr>
              <a:t> </a:t>
            </a:r>
            <a:r>
              <a:rPr lang="en-US" sz="4399" spc="66" dirty="0" err="1">
                <a:solidFill>
                  <a:srgbClr val="24225C"/>
                </a:solidFill>
                <a:latin typeface="Arimo Bold"/>
              </a:rPr>
              <a:t>în</a:t>
            </a:r>
            <a:r>
              <a:rPr lang="en-US" sz="4399" spc="66" dirty="0">
                <a:solidFill>
                  <a:srgbClr val="24225C"/>
                </a:solidFill>
                <a:latin typeface="Arimo Bold"/>
              </a:rPr>
              <a:t> </a:t>
            </a:r>
            <a:r>
              <a:rPr lang="en-US" sz="4399" spc="66" dirty="0" err="1">
                <a:solidFill>
                  <a:srgbClr val="24225C"/>
                </a:solidFill>
                <a:latin typeface="Arimo Bold"/>
              </a:rPr>
              <a:t>familia</a:t>
            </a:r>
            <a:r>
              <a:rPr lang="en-US" sz="4399" spc="66" dirty="0">
                <a:solidFill>
                  <a:srgbClr val="24225C"/>
                </a:solidFill>
                <a:latin typeface="Arimo Bold"/>
              </a:rPr>
              <a:t> </a:t>
            </a:r>
            <a:r>
              <a:rPr lang="en-US" sz="4399" spc="66" dirty="0" err="1">
                <a:solidFill>
                  <a:srgbClr val="24225C"/>
                </a:solidFill>
                <a:latin typeface="Arimo Bold"/>
              </a:rPr>
              <a:t>și</a:t>
            </a:r>
            <a:r>
              <a:rPr lang="en-US" sz="4399" spc="66" dirty="0">
                <a:solidFill>
                  <a:srgbClr val="24225C"/>
                </a:solidFill>
                <a:latin typeface="Arimo Bold"/>
              </a:rPr>
              <a:t>/</a:t>
            </a:r>
            <a:r>
              <a:rPr lang="en-US" sz="4399" spc="66" dirty="0" err="1">
                <a:solidFill>
                  <a:srgbClr val="24225C"/>
                </a:solidFill>
                <a:latin typeface="Arimo Bold"/>
              </a:rPr>
              <a:t>sau</a:t>
            </a:r>
            <a:r>
              <a:rPr lang="en-US" sz="4399" spc="66" dirty="0">
                <a:solidFill>
                  <a:srgbClr val="24225C"/>
                </a:solidFill>
                <a:latin typeface="Arimo Bold"/>
              </a:rPr>
              <a:t> </a:t>
            </a:r>
            <a:r>
              <a:rPr lang="en-US" sz="4399" spc="66" dirty="0" err="1">
                <a:solidFill>
                  <a:srgbClr val="24225C"/>
                </a:solidFill>
                <a:latin typeface="Arimo Bold"/>
              </a:rPr>
              <a:t>comunitatea</a:t>
            </a:r>
            <a:r>
              <a:rPr lang="en-US" sz="4399" spc="66" dirty="0">
                <a:solidFill>
                  <a:srgbClr val="24225C"/>
                </a:solidFill>
                <a:latin typeface="Arimo Bold"/>
              </a:rPr>
              <a:t> de </a:t>
            </a:r>
            <a:r>
              <a:rPr lang="en-US" sz="4399" spc="66" dirty="0" err="1">
                <a:solidFill>
                  <a:srgbClr val="24225C"/>
                </a:solidFill>
                <a:latin typeface="Arimo Bold"/>
              </a:rPr>
              <a:t>origine</a:t>
            </a:r>
            <a:r>
              <a:rPr lang="en-US" sz="4399" spc="66" dirty="0">
                <a:solidFill>
                  <a:srgbClr val="24225C"/>
                </a:solidFill>
                <a:latin typeface="Arimo Bold"/>
              </a:rPr>
              <a:t>. </a:t>
            </a:r>
          </a:p>
          <a:p>
            <a:pPr>
              <a:lnSpc>
                <a:spcPts val="6159"/>
              </a:lnSpc>
            </a:pPr>
            <a:endParaRPr lang="en-US" sz="4399" spc="66" dirty="0">
              <a:solidFill>
                <a:srgbClr val="24225C"/>
              </a:solidFill>
              <a:latin typeface="Arimo Bold"/>
            </a:endParaRPr>
          </a:p>
          <a:p>
            <a:pPr>
              <a:lnSpc>
                <a:spcPts val="6159"/>
              </a:lnSpc>
            </a:pPr>
            <a:endParaRPr lang="en-US" sz="4399" spc="66" dirty="0">
              <a:solidFill>
                <a:srgbClr val="24225C"/>
              </a:solidFill>
              <a:latin typeface="Arimo Bold"/>
            </a:endParaRPr>
          </a:p>
        </p:txBody>
      </p:sp>
      <p:sp>
        <p:nvSpPr>
          <p:cNvPr id="26" name="TextBox 26"/>
          <p:cNvSpPr txBox="1"/>
          <p:nvPr/>
        </p:nvSpPr>
        <p:spPr>
          <a:xfrm>
            <a:off x="15938863" y="9660329"/>
            <a:ext cx="1088270" cy="269875"/>
          </a:xfrm>
          <a:prstGeom prst="rect">
            <a:avLst/>
          </a:prstGeom>
        </p:spPr>
        <p:txBody>
          <a:bodyPr lIns="0" tIns="0" rIns="0" bIns="0" rtlCol="0" anchor="t">
            <a:spAutoFit/>
          </a:bodyPr>
          <a:lstStyle/>
          <a:p>
            <a:pPr algn="ctr">
              <a:lnSpc>
                <a:spcPts val="2000"/>
              </a:lnSpc>
            </a:pPr>
            <a:r>
              <a:rPr lang="en-US" sz="2000">
                <a:solidFill>
                  <a:srgbClr val="FFFFFF"/>
                </a:solidFill>
                <a:latin typeface="Kollektif"/>
              </a:rPr>
              <a:t>03/10</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a:off x="5842363" y="-2340315"/>
            <a:ext cx="12817815" cy="12817815"/>
          </a:xfrm>
          <a:prstGeom prst="rect">
            <a:avLst/>
          </a:prstGeom>
        </p:spPr>
      </p:pic>
      <p:pic>
        <p:nvPicPr>
          <p:cNvPr id="3" name="Picture 3"/>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a:off x="5651863" y="-2530815"/>
            <a:ext cx="12817815" cy="12817815"/>
          </a:xfrm>
          <a:prstGeom prst="rect">
            <a:avLst/>
          </a:prstGeom>
        </p:spPr>
      </p:pic>
      <p:grpSp>
        <p:nvGrpSpPr>
          <p:cNvPr id="4" name="Group 4"/>
          <p:cNvGrpSpPr/>
          <p:nvPr/>
        </p:nvGrpSpPr>
        <p:grpSpPr>
          <a:xfrm>
            <a:off x="15701935" y="9544050"/>
            <a:ext cx="473857" cy="473857"/>
            <a:chOff x="0" y="0"/>
            <a:chExt cx="812800" cy="812800"/>
          </a:xfrm>
        </p:grpSpPr>
        <p:sp>
          <p:nvSpPr>
            <p:cNvPr id="5" name="Freeform 5"/>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24225C"/>
            </a:solidFill>
          </p:spPr>
        </p:sp>
        <p:sp>
          <p:nvSpPr>
            <p:cNvPr id="6" name="TextBox 6"/>
            <p:cNvSpPr txBox="1"/>
            <p:nvPr/>
          </p:nvSpPr>
          <p:spPr>
            <a:xfrm>
              <a:off x="76200" y="104775"/>
              <a:ext cx="660400" cy="631825"/>
            </a:xfrm>
            <a:prstGeom prst="rect">
              <a:avLst/>
            </a:prstGeom>
          </p:spPr>
          <p:txBody>
            <a:bodyPr lIns="50800" tIns="50800" rIns="50800" bIns="50800" rtlCol="0" anchor="ctr"/>
            <a:lstStyle/>
            <a:p>
              <a:pPr algn="ctr">
                <a:lnSpc>
                  <a:spcPts val="2000"/>
                </a:lnSpc>
              </a:pPr>
              <a:endParaRPr/>
            </a:p>
          </p:txBody>
        </p:sp>
      </p:grpSp>
      <p:grpSp>
        <p:nvGrpSpPr>
          <p:cNvPr id="7" name="Group 7"/>
          <p:cNvGrpSpPr/>
          <p:nvPr/>
        </p:nvGrpSpPr>
        <p:grpSpPr>
          <a:xfrm>
            <a:off x="16790205" y="9544050"/>
            <a:ext cx="473857" cy="473857"/>
            <a:chOff x="0" y="0"/>
            <a:chExt cx="812800" cy="812800"/>
          </a:xfrm>
        </p:grpSpPr>
        <p:sp>
          <p:nvSpPr>
            <p:cNvPr id="8" name="Freeform 8"/>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24225C"/>
            </a:solidFill>
          </p:spPr>
        </p:sp>
        <p:sp>
          <p:nvSpPr>
            <p:cNvPr id="9" name="TextBox 9"/>
            <p:cNvSpPr txBox="1"/>
            <p:nvPr/>
          </p:nvSpPr>
          <p:spPr>
            <a:xfrm>
              <a:off x="76200" y="104775"/>
              <a:ext cx="660400" cy="631825"/>
            </a:xfrm>
            <a:prstGeom prst="rect">
              <a:avLst/>
            </a:prstGeom>
          </p:spPr>
          <p:txBody>
            <a:bodyPr lIns="50800" tIns="50800" rIns="50800" bIns="50800" rtlCol="0" anchor="ctr"/>
            <a:lstStyle/>
            <a:p>
              <a:pPr algn="ctr">
                <a:lnSpc>
                  <a:spcPts val="2000"/>
                </a:lnSpc>
              </a:pPr>
              <a:endParaRPr/>
            </a:p>
          </p:txBody>
        </p:sp>
      </p:grpSp>
      <p:grpSp>
        <p:nvGrpSpPr>
          <p:cNvPr id="10" name="Group 10"/>
          <p:cNvGrpSpPr/>
          <p:nvPr/>
        </p:nvGrpSpPr>
        <p:grpSpPr>
          <a:xfrm>
            <a:off x="15938863" y="9544050"/>
            <a:ext cx="1088270" cy="473857"/>
            <a:chOff x="0" y="0"/>
            <a:chExt cx="286623" cy="124802"/>
          </a:xfrm>
        </p:grpSpPr>
        <p:sp>
          <p:nvSpPr>
            <p:cNvPr id="11" name="Freeform 11"/>
            <p:cNvSpPr/>
            <p:nvPr/>
          </p:nvSpPr>
          <p:spPr>
            <a:xfrm>
              <a:off x="0" y="0"/>
              <a:ext cx="286623" cy="124802"/>
            </a:xfrm>
            <a:custGeom>
              <a:avLst/>
              <a:gdLst/>
              <a:ahLst/>
              <a:cxnLst/>
              <a:rect l="l" t="t" r="r" b="b"/>
              <a:pathLst>
                <a:path w="286623" h="124802">
                  <a:moveTo>
                    <a:pt x="0" y="0"/>
                  </a:moveTo>
                  <a:lnTo>
                    <a:pt x="286623" y="0"/>
                  </a:lnTo>
                  <a:lnTo>
                    <a:pt x="286623" y="124802"/>
                  </a:lnTo>
                  <a:lnTo>
                    <a:pt x="0" y="124802"/>
                  </a:lnTo>
                  <a:close/>
                </a:path>
              </a:pathLst>
            </a:custGeom>
            <a:solidFill>
              <a:srgbClr val="24225C"/>
            </a:solidFill>
          </p:spPr>
        </p:sp>
        <p:sp>
          <p:nvSpPr>
            <p:cNvPr id="12" name="TextBox 12"/>
            <p:cNvSpPr txBox="1"/>
            <p:nvPr/>
          </p:nvSpPr>
          <p:spPr>
            <a:xfrm>
              <a:off x="0" y="28575"/>
              <a:ext cx="812800" cy="784225"/>
            </a:xfrm>
            <a:prstGeom prst="rect">
              <a:avLst/>
            </a:prstGeom>
          </p:spPr>
          <p:txBody>
            <a:bodyPr lIns="50800" tIns="50800" rIns="50800" bIns="50800" rtlCol="0" anchor="ctr"/>
            <a:lstStyle/>
            <a:p>
              <a:pPr algn="ctr">
                <a:lnSpc>
                  <a:spcPts val="2000"/>
                </a:lnSpc>
              </a:pPr>
              <a:endParaRPr/>
            </a:p>
          </p:txBody>
        </p:sp>
      </p:grpSp>
      <p:grpSp>
        <p:nvGrpSpPr>
          <p:cNvPr id="13" name="Group 13"/>
          <p:cNvGrpSpPr/>
          <p:nvPr/>
        </p:nvGrpSpPr>
        <p:grpSpPr>
          <a:xfrm>
            <a:off x="8674905" y="9544050"/>
            <a:ext cx="473857" cy="473857"/>
            <a:chOff x="0" y="0"/>
            <a:chExt cx="812800" cy="812800"/>
          </a:xfrm>
        </p:grpSpPr>
        <p:sp>
          <p:nvSpPr>
            <p:cNvPr id="14" name="Freeform 14"/>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24225C"/>
            </a:solidFill>
          </p:spPr>
        </p:sp>
        <p:sp>
          <p:nvSpPr>
            <p:cNvPr id="15" name="TextBox 15"/>
            <p:cNvSpPr txBox="1"/>
            <p:nvPr/>
          </p:nvSpPr>
          <p:spPr>
            <a:xfrm>
              <a:off x="76200" y="104775"/>
              <a:ext cx="660400" cy="631825"/>
            </a:xfrm>
            <a:prstGeom prst="rect">
              <a:avLst/>
            </a:prstGeom>
          </p:spPr>
          <p:txBody>
            <a:bodyPr lIns="50800" tIns="50800" rIns="50800" bIns="50800" rtlCol="0" anchor="ctr"/>
            <a:lstStyle/>
            <a:p>
              <a:pPr algn="ctr">
                <a:lnSpc>
                  <a:spcPts val="2000"/>
                </a:lnSpc>
              </a:pPr>
              <a:endParaRPr/>
            </a:p>
          </p:txBody>
        </p:sp>
      </p:grpSp>
      <p:grpSp>
        <p:nvGrpSpPr>
          <p:cNvPr id="16" name="Group 16"/>
          <p:cNvGrpSpPr/>
          <p:nvPr/>
        </p:nvGrpSpPr>
        <p:grpSpPr>
          <a:xfrm>
            <a:off x="9139238" y="9544050"/>
            <a:ext cx="473857" cy="473857"/>
            <a:chOff x="0" y="0"/>
            <a:chExt cx="812800" cy="812800"/>
          </a:xfrm>
        </p:grpSpPr>
        <p:sp>
          <p:nvSpPr>
            <p:cNvPr id="17" name="Freeform 17"/>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24225C"/>
            </a:solidFill>
          </p:spPr>
        </p:sp>
        <p:sp>
          <p:nvSpPr>
            <p:cNvPr id="18" name="TextBox 18"/>
            <p:cNvSpPr txBox="1"/>
            <p:nvPr/>
          </p:nvSpPr>
          <p:spPr>
            <a:xfrm>
              <a:off x="76200" y="104775"/>
              <a:ext cx="660400" cy="631825"/>
            </a:xfrm>
            <a:prstGeom prst="rect">
              <a:avLst/>
            </a:prstGeom>
          </p:spPr>
          <p:txBody>
            <a:bodyPr lIns="50800" tIns="50800" rIns="50800" bIns="50800" rtlCol="0" anchor="ctr"/>
            <a:lstStyle/>
            <a:p>
              <a:pPr algn="ctr">
                <a:lnSpc>
                  <a:spcPts val="2000"/>
                </a:lnSpc>
              </a:pPr>
              <a:endParaRPr/>
            </a:p>
          </p:txBody>
        </p:sp>
      </p:grpSp>
      <p:grpSp>
        <p:nvGrpSpPr>
          <p:cNvPr id="19" name="Group 19"/>
          <p:cNvGrpSpPr/>
          <p:nvPr/>
        </p:nvGrpSpPr>
        <p:grpSpPr>
          <a:xfrm>
            <a:off x="8911834" y="9544050"/>
            <a:ext cx="464332" cy="473857"/>
            <a:chOff x="0" y="0"/>
            <a:chExt cx="122293" cy="124802"/>
          </a:xfrm>
        </p:grpSpPr>
        <p:sp>
          <p:nvSpPr>
            <p:cNvPr id="20" name="Freeform 20"/>
            <p:cNvSpPr/>
            <p:nvPr/>
          </p:nvSpPr>
          <p:spPr>
            <a:xfrm>
              <a:off x="0" y="0"/>
              <a:ext cx="122293" cy="124802"/>
            </a:xfrm>
            <a:custGeom>
              <a:avLst/>
              <a:gdLst/>
              <a:ahLst/>
              <a:cxnLst/>
              <a:rect l="l" t="t" r="r" b="b"/>
              <a:pathLst>
                <a:path w="122293" h="124802">
                  <a:moveTo>
                    <a:pt x="0" y="0"/>
                  </a:moveTo>
                  <a:lnTo>
                    <a:pt x="122293" y="0"/>
                  </a:lnTo>
                  <a:lnTo>
                    <a:pt x="122293" y="124802"/>
                  </a:lnTo>
                  <a:lnTo>
                    <a:pt x="0" y="124802"/>
                  </a:lnTo>
                  <a:close/>
                </a:path>
              </a:pathLst>
            </a:custGeom>
            <a:solidFill>
              <a:srgbClr val="24225C"/>
            </a:solidFill>
          </p:spPr>
        </p:sp>
        <p:sp>
          <p:nvSpPr>
            <p:cNvPr id="21" name="TextBox 21"/>
            <p:cNvSpPr txBox="1"/>
            <p:nvPr/>
          </p:nvSpPr>
          <p:spPr>
            <a:xfrm>
              <a:off x="0" y="28575"/>
              <a:ext cx="812800" cy="784225"/>
            </a:xfrm>
            <a:prstGeom prst="rect">
              <a:avLst/>
            </a:prstGeom>
          </p:spPr>
          <p:txBody>
            <a:bodyPr lIns="50800" tIns="50800" rIns="50800" bIns="50800" rtlCol="0" anchor="ctr"/>
            <a:lstStyle/>
            <a:p>
              <a:pPr algn="ctr">
                <a:lnSpc>
                  <a:spcPts val="2000"/>
                </a:lnSpc>
              </a:pPr>
              <a:endParaRPr/>
            </a:p>
          </p:txBody>
        </p:sp>
      </p:grpSp>
      <p:pic>
        <p:nvPicPr>
          <p:cNvPr id="22" name="Picture 22"/>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973740" y="9648895"/>
            <a:ext cx="350045" cy="281309"/>
          </a:xfrm>
          <a:prstGeom prst="rect">
            <a:avLst/>
          </a:prstGeom>
        </p:spPr>
      </p:pic>
      <p:sp>
        <p:nvSpPr>
          <p:cNvPr id="24" name="TextBox 24"/>
          <p:cNvSpPr txBox="1"/>
          <p:nvPr/>
        </p:nvSpPr>
        <p:spPr>
          <a:xfrm>
            <a:off x="6248400" y="723900"/>
            <a:ext cx="10234598" cy="692497"/>
          </a:xfrm>
          <a:prstGeom prst="rect">
            <a:avLst/>
          </a:prstGeom>
        </p:spPr>
        <p:txBody>
          <a:bodyPr wrap="square" lIns="0" tIns="0" rIns="0" bIns="0" rtlCol="0" anchor="t">
            <a:spAutoFit/>
          </a:bodyPr>
          <a:lstStyle/>
          <a:p>
            <a:pPr>
              <a:lnSpc>
                <a:spcPts val="5400"/>
              </a:lnSpc>
            </a:pPr>
            <a:r>
              <a:rPr lang="en-US" sz="6000" b="1">
                <a:solidFill>
                  <a:srgbClr val="24225C"/>
                </a:solidFill>
                <a:latin typeface="Barlow Light Bold"/>
              </a:rPr>
              <a:t>PREVENIREA</a:t>
            </a:r>
            <a:endParaRPr lang="en-US" sz="6000" b="1" dirty="0">
              <a:solidFill>
                <a:srgbClr val="24225C"/>
              </a:solidFill>
              <a:latin typeface="Barlow Light Bold"/>
            </a:endParaRPr>
          </a:p>
        </p:txBody>
      </p:sp>
      <p:sp>
        <p:nvSpPr>
          <p:cNvPr id="25" name="TextBox 25"/>
          <p:cNvSpPr txBox="1"/>
          <p:nvPr/>
        </p:nvSpPr>
        <p:spPr>
          <a:xfrm>
            <a:off x="685801" y="1659384"/>
            <a:ext cx="17167516" cy="2205732"/>
          </a:xfrm>
          <a:prstGeom prst="rect">
            <a:avLst/>
          </a:prstGeom>
        </p:spPr>
        <p:txBody>
          <a:bodyPr wrap="square" lIns="0" tIns="0" rIns="0" bIns="0" rtlCol="0" anchor="t">
            <a:spAutoFit/>
          </a:bodyPr>
          <a:lstStyle/>
          <a:p>
            <a:pPr algn="just">
              <a:lnSpc>
                <a:spcPts val="4312"/>
              </a:lnSpc>
            </a:pPr>
            <a:r>
              <a:rPr lang="en-US" sz="3080" spc="32" dirty="0" err="1">
                <a:solidFill>
                  <a:srgbClr val="24225C"/>
                </a:solidFill>
                <a:latin typeface="Arimo Bold"/>
              </a:rPr>
              <a:t>Necesitatea</a:t>
            </a:r>
            <a:r>
              <a:rPr lang="en-US" sz="3080" spc="32" dirty="0">
                <a:solidFill>
                  <a:srgbClr val="24225C"/>
                </a:solidFill>
                <a:latin typeface="Arimo Bold"/>
              </a:rPr>
              <a:t> </a:t>
            </a:r>
            <a:r>
              <a:rPr lang="en-US" sz="3080" spc="32" dirty="0" err="1">
                <a:solidFill>
                  <a:srgbClr val="24225C"/>
                </a:solidFill>
                <a:latin typeface="Arimo Bold"/>
              </a:rPr>
              <a:t>prevenirii</a:t>
            </a:r>
            <a:r>
              <a:rPr lang="en-US" sz="3080" spc="32" dirty="0">
                <a:solidFill>
                  <a:srgbClr val="24225C"/>
                </a:solidFill>
                <a:latin typeface="Arimo Bold"/>
              </a:rPr>
              <a:t> </a:t>
            </a:r>
            <a:r>
              <a:rPr lang="en-US" sz="3080" spc="32" dirty="0" err="1">
                <a:solidFill>
                  <a:srgbClr val="24225C"/>
                </a:solidFill>
                <a:latin typeface="Arimo Bold"/>
              </a:rPr>
              <a:t>traficului</a:t>
            </a:r>
            <a:r>
              <a:rPr lang="en-US" sz="3080" spc="32" dirty="0">
                <a:solidFill>
                  <a:srgbClr val="24225C"/>
                </a:solidFill>
                <a:latin typeface="Arimo Bold"/>
              </a:rPr>
              <a:t> de </a:t>
            </a:r>
            <a:r>
              <a:rPr lang="en-US" sz="3080" spc="32" dirty="0" err="1">
                <a:solidFill>
                  <a:srgbClr val="24225C"/>
                </a:solidFill>
                <a:latin typeface="Arimo Bold"/>
              </a:rPr>
              <a:t>fiinţe</a:t>
            </a:r>
            <a:r>
              <a:rPr lang="en-US" sz="3080" spc="32" dirty="0">
                <a:solidFill>
                  <a:srgbClr val="24225C"/>
                </a:solidFill>
                <a:latin typeface="Arimo Bold"/>
              </a:rPr>
              <a:t> </a:t>
            </a:r>
            <a:r>
              <a:rPr lang="en-US" sz="3080" spc="32" dirty="0" err="1">
                <a:solidFill>
                  <a:srgbClr val="24225C"/>
                </a:solidFill>
                <a:latin typeface="Arimo Bold"/>
              </a:rPr>
              <a:t>umane</a:t>
            </a:r>
            <a:r>
              <a:rPr lang="en-US" sz="3080" spc="32" dirty="0">
                <a:solidFill>
                  <a:srgbClr val="24225C"/>
                </a:solidFill>
                <a:latin typeface="Arimo Bold"/>
              </a:rPr>
              <a:t> s-a </a:t>
            </a:r>
            <a:r>
              <a:rPr lang="en-US" sz="3080" spc="32" dirty="0" err="1">
                <a:solidFill>
                  <a:srgbClr val="24225C"/>
                </a:solidFill>
                <a:latin typeface="Arimo Bold"/>
              </a:rPr>
              <a:t>făcut</a:t>
            </a:r>
            <a:r>
              <a:rPr lang="en-US" sz="3080" spc="32" dirty="0">
                <a:solidFill>
                  <a:srgbClr val="24225C"/>
                </a:solidFill>
                <a:latin typeface="Arimo Bold"/>
              </a:rPr>
              <a:t> </a:t>
            </a:r>
            <a:r>
              <a:rPr lang="en-US" sz="3080" spc="32" dirty="0" err="1">
                <a:solidFill>
                  <a:srgbClr val="24225C"/>
                </a:solidFill>
                <a:latin typeface="Arimo Bold"/>
              </a:rPr>
              <a:t>simţită</a:t>
            </a:r>
            <a:r>
              <a:rPr lang="en-US" sz="3080" spc="32" dirty="0">
                <a:solidFill>
                  <a:srgbClr val="24225C"/>
                </a:solidFill>
                <a:latin typeface="Arimo Bold"/>
              </a:rPr>
              <a:t> din </a:t>
            </a:r>
            <a:r>
              <a:rPr lang="en-US" sz="3080" spc="32" dirty="0" err="1">
                <a:solidFill>
                  <a:srgbClr val="24225C"/>
                </a:solidFill>
                <a:latin typeface="Arimo Bold"/>
              </a:rPr>
              <a:t>cauza</a:t>
            </a:r>
            <a:r>
              <a:rPr lang="en-US" sz="3080" spc="32" dirty="0">
                <a:solidFill>
                  <a:srgbClr val="24225C"/>
                </a:solidFill>
                <a:latin typeface="Arimo Bold"/>
              </a:rPr>
              <a:t> </a:t>
            </a:r>
            <a:r>
              <a:rPr lang="en-US" sz="3080" spc="32" dirty="0" err="1">
                <a:solidFill>
                  <a:srgbClr val="24225C"/>
                </a:solidFill>
                <a:latin typeface="Arimo Bold"/>
              </a:rPr>
              <a:t>amplificării</a:t>
            </a:r>
            <a:r>
              <a:rPr lang="en-US" sz="3080" spc="32" dirty="0">
                <a:solidFill>
                  <a:srgbClr val="24225C"/>
                </a:solidFill>
                <a:latin typeface="Arimo Bold"/>
              </a:rPr>
              <a:t> </a:t>
            </a:r>
            <a:r>
              <a:rPr lang="en-US" sz="3080" spc="32" dirty="0" err="1">
                <a:solidFill>
                  <a:srgbClr val="24225C"/>
                </a:solidFill>
                <a:latin typeface="Arimo Bold"/>
              </a:rPr>
              <a:t>fenomenului</a:t>
            </a:r>
            <a:r>
              <a:rPr lang="en-US" sz="3080" spc="32" dirty="0">
                <a:solidFill>
                  <a:srgbClr val="24225C"/>
                </a:solidFill>
                <a:latin typeface="Arimo Bold"/>
              </a:rPr>
              <a:t> </a:t>
            </a:r>
            <a:r>
              <a:rPr lang="en-US" sz="3080" spc="32" dirty="0" err="1">
                <a:solidFill>
                  <a:srgbClr val="24225C"/>
                </a:solidFill>
                <a:latin typeface="Arimo Bold"/>
              </a:rPr>
              <a:t>şi</a:t>
            </a:r>
            <a:r>
              <a:rPr lang="en-US" sz="3080" spc="32" dirty="0">
                <a:solidFill>
                  <a:srgbClr val="24225C"/>
                </a:solidFill>
                <a:latin typeface="Arimo Bold"/>
              </a:rPr>
              <a:t> </a:t>
            </a:r>
            <a:r>
              <a:rPr lang="en-US" sz="3080" spc="32" dirty="0" err="1">
                <a:solidFill>
                  <a:srgbClr val="24225C"/>
                </a:solidFill>
                <a:latin typeface="Arimo Bold"/>
              </a:rPr>
              <a:t>evidenţierii</a:t>
            </a:r>
            <a:r>
              <a:rPr lang="en-US" sz="3080" spc="32" dirty="0">
                <a:solidFill>
                  <a:srgbClr val="24225C"/>
                </a:solidFill>
                <a:latin typeface="Arimo Bold"/>
              </a:rPr>
              <a:t> </a:t>
            </a:r>
            <a:r>
              <a:rPr lang="en-US" sz="3080" spc="32" dirty="0" err="1">
                <a:solidFill>
                  <a:srgbClr val="24225C"/>
                </a:solidFill>
                <a:latin typeface="Arimo Bold"/>
              </a:rPr>
              <a:t>efectelor</a:t>
            </a:r>
            <a:r>
              <a:rPr lang="en-US" sz="3080" spc="32" dirty="0">
                <a:solidFill>
                  <a:srgbClr val="24225C"/>
                </a:solidFill>
                <a:latin typeface="Arimo Bold"/>
              </a:rPr>
              <a:t> </a:t>
            </a:r>
            <a:r>
              <a:rPr lang="en-US" sz="3080" spc="32" dirty="0" err="1">
                <a:solidFill>
                  <a:srgbClr val="24225C"/>
                </a:solidFill>
                <a:latin typeface="Arimo Bold"/>
              </a:rPr>
              <a:t>limitate</a:t>
            </a:r>
            <a:r>
              <a:rPr lang="en-US" sz="3080" spc="32" dirty="0">
                <a:solidFill>
                  <a:srgbClr val="24225C"/>
                </a:solidFill>
                <a:latin typeface="Arimo Bold"/>
              </a:rPr>
              <a:t> ale </a:t>
            </a:r>
            <a:r>
              <a:rPr lang="en-US" sz="3080" spc="32" dirty="0" err="1">
                <a:solidFill>
                  <a:srgbClr val="24225C"/>
                </a:solidFill>
                <a:latin typeface="Arimo Bold"/>
              </a:rPr>
              <a:t>represiunii</a:t>
            </a:r>
            <a:r>
              <a:rPr lang="en-US" sz="3080" spc="32" dirty="0">
                <a:solidFill>
                  <a:srgbClr val="24225C"/>
                </a:solidFill>
                <a:latin typeface="Arimo Bold"/>
              </a:rPr>
              <a:t>. </a:t>
            </a:r>
            <a:r>
              <a:rPr lang="en-US" sz="3080" spc="32" dirty="0" err="1">
                <a:solidFill>
                  <a:srgbClr val="24225C"/>
                </a:solidFill>
                <a:latin typeface="Arimo Bold"/>
              </a:rPr>
              <a:t>Analiza</a:t>
            </a:r>
            <a:r>
              <a:rPr lang="en-US" sz="3080" spc="32" dirty="0">
                <a:solidFill>
                  <a:srgbClr val="24225C"/>
                </a:solidFill>
                <a:latin typeface="Arimo Bold"/>
              </a:rPr>
              <a:t> </a:t>
            </a:r>
            <a:r>
              <a:rPr lang="en-US" sz="3080" spc="32" dirty="0" err="1">
                <a:solidFill>
                  <a:srgbClr val="24225C"/>
                </a:solidFill>
                <a:latin typeface="Arimo Bold"/>
              </a:rPr>
              <a:t>cazurilor</a:t>
            </a:r>
            <a:r>
              <a:rPr lang="en-US" sz="3080" spc="32" dirty="0">
                <a:solidFill>
                  <a:srgbClr val="24225C"/>
                </a:solidFill>
                <a:latin typeface="Arimo Bold"/>
              </a:rPr>
              <a:t> </a:t>
            </a:r>
            <a:r>
              <a:rPr lang="en-US" sz="3080" spc="32" dirty="0" err="1">
                <a:solidFill>
                  <a:srgbClr val="24225C"/>
                </a:solidFill>
                <a:latin typeface="Arimo Bold"/>
              </a:rPr>
              <a:t>înregistrate</a:t>
            </a:r>
            <a:r>
              <a:rPr lang="en-US" sz="3080" spc="32" dirty="0">
                <a:solidFill>
                  <a:srgbClr val="24225C"/>
                </a:solidFill>
                <a:latin typeface="Arimo Bold"/>
              </a:rPr>
              <a:t> a </a:t>
            </a:r>
            <a:r>
              <a:rPr lang="en-US" sz="3080" spc="32" dirty="0" err="1">
                <a:solidFill>
                  <a:srgbClr val="24225C"/>
                </a:solidFill>
                <a:latin typeface="Arimo Bold"/>
              </a:rPr>
              <a:t>relevat</a:t>
            </a:r>
            <a:r>
              <a:rPr lang="en-US" sz="3080" spc="32" dirty="0">
                <a:solidFill>
                  <a:srgbClr val="24225C"/>
                </a:solidFill>
                <a:latin typeface="Arimo Bold"/>
              </a:rPr>
              <a:t> </a:t>
            </a:r>
            <a:r>
              <a:rPr lang="en-US" sz="3080" spc="32" dirty="0" err="1">
                <a:solidFill>
                  <a:srgbClr val="24225C"/>
                </a:solidFill>
                <a:latin typeface="Arimo Bold"/>
              </a:rPr>
              <a:t>că</a:t>
            </a:r>
            <a:r>
              <a:rPr lang="en-US" sz="3080" spc="32" dirty="0">
                <a:solidFill>
                  <a:srgbClr val="24225C"/>
                </a:solidFill>
                <a:latin typeface="Arimo Bold"/>
              </a:rPr>
              <a:t> </a:t>
            </a:r>
            <a:r>
              <a:rPr lang="en-US" sz="3080" spc="32" dirty="0" err="1">
                <a:solidFill>
                  <a:srgbClr val="24225C"/>
                </a:solidFill>
                <a:latin typeface="Arimo Bold"/>
              </a:rPr>
              <a:t>este</a:t>
            </a:r>
            <a:r>
              <a:rPr lang="en-US" sz="3080" spc="32" dirty="0">
                <a:solidFill>
                  <a:srgbClr val="24225C"/>
                </a:solidFill>
                <a:latin typeface="Arimo Bold"/>
              </a:rPr>
              <a:t> </a:t>
            </a:r>
            <a:r>
              <a:rPr lang="en-US" sz="3080" spc="32" dirty="0" err="1">
                <a:solidFill>
                  <a:srgbClr val="24225C"/>
                </a:solidFill>
                <a:latin typeface="Arimo Bold"/>
              </a:rPr>
              <a:t>mai</a:t>
            </a:r>
            <a:r>
              <a:rPr lang="en-US" sz="3080" spc="32" dirty="0">
                <a:solidFill>
                  <a:srgbClr val="24225C"/>
                </a:solidFill>
                <a:latin typeface="Arimo Bold"/>
              </a:rPr>
              <a:t> bine </a:t>
            </a:r>
            <a:r>
              <a:rPr lang="en-US" sz="3080" spc="32" dirty="0" err="1">
                <a:solidFill>
                  <a:srgbClr val="24225C"/>
                </a:solidFill>
                <a:latin typeface="Arimo Bold"/>
              </a:rPr>
              <a:t>să</a:t>
            </a:r>
            <a:r>
              <a:rPr lang="en-US" sz="3080" spc="32" dirty="0">
                <a:solidFill>
                  <a:srgbClr val="24225C"/>
                </a:solidFill>
                <a:latin typeface="Arimo Bold"/>
              </a:rPr>
              <a:t> se </a:t>
            </a:r>
            <a:r>
              <a:rPr lang="en-US" sz="3080" spc="32" dirty="0" err="1">
                <a:solidFill>
                  <a:srgbClr val="24225C"/>
                </a:solidFill>
                <a:latin typeface="Arimo Bold"/>
              </a:rPr>
              <a:t>intervină</a:t>
            </a:r>
            <a:r>
              <a:rPr lang="en-US" sz="3080" spc="32" dirty="0">
                <a:solidFill>
                  <a:srgbClr val="24225C"/>
                </a:solidFill>
                <a:latin typeface="Arimo Bold"/>
              </a:rPr>
              <a:t> </a:t>
            </a:r>
            <a:r>
              <a:rPr lang="en-US" sz="3080" spc="32" dirty="0" err="1">
                <a:solidFill>
                  <a:srgbClr val="24225C"/>
                </a:solidFill>
                <a:latin typeface="Arimo Bold"/>
              </a:rPr>
              <a:t>pentru</a:t>
            </a:r>
            <a:r>
              <a:rPr lang="en-US" sz="3080" spc="32" dirty="0">
                <a:solidFill>
                  <a:srgbClr val="24225C"/>
                </a:solidFill>
                <a:latin typeface="Arimo Bold"/>
              </a:rPr>
              <a:t> </a:t>
            </a:r>
            <a:r>
              <a:rPr lang="en-US" sz="3080" spc="32" dirty="0" err="1">
                <a:solidFill>
                  <a:srgbClr val="24225C"/>
                </a:solidFill>
                <a:latin typeface="Arimo Bold"/>
              </a:rPr>
              <a:t>evitarea</a:t>
            </a:r>
            <a:r>
              <a:rPr lang="en-US" sz="3080" spc="32" dirty="0">
                <a:solidFill>
                  <a:srgbClr val="24225C"/>
                </a:solidFill>
                <a:latin typeface="Arimo Bold"/>
              </a:rPr>
              <a:t> </a:t>
            </a:r>
            <a:r>
              <a:rPr lang="en-US" sz="3080" spc="32" dirty="0" err="1">
                <a:solidFill>
                  <a:srgbClr val="24225C"/>
                </a:solidFill>
                <a:latin typeface="Arimo Bold"/>
              </a:rPr>
              <a:t>comiterii</a:t>
            </a:r>
            <a:r>
              <a:rPr lang="en-US" sz="3080" spc="32" dirty="0">
                <a:solidFill>
                  <a:srgbClr val="24225C"/>
                </a:solidFill>
                <a:latin typeface="Arimo Bold"/>
              </a:rPr>
              <a:t> </a:t>
            </a:r>
            <a:r>
              <a:rPr lang="en-US" sz="3080" spc="32" dirty="0" err="1">
                <a:solidFill>
                  <a:srgbClr val="24225C"/>
                </a:solidFill>
                <a:latin typeface="Arimo Bold"/>
              </a:rPr>
              <a:t>infracţiunilor</a:t>
            </a:r>
            <a:r>
              <a:rPr lang="en-US" sz="3080" spc="32" dirty="0">
                <a:solidFill>
                  <a:srgbClr val="24225C"/>
                </a:solidFill>
                <a:latin typeface="Arimo Bold"/>
              </a:rPr>
              <a:t> </a:t>
            </a:r>
            <a:r>
              <a:rPr lang="en-US" sz="3080" spc="32" dirty="0" err="1">
                <a:solidFill>
                  <a:srgbClr val="24225C"/>
                </a:solidFill>
                <a:latin typeface="Arimo Bold"/>
              </a:rPr>
              <a:t>decât</a:t>
            </a:r>
            <a:r>
              <a:rPr lang="en-US" sz="3080" spc="32" dirty="0">
                <a:solidFill>
                  <a:srgbClr val="24225C"/>
                </a:solidFill>
                <a:latin typeface="Arimo Bold"/>
              </a:rPr>
              <a:t> </a:t>
            </a:r>
            <a:r>
              <a:rPr lang="en-US" sz="3080" spc="32" dirty="0" err="1">
                <a:solidFill>
                  <a:srgbClr val="24225C"/>
                </a:solidFill>
                <a:latin typeface="Arimo Bold"/>
              </a:rPr>
              <a:t>să</a:t>
            </a:r>
            <a:r>
              <a:rPr lang="en-US" sz="3080" spc="32" dirty="0">
                <a:solidFill>
                  <a:srgbClr val="24225C"/>
                </a:solidFill>
                <a:latin typeface="Arimo Bold"/>
              </a:rPr>
              <a:t> se </a:t>
            </a:r>
            <a:r>
              <a:rPr lang="en-US" sz="3080" spc="32" dirty="0" err="1">
                <a:solidFill>
                  <a:srgbClr val="24225C"/>
                </a:solidFill>
                <a:latin typeface="Arimo Bold"/>
              </a:rPr>
              <a:t>aloce</a:t>
            </a:r>
            <a:r>
              <a:rPr lang="en-US" sz="3080" spc="32" dirty="0">
                <a:solidFill>
                  <a:srgbClr val="24225C"/>
                </a:solidFill>
                <a:latin typeface="Arimo Bold"/>
              </a:rPr>
              <a:t> ulterior </a:t>
            </a:r>
            <a:r>
              <a:rPr lang="en-US" sz="3080" spc="32" dirty="0" err="1">
                <a:solidFill>
                  <a:srgbClr val="24225C"/>
                </a:solidFill>
                <a:latin typeface="Arimo Bold"/>
              </a:rPr>
              <a:t>resurse</a:t>
            </a:r>
            <a:r>
              <a:rPr lang="en-US" sz="3080" spc="32" dirty="0">
                <a:solidFill>
                  <a:srgbClr val="24225C"/>
                </a:solidFill>
                <a:latin typeface="Arimo Bold"/>
              </a:rPr>
              <a:t> </a:t>
            </a:r>
            <a:r>
              <a:rPr lang="en-US" sz="3080" spc="32" dirty="0" err="1">
                <a:solidFill>
                  <a:srgbClr val="24225C"/>
                </a:solidFill>
                <a:latin typeface="Arimo Bold"/>
              </a:rPr>
              <a:t>considerabile</a:t>
            </a:r>
            <a:r>
              <a:rPr lang="en-US" sz="3080" spc="32" dirty="0">
                <a:solidFill>
                  <a:srgbClr val="24225C"/>
                </a:solidFill>
                <a:latin typeface="Arimo Bold"/>
              </a:rPr>
              <a:t> </a:t>
            </a:r>
            <a:r>
              <a:rPr lang="en-US" sz="3080" spc="32" dirty="0" err="1">
                <a:solidFill>
                  <a:srgbClr val="24225C"/>
                </a:solidFill>
                <a:latin typeface="Arimo Bold"/>
              </a:rPr>
              <a:t>pentru</a:t>
            </a:r>
            <a:r>
              <a:rPr lang="en-US" sz="3080" spc="32" dirty="0">
                <a:solidFill>
                  <a:srgbClr val="24225C"/>
                </a:solidFill>
                <a:latin typeface="Arimo Bold"/>
              </a:rPr>
              <a:t> </a:t>
            </a:r>
            <a:r>
              <a:rPr lang="en-US" sz="3080" spc="32" dirty="0" err="1">
                <a:solidFill>
                  <a:srgbClr val="24225C"/>
                </a:solidFill>
                <a:latin typeface="Arimo Bold"/>
              </a:rPr>
              <a:t>măsuri</a:t>
            </a:r>
            <a:r>
              <a:rPr lang="en-US" sz="3080" spc="32" dirty="0">
                <a:solidFill>
                  <a:srgbClr val="24225C"/>
                </a:solidFill>
                <a:latin typeface="Arimo Bold"/>
              </a:rPr>
              <a:t> </a:t>
            </a:r>
            <a:r>
              <a:rPr lang="en-US" sz="3080" spc="32" dirty="0" err="1">
                <a:solidFill>
                  <a:srgbClr val="24225C"/>
                </a:solidFill>
                <a:latin typeface="Arimo Bold"/>
              </a:rPr>
              <a:t>represive</a:t>
            </a:r>
            <a:r>
              <a:rPr lang="en-US" sz="3080" spc="32" dirty="0">
                <a:solidFill>
                  <a:srgbClr val="24225C"/>
                </a:solidFill>
                <a:latin typeface="Arimo Bold"/>
              </a:rPr>
              <a:t>. </a:t>
            </a:r>
          </a:p>
        </p:txBody>
      </p:sp>
      <p:sp>
        <p:nvSpPr>
          <p:cNvPr id="26" name="TextBox 26"/>
          <p:cNvSpPr txBox="1"/>
          <p:nvPr/>
        </p:nvSpPr>
        <p:spPr>
          <a:xfrm>
            <a:off x="15938863" y="9660329"/>
            <a:ext cx="1088270" cy="269875"/>
          </a:xfrm>
          <a:prstGeom prst="rect">
            <a:avLst/>
          </a:prstGeom>
        </p:spPr>
        <p:txBody>
          <a:bodyPr lIns="0" tIns="0" rIns="0" bIns="0" rtlCol="0" anchor="t">
            <a:spAutoFit/>
          </a:bodyPr>
          <a:lstStyle/>
          <a:p>
            <a:pPr algn="ctr">
              <a:lnSpc>
                <a:spcPts val="2000"/>
              </a:lnSpc>
            </a:pPr>
            <a:r>
              <a:rPr lang="en-US" sz="2000">
                <a:solidFill>
                  <a:srgbClr val="FFFFFF"/>
                </a:solidFill>
                <a:latin typeface="Kollektif"/>
              </a:rPr>
              <a:t>03/10</a:t>
            </a:r>
          </a:p>
        </p:txBody>
      </p:sp>
      <p:sp>
        <p:nvSpPr>
          <p:cNvPr id="27" name="TextBox 27"/>
          <p:cNvSpPr txBox="1"/>
          <p:nvPr/>
        </p:nvSpPr>
        <p:spPr>
          <a:xfrm>
            <a:off x="685801" y="5232887"/>
            <a:ext cx="17443062" cy="3308598"/>
          </a:xfrm>
          <a:prstGeom prst="rect">
            <a:avLst/>
          </a:prstGeom>
        </p:spPr>
        <p:txBody>
          <a:bodyPr wrap="square" lIns="0" tIns="0" rIns="0" bIns="0" rtlCol="0" anchor="t">
            <a:spAutoFit/>
          </a:bodyPr>
          <a:lstStyle/>
          <a:p>
            <a:pPr algn="just">
              <a:lnSpc>
                <a:spcPts val="4314"/>
              </a:lnSpc>
            </a:pPr>
            <a:r>
              <a:rPr lang="en-US" sz="3081" spc="51" dirty="0">
                <a:solidFill>
                  <a:srgbClr val="24225C"/>
                </a:solidFill>
                <a:latin typeface="Arimo Bold"/>
              </a:rPr>
              <a:t>De </a:t>
            </a:r>
            <a:r>
              <a:rPr lang="en-US" sz="3081" spc="51" dirty="0" err="1">
                <a:solidFill>
                  <a:srgbClr val="24225C"/>
                </a:solidFill>
                <a:latin typeface="Arimo Bold"/>
              </a:rPr>
              <a:t>asemenea</a:t>
            </a:r>
            <a:r>
              <a:rPr lang="en-US" sz="3081" spc="51" dirty="0">
                <a:solidFill>
                  <a:srgbClr val="24225C"/>
                </a:solidFill>
                <a:latin typeface="Arimo Bold"/>
              </a:rPr>
              <a:t>, </a:t>
            </a:r>
            <a:r>
              <a:rPr lang="en-US" sz="3081" spc="51" dirty="0" err="1">
                <a:solidFill>
                  <a:srgbClr val="24225C"/>
                </a:solidFill>
                <a:latin typeface="Arimo Bold"/>
              </a:rPr>
              <a:t>datorită</a:t>
            </a:r>
            <a:r>
              <a:rPr lang="en-US" sz="3081" spc="51" dirty="0">
                <a:solidFill>
                  <a:srgbClr val="24225C"/>
                </a:solidFill>
                <a:latin typeface="Arimo Bold"/>
              </a:rPr>
              <a:t> </a:t>
            </a:r>
            <a:r>
              <a:rPr lang="en-US" sz="3081" spc="51" dirty="0" err="1">
                <a:solidFill>
                  <a:srgbClr val="24225C"/>
                </a:solidFill>
                <a:latin typeface="Arimo Bold"/>
              </a:rPr>
              <a:t>complexităţii</a:t>
            </a:r>
            <a:r>
              <a:rPr lang="en-US" sz="3081" spc="51" dirty="0">
                <a:solidFill>
                  <a:srgbClr val="24225C"/>
                </a:solidFill>
                <a:latin typeface="Arimo Bold"/>
              </a:rPr>
              <a:t> </a:t>
            </a:r>
            <a:r>
              <a:rPr lang="en-US" sz="3081" spc="51" dirty="0" err="1">
                <a:solidFill>
                  <a:srgbClr val="24225C"/>
                </a:solidFill>
                <a:latin typeface="Arimo Bold"/>
              </a:rPr>
              <a:t>acestui</a:t>
            </a:r>
            <a:r>
              <a:rPr lang="en-US" sz="3081" spc="51" dirty="0">
                <a:solidFill>
                  <a:srgbClr val="24225C"/>
                </a:solidFill>
                <a:latin typeface="Arimo Bold"/>
              </a:rPr>
              <a:t> </a:t>
            </a:r>
            <a:r>
              <a:rPr lang="en-US" sz="3081" spc="51" dirty="0" err="1">
                <a:solidFill>
                  <a:srgbClr val="24225C"/>
                </a:solidFill>
                <a:latin typeface="Arimo Bold"/>
              </a:rPr>
              <a:t>fenomen</a:t>
            </a:r>
            <a:r>
              <a:rPr lang="en-US" sz="3081" spc="51" dirty="0">
                <a:solidFill>
                  <a:srgbClr val="24225C"/>
                </a:solidFill>
                <a:latin typeface="Arimo Bold"/>
              </a:rPr>
              <a:t> </a:t>
            </a:r>
            <a:r>
              <a:rPr lang="en-US" sz="3081" spc="51" dirty="0" err="1">
                <a:solidFill>
                  <a:srgbClr val="24225C"/>
                </a:solidFill>
                <a:latin typeface="Arimo Bold"/>
              </a:rPr>
              <a:t>infracţional</a:t>
            </a:r>
            <a:r>
              <a:rPr lang="en-US" sz="3081" spc="51" dirty="0">
                <a:solidFill>
                  <a:srgbClr val="24225C"/>
                </a:solidFill>
                <a:latin typeface="Arimo Bold"/>
              </a:rPr>
              <a:t>, </a:t>
            </a:r>
            <a:r>
              <a:rPr lang="en-US" sz="3081" spc="51" dirty="0" err="1">
                <a:solidFill>
                  <a:srgbClr val="24225C"/>
                </a:solidFill>
                <a:latin typeface="Arimo Bold"/>
              </a:rPr>
              <a:t>este</a:t>
            </a:r>
            <a:r>
              <a:rPr lang="en-US" sz="3081" spc="51" dirty="0">
                <a:solidFill>
                  <a:srgbClr val="24225C"/>
                </a:solidFill>
                <a:latin typeface="Arimo Bold"/>
              </a:rPr>
              <a:t> </a:t>
            </a:r>
            <a:r>
              <a:rPr lang="en-US" sz="3081" spc="51" dirty="0" err="1">
                <a:solidFill>
                  <a:srgbClr val="24225C"/>
                </a:solidFill>
                <a:latin typeface="Arimo Bold"/>
              </a:rPr>
              <a:t>nevoie</a:t>
            </a:r>
            <a:r>
              <a:rPr lang="en-US" sz="3081" spc="51" dirty="0">
                <a:solidFill>
                  <a:srgbClr val="24225C"/>
                </a:solidFill>
                <a:latin typeface="Arimo Bold"/>
              </a:rPr>
              <a:t> de </a:t>
            </a:r>
            <a:r>
              <a:rPr lang="en-US" sz="3081" spc="51" dirty="0" err="1">
                <a:solidFill>
                  <a:srgbClr val="24225C"/>
                </a:solidFill>
                <a:latin typeface="Arimo Bold"/>
              </a:rPr>
              <a:t>promovarea</a:t>
            </a:r>
            <a:r>
              <a:rPr lang="en-US" sz="3081" spc="51" dirty="0">
                <a:solidFill>
                  <a:srgbClr val="24225C"/>
                </a:solidFill>
                <a:latin typeface="Arimo Bold"/>
              </a:rPr>
              <a:t> </a:t>
            </a:r>
            <a:r>
              <a:rPr lang="en-US" sz="3081" spc="51" dirty="0" err="1">
                <a:solidFill>
                  <a:srgbClr val="24225C"/>
                </a:solidFill>
                <a:latin typeface="Arimo Bold"/>
              </a:rPr>
              <a:t>unei</a:t>
            </a:r>
            <a:r>
              <a:rPr lang="en-US" sz="3081" spc="51" dirty="0">
                <a:solidFill>
                  <a:srgbClr val="24225C"/>
                </a:solidFill>
                <a:latin typeface="Arimo Bold"/>
              </a:rPr>
              <a:t> </a:t>
            </a:r>
            <a:r>
              <a:rPr lang="en-US" sz="3081" spc="51" dirty="0" err="1">
                <a:solidFill>
                  <a:srgbClr val="24225C"/>
                </a:solidFill>
                <a:latin typeface="Arimo Bold"/>
              </a:rPr>
              <a:t>abordări</a:t>
            </a:r>
            <a:r>
              <a:rPr lang="en-US" sz="3081" spc="51" dirty="0">
                <a:solidFill>
                  <a:srgbClr val="24225C"/>
                </a:solidFill>
                <a:latin typeface="Arimo Bold"/>
              </a:rPr>
              <a:t> </a:t>
            </a:r>
            <a:r>
              <a:rPr lang="en-US" sz="3081" spc="51" dirty="0" err="1">
                <a:solidFill>
                  <a:srgbClr val="24225C"/>
                </a:solidFill>
                <a:latin typeface="Arimo Bold"/>
              </a:rPr>
              <a:t>sistemice</a:t>
            </a:r>
            <a:r>
              <a:rPr lang="en-US" sz="3081" spc="51" dirty="0">
                <a:solidFill>
                  <a:srgbClr val="24225C"/>
                </a:solidFill>
                <a:latin typeface="Arimo Bold"/>
              </a:rPr>
              <a:t>, de o </a:t>
            </a:r>
            <a:r>
              <a:rPr lang="en-US" sz="3081" spc="51" dirty="0" err="1">
                <a:solidFill>
                  <a:srgbClr val="24225C"/>
                </a:solidFill>
                <a:latin typeface="Arimo Bold"/>
              </a:rPr>
              <a:t>implicare</a:t>
            </a:r>
            <a:r>
              <a:rPr lang="en-US" sz="3081" spc="51" dirty="0">
                <a:solidFill>
                  <a:srgbClr val="24225C"/>
                </a:solidFill>
                <a:latin typeface="Arimo Bold"/>
              </a:rPr>
              <a:t> </a:t>
            </a:r>
            <a:r>
              <a:rPr lang="en-US" sz="3081" spc="51" dirty="0" err="1">
                <a:solidFill>
                  <a:srgbClr val="24225C"/>
                </a:solidFill>
                <a:latin typeface="Arimo Bold"/>
              </a:rPr>
              <a:t>coordonată</a:t>
            </a:r>
            <a:r>
              <a:rPr lang="en-US" sz="3081" spc="51" dirty="0">
                <a:solidFill>
                  <a:srgbClr val="24225C"/>
                </a:solidFill>
                <a:latin typeface="Arimo Bold"/>
              </a:rPr>
              <a:t> </a:t>
            </a:r>
            <a:r>
              <a:rPr lang="en-US" sz="3081" spc="51" dirty="0" err="1">
                <a:solidFill>
                  <a:srgbClr val="24225C"/>
                </a:solidFill>
                <a:latin typeface="Arimo Bold"/>
              </a:rPr>
              <a:t>şi</a:t>
            </a:r>
            <a:r>
              <a:rPr lang="en-US" sz="3081" spc="51" dirty="0">
                <a:solidFill>
                  <a:srgbClr val="24225C"/>
                </a:solidFill>
                <a:latin typeface="Arimo Bold"/>
              </a:rPr>
              <a:t> </a:t>
            </a:r>
            <a:r>
              <a:rPr lang="en-US" sz="3081" spc="51" dirty="0" err="1">
                <a:solidFill>
                  <a:srgbClr val="24225C"/>
                </a:solidFill>
                <a:latin typeface="Arimo Bold"/>
              </a:rPr>
              <a:t>cuprinzătoare</a:t>
            </a:r>
            <a:r>
              <a:rPr lang="en-US" sz="3081" spc="51" dirty="0">
                <a:solidFill>
                  <a:srgbClr val="24225C"/>
                </a:solidFill>
                <a:latin typeface="Arimo Bold"/>
              </a:rPr>
              <a:t> a </a:t>
            </a:r>
            <a:r>
              <a:rPr lang="en-US" sz="3081" spc="51" dirty="0" err="1">
                <a:solidFill>
                  <a:srgbClr val="24225C"/>
                </a:solidFill>
                <a:latin typeface="Arimo Bold"/>
              </a:rPr>
              <a:t>tuturor</a:t>
            </a:r>
            <a:r>
              <a:rPr lang="en-US" sz="3081" spc="51" dirty="0">
                <a:solidFill>
                  <a:srgbClr val="24225C"/>
                </a:solidFill>
                <a:latin typeface="Arimo Bold"/>
              </a:rPr>
              <a:t> </a:t>
            </a:r>
            <a:r>
              <a:rPr lang="en-US" sz="3081" spc="51" dirty="0" err="1">
                <a:solidFill>
                  <a:srgbClr val="24225C"/>
                </a:solidFill>
                <a:latin typeface="Arimo Bold"/>
              </a:rPr>
              <a:t>autorităţilor</a:t>
            </a:r>
            <a:r>
              <a:rPr lang="en-US" sz="3081" spc="51" dirty="0">
                <a:solidFill>
                  <a:srgbClr val="24225C"/>
                </a:solidFill>
                <a:latin typeface="Arimo Bold"/>
              </a:rPr>
              <a:t> </a:t>
            </a:r>
            <a:r>
              <a:rPr lang="en-US" sz="3081" spc="51" dirty="0" err="1">
                <a:solidFill>
                  <a:srgbClr val="24225C"/>
                </a:solidFill>
                <a:latin typeface="Arimo Bold"/>
              </a:rPr>
              <a:t>şi</a:t>
            </a:r>
            <a:r>
              <a:rPr lang="en-US" sz="3081" spc="51" dirty="0">
                <a:solidFill>
                  <a:srgbClr val="24225C"/>
                </a:solidFill>
                <a:latin typeface="Arimo Bold"/>
              </a:rPr>
              <a:t> </a:t>
            </a:r>
            <a:r>
              <a:rPr lang="en-US" sz="3081" spc="51" dirty="0" err="1">
                <a:solidFill>
                  <a:srgbClr val="24225C"/>
                </a:solidFill>
                <a:latin typeface="Arimo Bold"/>
              </a:rPr>
              <a:t>instituţiilor</a:t>
            </a:r>
            <a:r>
              <a:rPr lang="en-US" sz="3081" spc="51" dirty="0">
                <a:solidFill>
                  <a:srgbClr val="24225C"/>
                </a:solidFill>
                <a:latin typeface="Arimo Bold"/>
              </a:rPr>
              <a:t> </a:t>
            </a:r>
            <a:r>
              <a:rPr lang="en-US" sz="3081" spc="51" dirty="0" err="1">
                <a:solidFill>
                  <a:srgbClr val="24225C"/>
                </a:solidFill>
                <a:latin typeface="Arimo Bold"/>
              </a:rPr>
              <a:t>publice</a:t>
            </a:r>
            <a:r>
              <a:rPr lang="en-US" sz="3081" spc="51" dirty="0">
                <a:solidFill>
                  <a:srgbClr val="24225C"/>
                </a:solidFill>
                <a:latin typeface="Arimo Bold"/>
              </a:rPr>
              <a:t>, a </a:t>
            </a:r>
            <a:r>
              <a:rPr lang="en-US" sz="3081" spc="51" dirty="0" err="1">
                <a:solidFill>
                  <a:srgbClr val="24225C"/>
                </a:solidFill>
                <a:latin typeface="Arimo Bold"/>
              </a:rPr>
              <a:t>organizaţiilor</a:t>
            </a:r>
            <a:r>
              <a:rPr lang="en-US" sz="3081" spc="51" dirty="0">
                <a:solidFill>
                  <a:srgbClr val="24225C"/>
                </a:solidFill>
                <a:latin typeface="Arimo Bold"/>
              </a:rPr>
              <a:t> </a:t>
            </a:r>
            <a:r>
              <a:rPr lang="en-US" sz="3081" spc="51" dirty="0" err="1">
                <a:solidFill>
                  <a:srgbClr val="24225C"/>
                </a:solidFill>
                <a:latin typeface="Arimo Bold"/>
              </a:rPr>
              <a:t>neguvernamentale</a:t>
            </a:r>
            <a:r>
              <a:rPr lang="en-US" sz="3081" spc="51" dirty="0">
                <a:solidFill>
                  <a:srgbClr val="24225C"/>
                </a:solidFill>
                <a:latin typeface="Arimo Bold"/>
              </a:rPr>
              <a:t> </a:t>
            </a:r>
            <a:r>
              <a:rPr lang="en-US" sz="3081" spc="51" dirty="0" err="1">
                <a:solidFill>
                  <a:srgbClr val="24225C"/>
                </a:solidFill>
                <a:latin typeface="Arimo Bold"/>
              </a:rPr>
              <a:t>şi</a:t>
            </a:r>
            <a:r>
              <a:rPr lang="en-US" sz="3081" spc="51" dirty="0">
                <a:solidFill>
                  <a:srgbClr val="24225C"/>
                </a:solidFill>
                <a:latin typeface="Arimo Bold"/>
              </a:rPr>
              <a:t> a </a:t>
            </a:r>
            <a:r>
              <a:rPr lang="en-US" sz="3081" spc="51" dirty="0" err="1">
                <a:solidFill>
                  <a:srgbClr val="24225C"/>
                </a:solidFill>
                <a:latin typeface="Arimo Bold"/>
              </a:rPr>
              <a:t>altor</a:t>
            </a:r>
            <a:r>
              <a:rPr lang="en-US" sz="3081" spc="51" dirty="0">
                <a:solidFill>
                  <a:srgbClr val="24225C"/>
                </a:solidFill>
                <a:latin typeface="Arimo Bold"/>
              </a:rPr>
              <a:t> </a:t>
            </a:r>
            <a:r>
              <a:rPr lang="en-US" sz="3081" spc="51" dirty="0" err="1">
                <a:solidFill>
                  <a:srgbClr val="24225C"/>
                </a:solidFill>
                <a:latin typeface="Arimo Bold"/>
              </a:rPr>
              <a:t>reprezentanţi</a:t>
            </a:r>
            <a:r>
              <a:rPr lang="en-US" sz="3081" spc="51" dirty="0">
                <a:solidFill>
                  <a:srgbClr val="24225C"/>
                </a:solidFill>
                <a:latin typeface="Arimo Bold"/>
              </a:rPr>
              <a:t> ai </a:t>
            </a:r>
            <a:r>
              <a:rPr lang="en-US" sz="3081" spc="51" dirty="0" err="1">
                <a:solidFill>
                  <a:srgbClr val="24225C"/>
                </a:solidFill>
                <a:latin typeface="Arimo Bold"/>
              </a:rPr>
              <a:t>societăţii</a:t>
            </a:r>
            <a:r>
              <a:rPr lang="en-US" sz="3081" spc="51" dirty="0">
                <a:solidFill>
                  <a:srgbClr val="24225C"/>
                </a:solidFill>
                <a:latin typeface="Arimo Bold"/>
              </a:rPr>
              <a:t> civile </a:t>
            </a:r>
            <a:r>
              <a:rPr lang="en-US" sz="3081" spc="51" dirty="0" err="1">
                <a:solidFill>
                  <a:srgbClr val="24225C"/>
                </a:solidFill>
                <a:latin typeface="Arimo Bold"/>
              </a:rPr>
              <a:t>ce</a:t>
            </a:r>
            <a:r>
              <a:rPr lang="en-US" sz="3081" spc="51" dirty="0">
                <a:solidFill>
                  <a:srgbClr val="24225C"/>
                </a:solidFill>
                <a:latin typeface="Arimo Bold"/>
              </a:rPr>
              <a:t> au </a:t>
            </a:r>
            <a:r>
              <a:rPr lang="en-US" sz="3081" spc="51" dirty="0" err="1">
                <a:solidFill>
                  <a:srgbClr val="24225C"/>
                </a:solidFill>
                <a:latin typeface="Arimo Bold"/>
              </a:rPr>
              <a:t>competenţe</a:t>
            </a:r>
            <a:r>
              <a:rPr lang="en-US" sz="3081" spc="51" dirty="0">
                <a:solidFill>
                  <a:srgbClr val="24225C"/>
                </a:solidFill>
                <a:latin typeface="Arimo Bold"/>
              </a:rPr>
              <a:t> </a:t>
            </a:r>
            <a:r>
              <a:rPr lang="en-US" sz="3081" spc="51" dirty="0" err="1">
                <a:solidFill>
                  <a:srgbClr val="24225C"/>
                </a:solidFill>
                <a:latin typeface="Arimo Bold"/>
              </a:rPr>
              <a:t>în</a:t>
            </a:r>
            <a:r>
              <a:rPr lang="en-US" sz="3081" spc="51" dirty="0">
                <a:solidFill>
                  <a:srgbClr val="24225C"/>
                </a:solidFill>
                <a:latin typeface="Arimo Bold"/>
              </a:rPr>
              <a:t> </a:t>
            </a:r>
            <a:r>
              <a:rPr lang="en-US" sz="3081" spc="51" dirty="0" err="1">
                <a:solidFill>
                  <a:srgbClr val="24225C"/>
                </a:solidFill>
                <a:latin typeface="Arimo Bold"/>
              </a:rPr>
              <a:t>activitatea</a:t>
            </a:r>
            <a:r>
              <a:rPr lang="en-US" sz="3081" spc="51" dirty="0">
                <a:solidFill>
                  <a:srgbClr val="24225C"/>
                </a:solidFill>
                <a:latin typeface="Arimo Bold"/>
              </a:rPr>
              <a:t> de </a:t>
            </a:r>
            <a:r>
              <a:rPr lang="en-US" sz="3081" spc="51" dirty="0" err="1">
                <a:solidFill>
                  <a:srgbClr val="24225C"/>
                </a:solidFill>
                <a:latin typeface="Arimo Bold"/>
              </a:rPr>
              <a:t>prevenire</a:t>
            </a:r>
            <a:r>
              <a:rPr lang="en-US" sz="3081" spc="51" dirty="0">
                <a:solidFill>
                  <a:srgbClr val="24225C"/>
                </a:solidFill>
                <a:latin typeface="Arimo Bold"/>
              </a:rPr>
              <a:t> a </a:t>
            </a:r>
            <a:r>
              <a:rPr lang="en-US" sz="3081" spc="51" dirty="0" err="1">
                <a:solidFill>
                  <a:srgbClr val="24225C"/>
                </a:solidFill>
                <a:latin typeface="Arimo Bold"/>
              </a:rPr>
              <a:t>traficului</a:t>
            </a:r>
            <a:r>
              <a:rPr lang="en-US" sz="3081" spc="51" dirty="0">
                <a:solidFill>
                  <a:srgbClr val="24225C"/>
                </a:solidFill>
                <a:latin typeface="Arimo Bold"/>
              </a:rPr>
              <a:t> de </a:t>
            </a:r>
            <a:r>
              <a:rPr lang="en-US" sz="3081" spc="51" dirty="0" err="1">
                <a:solidFill>
                  <a:srgbClr val="24225C"/>
                </a:solidFill>
                <a:latin typeface="Arimo Bold"/>
              </a:rPr>
              <a:t>persoane</a:t>
            </a:r>
            <a:r>
              <a:rPr lang="en-US" sz="3081" spc="51" dirty="0">
                <a:solidFill>
                  <a:srgbClr val="24225C"/>
                </a:solidFill>
                <a:latin typeface="Arimo Bold"/>
              </a:rPr>
              <a:t>.</a:t>
            </a:r>
          </a:p>
          <a:p>
            <a:pPr>
              <a:lnSpc>
                <a:spcPts val="4314"/>
              </a:lnSpc>
            </a:pPr>
            <a:endParaRPr lang="en-US" sz="3081" spc="51" dirty="0">
              <a:solidFill>
                <a:srgbClr val="24225C"/>
              </a:solidFill>
              <a:latin typeface="Arimo Bold"/>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EFF0F6"/>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rot="5400000" flipH="1">
            <a:off x="9134475" y="0"/>
            <a:ext cx="10287000" cy="10287000"/>
          </a:xfrm>
          <a:prstGeom prst="rect">
            <a:avLst/>
          </a:prstGeom>
        </p:spPr>
      </p:pic>
      <p:pic>
        <p:nvPicPr>
          <p:cNvPr id="3" name="Picture 3"/>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rot="5400000" flipH="1">
            <a:off x="-1143000" y="0"/>
            <a:ext cx="10287000" cy="10287000"/>
          </a:xfrm>
          <a:prstGeom prst="rect">
            <a:avLst/>
          </a:prstGeom>
        </p:spPr>
      </p:pic>
      <p:sp>
        <p:nvSpPr>
          <p:cNvPr id="4" name="AutoShape 4"/>
          <p:cNvSpPr/>
          <p:nvPr/>
        </p:nvSpPr>
        <p:spPr>
          <a:xfrm>
            <a:off x="0" y="2946146"/>
            <a:ext cx="18288000" cy="0"/>
          </a:xfrm>
          <a:prstGeom prst="line">
            <a:avLst/>
          </a:prstGeom>
          <a:ln w="85725" cap="flat">
            <a:solidFill>
              <a:srgbClr val="24225C"/>
            </a:solidFill>
            <a:prstDash val="solid"/>
            <a:headEnd type="none" w="sm" len="sm"/>
            <a:tailEnd type="none" w="sm" len="sm"/>
          </a:ln>
        </p:spPr>
      </p:sp>
      <p:grpSp>
        <p:nvGrpSpPr>
          <p:cNvPr id="5" name="Group 5"/>
          <p:cNvGrpSpPr/>
          <p:nvPr/>
        </p:nvGrpSpPr>
        <p:grpSpPr>
          <a:xfrm>
            <a:off x="336961" y="4218988"/>
            <a:ext cx="4025136" cy="5762026"/>
            <a:chOff x="0" y="0"/>
            <a:chExt cx="5366848" cy="7682701"/>
          </a:xfrm>
        </p:grpSpPr>
        <p:grpSp>
          <p:nvGrpSpPr>
            <p:cNvPr id="6" name="Group 6"/>
            <p:cNvGrpSpPr/>
            <p:nvPr/>
          </p:nvGrpSpPr>
          <p:grpSpPr>
            <a:xfrm>
              <a:off x="0" y="0"/>
              <a:ext cx="5366848" cy="7682701"/>
              <a:chOff x="0" y="0"/>
              <a:chExt cx="859809" cy="1230826"/>
            </a:xfrm>
          </p:grpSpPr>
          <p:sp>
            <p:nvSpPr>
              <p:cNvPr id="7" name="Freeform 7"/>
              <p:cNvSpPr/>
              <p:nvPr/>
            </p:nvSpPr>
            <p:spPr>
              <a:xfrm>
                <a:off x="0" y="0"/>
                <a:ext cx="859809" cy="1230827"/>
              </a:xfrm>
              <a:custGeom>
                <a:avLst/>
                <a:gdLst/>
                <a:ahLst/>
                <a:cxnLst/>
                <a:rect l="l" t="t" r="r" b="b"/>
                <a:pathLst>
                  <a:path w="859809" h="1230827">
                    <a:moveTo>
                      <a:pt x="735349" y="1230826"/>
                    </a:moveTo>
                    <a:lnTo>
                      <a:pt x="124460" y="1230826"/>
                    </a:lnTo>
                    <a:cubicBezTo>
                      <a:pt x="55880" y="1230826"/>
                      <a:pt x="0" y="1174946"/>
                      <a:pt x="0" y="1106366"/>
                    </a:cubicBezTo>
                    <a:lnTo>
                      <a:pt x="0" y="124460"/>
                    </a:lnTo>
                    <a:cubicBezTo>
                      <a:pt x="0" y="55880"/>
                      <a:pt x="55880" y="0"/>
                      <a:pt x="124460" y="0"/>
                    </a:cubicBezTo>
                    <a:lnTo>
                      <a:pt x="735349" y="0"/>
                    </a:lnTo>
                    <a:cubicBezTo>
                      <a:pt x="803929" y="0"/>
                      <a:pt x="859809" y="55880"/>
                      <a:pt x="859809" y="124460"/>
                    </a:cubicBezTo>
                    <a:lnTo>
                      <a:pt x="859809" y="1106366"/>
                    </a:lnTo>
                    <a:cubicBezTo>
                      <a:pt x="859809" y="1174946"/>
                      <a:pt x="803929" y="1230827"/>
                      <a:pt x="735349" y="1230827"/>
                    </a:cubicBezTo>
                    <a:close/>
                  </a:path>
                </a:pathLst>
              </a:custGeom>
              <a:solidFill>
                <a:srgbClr val="FFFFFF"/>
              </a:solidFill>
            </p:spPr>
          </p:sp>
        </p:grpSp>
        <p:sp>
          <p:nvSpPr>
            <p:cNvPr id="8" name="TextBox 8"/>
            <p:cNvSpPr txBox="1"/>
            <p:nvPr/>
          </p:nvSpPr>
          <p:spPr>
            <a:xfrm>
              <a:off x="520988" y="586504"/>
              <a:ext cx="4331326" cy="2476981"/>
            </a:xfrm>
            <a:prstGeom prst="rect">
              <a:avLst/>
            </a:prstGeom>
          </p:spPr>
          <p:txBody>
            <a:bodyPr lIns="0" tIns="0" rIns="0" bIns="0" rtlCol="0" anchor="t">
              <a:spAutoFit/>
            </a:bodyPr>
            <a:lstStyle/>
            <a:p>
              <a:pPr algn="ctr">
                <a:lnSpc>
                  <a:spcPts val="4795"/>
                </a:lnSpc>
              </a:pPr>
              <a:r>
                <a:rPr lang="en-US" sz="4795">
                  <a:solidFill>
                    <a:srgbClr val="24225C"/>
                  </a:solidFill>
                  <a:latin typeface="Kollektif"/>
                </a:rPr>
                <a:t>Autoritatile si institutiile publice</a:t>
              </a:r>
            </a:p>
          </p:txBody>
        </p:sp>
      </p:grpSp>
      <p:grpSp>
        <p:nvGrpSpPr>
          <p:cNvPr id="9" name="Group 9"/>
          <p:cNvGrpSpPr/>
          <p:nvPr/>
        </p:nvGrpSpPr>
        <p:grpSpPr>
          <a:xfrm>
            <a:off x="4727330" y="4218988"/>
            <a:ext cx="3712701" cy="5220236"/>
            <a:chOff x="0" y="0"/>
            <a:chExt cx="4950268" cy="6960314"/>
          </a:xfrm>
        </p:grpSpPr>
        <p:grpSp>
          <p:nvGrpSpPr>
            <p:cNvPr id="10" name="Group 10"/>
            <p:cNvGrpSpPr/>
            <p:nvPr/>
          </p:nvGrpSpPr>
          <p:grpSpPr>
            <a:xfrm>
              <a:off x="0" y="0"/>
              <a:ext cx="4950268" cy="6960314"/>
              <a:chOff x="0" y="0"/>
              <a:chExt cx="859809" cy="1208933"/>
            </a:xfrm>
          </p:grpSpPr>
          <p:sp>
            <p:nvSpPr>
              <p:cNvPr id="11" name="Freeform 11"/>
              <p:cNvSpPr/>
              <p:nvPr/>
            </p:nvSpPr>
            <p:spPr>
              <a:xfrm>
                <a:off x="0" y="0"/>
                <a:ext cx="859809" cy="1208933"/>
              </a:xfrm>
              <a:custGeom>
                <a:avLst/>
                <a:gdLst/>
                <a:ahLst/>
                <a:cxnLst/>
                <a:rect l="l" t="t" r="r" b="b"/>
                <a:pathLst>
                  <a:path w="859809" h="1208933">
                    <a:moveTo>
                      <a:pt x="735349" y="1208933"/>
                    </a:moveTo>
                    <a:lnTo>
                      <a:pt x="124460" y="1208933"/>
                    </a:lnTo>
                    <a:cubicBezTo>
                      <a:pt x="55880" y="1208933"/>
                      <a:pt x="0" y="1153053"/>
                      <a:pt x="0" y="1084473"/>
                    </a:cubicBezTo>
                    <a:lnTo>
                      <a:pt x="0" y="124460"/>
                    </a:lnTo>
                    <a:cubicBezTo>
                      <a:pt x="0" y="55880"/>
                      <a:pt x="55880" y="0"/>
                      <a:pt x="124460" y="0"/>
                    </a:cubicBezTo>
                    <a:lnTo>
                      <a:pt x="735349" y="0"/>
                    </a:lnTo>
                    <a:cubicBezTo>
                      <a:pt x="803929" y="0"/>
                      <a:pt x="859809" y="55880"/>
                      <a:pt x="859809" y="124460"/>
                    </a:cubicBezTo>
                    <a:lnTo>
                      <a:pt x="859809" y="1084473"/>
                    </a:lnTo>
                    <a:cubicBezTo>
                      <a:pt x="859809" y="1153053"/>
                      <a:pt x="803929" y="1208933"/>
                      <a:pt x="735349" y="1208933"/>
                    </a:cubicBezTo>
                    <a:close/>
                  </a:path>
                </a:pathLst>
              </a:custGeom>
              <a:solidFill>
                <a:srgbClr val="FFFFFF"/>
              </a:solidFill>
            </p:spPr>
          </p:sp>
        </p:grpSp>
        <p:sp>
          <p:nvSpPr>
            <p:cNvPr id="12" name="TextBox 12"/>
            <p:cNvSpPr txBox="1"/>
            <p:nvPr/>
          </p:nvSpPr>
          <p:spPr>
            <a:xfrm>
              <a:off x="480548" y="538108"/>
              <a:ext cx="3995124" cy="2161538"/>
            </a:xfrm>
            <a:prstGeom prst="rect">
              <a:avLst/>
            </a:prstGeom>
          </p:spPr>
          <p:txBody>
            <a:bodyPr lIns="0" tIns="0" rIns="0" bIns="0" rtlCol="0" anchor="t">
              <a:spAutoFit/>
            </a:bodyPr>
            <a:lstStyle/>
            <a:p>
              <a:pPr algn="ctr">
                <a:lnSpc>
                  <a:spcPts val="4199"/>
                </a:lnSpc>
              </a:pPr>
              <a:r>
                <a:rPr lang="en-US" sz="4199">
                  <a:solidFill>
                    <a:srgbClr val="24225C"/>
                  </a:solidFill>
                  <a:latin typeface="Kollektif"/>
                </a:rPr>
                <a:t>Organizatiile neguverna-mentale</a:t>
              </a:r>
            </a:p>
          </p:txBody>
        </p:sp>
      </p:grpSp>
      <p:grpSp>
        <p:nvGrpSpPr>
          <p:cNvPr id="13" name="Group 13"/>
          <p:cNvGrpSpPr/>
          <p:nvPr/>
        </p:nvGrpSpPr>
        <p:grpSpPr>
          <a:xfrm>
            <a:off x="8354306" y="3934706"/>
            <a:ext cx="3995306" cy="6130826"/>
            <a:chOff x="0" y="0"/>
            <a:chExt cx="5327075" cy="8174435"/>
          </a:xfrm>
        </p:grpSpPr>
        <p:grpSp>
          <p:nvGrpSpPr>
            <p:cNvPr id="14" name="Group 14"/>
            <p:cNvGrpSpPr/>
            <p:nvPr/>
          </p:nvGrpSpPr>
          <p:grpSpPr>
            <a:xfrm>
              <a:off x="0" y="0"/>
              <a:ext cx="5327075" cy="8174435"/>
              <a:chOff x="0" y="0"/>
              <a:chExt cx="925257" cy="1750777"/>
            </a:xfrm>
          </p:grpSpPr>
          <p:sp>
            <p:nvSpPr>
              <p:cNvPr id="15" name="Freeform 15"/>
              <p:cNvSpPr/>
              <p:nvPr/>
            </p:nvSpPr>
            <p:spPr>
              <a:xfrm>
                <a:off x="0" y="0"/>
                <a:ext cx="925257" cy="1750777"/>
              </a:xfrm>
              <a:custGeom>
                <a:avLst/>
                <a:gdLst/>
                <a:ahLst/>
                <a:cxnLst/>
                <a:rect l="l" t="t" r="r" b="b"/>
                <a:pathLst>
                  <a:path w="925257" h="1750777">
                    <a:moveTo>
                      <a:pt x="800797" y="1750777"/>
                    </a:moveTo>
                    <a:lnTo>
                      <a:pt x="124460" y="1750777"/>
                    </a:lnTo>
                    <a:cubicBezTo>
                      <a:pt x="55880" y="1750777"/>
                      <a:pt x="0" y="1694897"/>
                      <a:pt x="0" y="1626317"/>
                    </a:cubicBezTo>
                    <a:lnTo>
                      <a:pt x="0" y="124460"/>
                    </a:lnTo>
                    <a:cubicBezTo>
                      <a:pt x="0" y="55880"/>
                      <a:pt x="55880" y="0"/>
                      <a:pt x="124460" y="0"/>
                    </a:cubicBezTo>
                    <a:lnTo>
                      <a:pt x="800797" y="0"/>
                    </a:lnTo>
                    <a:cubicBezTo>
                      <a:pt x="869377" y="0"/>
                      <a:pt x="925257" y="55880"/>
                      <a:pt x="925257" y="124460"/>
                    </a:cubicBezTo>
                    <a:lnTo>
                      <a:pt x="925257" y="1626317"/>
                    </a:lnTo>
                    <a:cubicBezTo>
                      <a:pt x="925257" y="1694897"/>
                      <a:pt x="869377" y="1750777"/>
                      <a:pt x="800797" y="1750777"/>
                    </a:cubicBezTo>
                    <a:close/>
                  </a:path>
                </a:pathLst>
              </a:custGeom>
              <a:solidFill>
                <a:srgbClr val="FFFFFF"/>
              </a:solidFill>
            </p:spPr>
          </p:sp>
        </p:grpSp>
        <p:sp>
          <p:nvSpPr>
            <p:cNvPr id="16" name="TextBox 16"/>
            <p:cNvSpPr txBox="1"/>
            <p:nvPr/>
          </p:nvSpPr>
          <p:spPr>
            <a:xfrm>
              <a:off x="517127" y="538108"/>
              <a:ext cx="4299227" cy="3558538"/>
            </a:xfrm>
            <a:prstGeom prst="rect">
              <a:avLst/>
            </a:prstGeom>
          </p:spPr>
          <p:txBody>
            <a:bodyPr lIns="0" tIns="0" rIns="0" bIns="0" rtlCol="0" anchor="t">
              <a:spAutoFit/>
            </a:bodyPr>
            <a:lstStyle/>
            <a:p>
              <a:pPr algn="ctr">
                <a:lnSpc>
                  <a:spcPts val="4199"/>
                </a:lnSpc>
              </a:pPr>
              <a:r>
                <a:rPr lang="en-US" sz="4199">
                  <a:solidFill>
                    <a:srgbClr val="24225C"/>
                  </a:solidFill>
                  <a:latin typeface="Kollektif"/>
                </a:rPr>
                <a:t>Diferiti reprezen-tanti ai societatii civile</a:t>
              </a:r>
            </a:p>
          </p:txBody>
        </p:sp>
      </p:grpSp>
      <p:grpSp>
        <p:nvGrpSpPr>
          <p:cNvPr id="17" name="Group 17"/>
          <p:cNvGrpSpPr/>
          <p:nvPr/>
        </p:nvGrpSpPr>
        <p:grpSpPr>
          <a:xfrm>
            <a:off x="12104227" y="3897877"/>
            <a:ext cx="3175238" cy="6167656"/>
            <a:chOff x="0" y="0"/>
            <a:chExt cx="4233650" cy="8223541"/>
          </a:xfrm>
        </p:grpSpPr>
        <p:grpSp>
          <p:nvGrpSpPr>
            <p:cNvPr id="18" name="Group 18"/>
            <p:cNvGrpSpPr/>
            <p:nvPr/>
          </p:nvGrpSpPr>
          <p:grpSpPr>
            <a:xfrm>
              <a:off x="0" y="0"/>
              <a:ext cx="4233650" cy="8223541"/>
              <a:chOff x="0" y="0"/>
              <a:chExt cx="735340" cy="1428342"/>
            </a:xfrm>
          </p:grpSpPr>
          <p:sp>
            <p:nvSpPr>
              <p:cNvPr id="19" name="Freeform 19"/>
              <p:cNvSpPr/>
              <p:nvPr/>
            </p:nvSpPr>
            <p:spPr>
              <a:xfrm>
                <a:off x="0" y="0"/>
                <a:ext cx="735341" cy="1428342"/>
              </a:xfrm>
              <a:custGeom>
                <a:avLst/>
                <a:gdLst/>
                <a:ahLst/>
                <a:cxnLst/>
                <a:rect l="l" t="t" r="r" b="b"/>
                <a:pathLst>
                  <a:path w="735341" h="1428342">
                    <a:moveTo>
                      <a:pt x="610880" y="1428342"/>
                    </a:moveTo>
                    <a:lnTo>
                      <a:pt x="124460" y="1428342"/>
                    </a:lnTo>
                    <a:cubicBezTo>
                      <a:pt x="55880" y="1428342"/>
                      <a:pt x="0" y="1372462"/>
                      <a:pt x="0" y="1303882"/>
                    </a:cubicBezTo>
                    <a:lnTo>
                      <a:pt x="0" y="124460"/>
                    </a:lnTo>
                    <a:cubicBezTo>
                      <a:pt x="0" y="55880"/>
                      <a:pt x="55880" y="0"/>
                      <a:pt x="124460" y="0"/>
                    </a:cubicBezTo>
                    <a:lnTo>
                      <a:pt x="610881" y="0"/>
                    </a:lnTo>
                    <a:cubicBezTo>
                      <a:pt x="679461" y="0"/>
                      <a:pt x="735341" y="55880"/>
                      <a:pt x="735341" y="124460"/>
                    </a:cubicBezTo>
                    <a:lnTo>
                      <a:pt x="735341" y="1303883"/>
                    </a:lnTo>
                    <a:cubicBezTo>
                      <a:pt x="735341" y="1372462"/>
                      <a:pt x="679461" y="1428342"/>
                      <a:pt x="610881" y="1428342"/>
                    </a:cubicBezTo>
                    <a:close/>
                  </a:path>
                </a:pathLst>
              </a:custGeom>
              <a:solidFill>
                <a:srgbClr val="FFFFFF"/>
              </a:solidFill>
            </p:spPr>
          </p:sp>
        </p:grpSp>
        <p:sp>
          <p:nvSpPr>
            <p:cNvPr id="20" name="TextBox 20"/>
            <p:cNvSpPr txBox="1"/>
            <p:nvPr/>
          </p:nvSpPr>
          <p:spPr>
            <a:xfrm>
              <a:off x="410983" y="538108"/>
              <a:ext cx="3416776" cy="3424765"/>
            </a:xfrm>
            <a:prstGeom prst="rect">
              <a:avLst/>
            </a:prstGeom>
          </p:spPr>
          <p:txBody>
            <a:bodyPr lIns="0" tIns="0" rIns="0" bIns="0" rtlCol="0" anchor="t">
              <a:spAutoFit/>
            </a:bodyPr>
            <a:lstStyle/>
            <a:p>
              <a:pPr algn="ctr">
                <a:lnSpc>
                  <a:spcPts val="3999"/>
                </a:lnSpc>
              </a:pPr>
              <a:r>
                <a:rPr lang="en-US" sz="3999">
                  <a:solidFill>
                    <a:srgbClr val="24225C"/>
                  </a:solidFill>
                  <a:latin typeface="Kollektif"/>
                </a:rPr>
                <a:t>Reprezen-tanţi ai sectorului privat</a:t>
              </a:r>
            </a:p>
            <a:p>
              <a:pPr algn="ctr">
                <a:lnSpc>
                  <a:spcPts val="3999"/>
                </a:lnSpc>
              </a:pPr>
              <a:endParaRPr lang="en-US" sz="3999">
                <a:solidFill>
                  <a:srgbClr val="24225C"/>
                </a:solidFill>
                <a:latin typeface="Kollektif"/>
              </a:endParaRPr>
            </a:p>
          </p:txBody>
        </p:sp>
      </p:grpSp>
      <p:grpSp>
        <p:nvGrpSpPr>
          <p:cNvPr id="21" name="Group 21"/>
          <p:cNvGrpSpPr/>
          <p:nvPr/>
        </p:nvGrpSpPr>
        <p:grpSpPr>
          <a:xfrm>
            <a:off x="15701935" y="9544050"/>
            <a:ext cx="473857" cy="473857"/>
            <a:chOff x="0" y="0"/>
            <a:chExt cx="812800" cy="812800"/>
          </a:xfrm>
        </p:grpSpPr>
        <p:sp>
          <p:nvSpPr>
            <p:cNvPr id="22" name="Freeform 22"/>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24225C"/>
            </a:solidFill>
          </p:spPr>
        </p:sp>
        <p:sp>
          <p:nvSpPr>
            <p:cNvPr id="23" name="TextBox 23"/>
            <p:cNvSpPr txBox="1"/>
            <p:nvPr/>
          </p:nvSpPr>
          <p:spPr>
            <a:xfrm>
              <a:off x="76200" y="104775"/>
              <a:ext cx="660400" cy="631825"/>
            </a:xfrm>
            <a:prstGeom prst="rect">
              <a:avLst/>
            </a:prstGeom>
          </p:spPr>
          <p:txBody>
            <a:bodyPr lIns="50800" tIns="50800" rIns="50800" bIns="50800" rtlCol="0" anchor="ctr"/>
            <a:lstStyle/>
            <a:p>
              <a:pPr algn="ctr">
                <a:lnSpc>
                  <a:spcPts val="2000"/>
                </a:lnSpc>
              </a:pPr>
              <a:endParaRPr/>
            </a:p>
          </p:txBody>
        </p:sp>
      </p:grpSp>
      <p:grpSp>
        <p:nvGrpSpPr>
          <p:cNvPr id="24" name="Group 24"/>
          <p:cNvGrpSpPr/>
          <p:nvPr/>
        </p:nvGrpSpPr>
        <p:grpSpPr>
          <a:xfrm>
            <a:off x="16790205" y="9544050"/>
            <a:ext cx="473857" cy="473857"/>
            <a:chOff x="0" y="0"/>
            <a:chExt cx="812800" cy="812800"/>
          </a:xfrm>
        </p:grpSpPr>
        <p:sp>
          <p:nvSpPr>
            <p:cNvPr id="25" name="Freeform 25"/>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24225C"/>
            </a:solidFill>
          </p:spPr>
        </p:sp>
        <p:sp>
          <p:nvSpPr>
            <p:cNvPr id="26" name="TextBox 26"/>
            <p:cNvSpPr txBox="1"/>
            <p:nvPr/>
          </p:nvSpPr>
          <p:spPr>
            <a:xfrm>
              <a:off x="76200" y="104775"/>
              <a:ext cx="660400" cy="631825"/>
            </a:xfrm>
            <a:prstGeom prst="rect">
              <a:avLst/>
            </a:prstGeom>
          </p:spPr>
          <p:txBody>
            <a:bodyPr lIns="50800" tIns="50800" rIns="50800" bIns="50800" rtlCol="0" anchor="ctr"/>
            <a:lstStyle/>
            <a:p>
              <a:pPr algn="ctr">
                <a:lnSpc>
                  <a:spcPts val="2000"/>
                </a:lnSpc>
              </a:pPr>
              <a:endParaRPr/>
            </a:p>
          </p:txBody>
        </p:sp>
      </p:grpSp>
      <p:grpSp>
        <p:nvGrpSpPr>
          <p:cNvPr id="27" name="Group 27"/>
          <p:cNvGrpSpPr/>
          <p:nvPr/>
        </p:nvGrpSpPr>
        <p:grpSpPr>
          <a:xfrm>
            <a:off x="15938863" y="9544050"/>
            <a:ext cx="1088270" cy="473857"/>
            <a:chOff x="0" y="0"/>
            <a:chExt cx="286623" cy="124802"/>
          </a:xfrm>
        </p:grpSpPr>
        <p:sp>
          <p:nvSpPr>
            <p:cNvPr id="28" name="Freeform 28"/>
            <p:cNvSpPr/>
            <p:nvPr/>
          </p:nvSpPr>
          <p:spPr>
            <a:xfrm>
              <a:off x="0" y="0"/>
              <a:ext cx="286623" cy="124802"/>
            </a:xfrm>
            <a:custGeom>
              <a:avLst/>
              <a:gdLst/>
              <a:ahLst/>
              <a:cxnLst/>
              <a:rect l="l" t="t" r="r" b="b"/>
              <a:pathLst>
                <a:path w="286623" h="124802">
                  <a:moveTo>
                    <a:pt x="0" y="0"/>
                  </a:moveTo>
                  <a:lnTo>
                    <a:pt x="286623" y="0"/>
                  </a:lnTo>
                  <a:lnTo>
                    <a:pt x="286623" y="124802"/>
                  </a:lnTo>
                  <a:lnTo>
                    <a:pt x="0" y="124802"/>
                  </a:lnTo>
                  <a:close/>
                </a:path>
              </a:pathLst>
            </a:custGeom>
            <a:solidFill>
              <a:srgbClr val="24225C"/>
            </a:solidFill>
          </p:spPr>
        </p:sp>
        <p:sp>
          <p:nvSpPr>
            <p:cNvPr id="29" name="TextBox 29"/>
            <p:cNvSpPr txBox="1"/>
            <p:nvPr/>
          </p:nvSpPr>
          <p:spPr>
            <a:xfrm>
              <a:off x="0" y="28575"/>
              <a:ext cx="812800" cy="784225"/>
            </a:xfrm>
            <a:prstGeom prst="rect">
              <a:avLst/>
            </a:prstGeom>
          </p:spPr>
          <p:txBody>
            <a:bodyPr lIns="50800" tIns="50800" rIns="50800" bIns="50800" rtlCol="0" anchor="ctr"/>
            <a:lstStyle/>
            <a:p>
              <a:pPr algn="ctr">
                <a:lnSpc>
                  <a:spcPts val="2000"/>
                </a:lnSpc>
              </a:pPr>
              <a:endParaRPr/>
            </a:p>
          </p:txBody>
        </p:sp>
      </p:grpSp>
      <p:grpSp>
        <p:nvGrpSpPr>
          <p:cNvPr id="30" name="Group 30"/>
          <p:cNvGrpSpPr/>
          <p:nvPr/>
        </p:nvGrpSpPr>
        <p:grpSpPr>
          <a:xfrm>
            <a:off x="8674905" y="9544050"/>
            <a:ext cx="473857" cy="473857"/>
            <a:chOff x="0" y="0"/>
            <a:chExt cx="812800" cy="812800"/>
          </a:xfrm>
        </p:grpSpPr>
        <p:sp>
          <p:nvSpPr>
            <p:cNvPr id="31" name="Freeform 31"/>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24225C"/>
            </a:solidFill>
          </p:spPr>
        </p:sp>
        <p:sp>
          <p:nvSpPr>
            <p:cNvPr id="32" name="TextBox 32"/>
            <p:cNvSpPr txBox="1"/>
            <p:nvPr/>
          </p:nvSpPr>
          <p:spPr>
            <a:xfrm>
              <a:off x="76200" y="104775"/>
              <a:ext cx="660400" cy="631825"/>
            </a:xfrm>
            <a:prstGeom prst="rect">
              <a:avLst/>
            </a:prstGeom>
          </p:spPr>
          <p:txBody>
            <a:bodyPr lIns="50800" tIns="50800" rIns="50800" bIns="50800" rtlCol="0" anchor="ctr"/>
            <a:lstStyle/>
            <a:p>
              <a:pPr algn="ctr">
                <a:lnSpc>
                  <a:spcPts val="2000"/>
                </a:lnSpc>
              </a:pPr>
              <a:endParaRPr/>
            </a:p>
          </p:txBody>
        </p:sp>
      </p:grpSp>
      <p:grpSp>
        <p:nvGrpSpPr>
          <p:cNvPr id="33" name="Group 33"/>
          <p:cNvGrpSpPr/>
          <p:nvPr/>
        </p:nvGrpSpPr>
        <p:grpSpPr>
          <a:xfrm>
            <a:off x="9139238" y="9544050"/>
            <a:ext cx="473857" cy="473857"/>
            <a:chOff x="0" y="0"/>
            <a:chExt cx="812800" cy="812800"/>
          </a:xfrm>
        </p:grpSpPr>
        <p:sp>
          <p:nvSpPr>
            <p:cNvPr id="34" name="Freeform 34"/>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24225C"/>
            </a:solidFill>
          </p:spPr>
        </p:sp>
        <p:sp>
          <p:nvSpPr>
            <p:cNvPr id="35" name="TextBox 35"/>
            <p:cNvSpPr txBox="1"/>
            <p:nvPr/>
          </p:nvSpPr>
          <p:spPr>
            <a:xfrm>
              <a:off x="76200" y="104775"/>
              <a:ext cx="660400" cy="631825"/>
            </a:xfrm>
            <a:prstGeom prst="rect">
              <a:avLst/>
            </a:prstGeom>
          </p:spPr>
          <p:txBody>
            <a:bodyPr lIns="50800" tIns="50800" rIns="50800" bIns="50800" rtlCol="0" anchor="ctr"/>
            <a:lstStyle/>
            <a:p>
              <a:pPr algn="ctr">
                <a:lnSpc>
                  <a:spcPts val="2000"/>
                </a:lnSpc>
              </a:pPr>
              <a:endParaRPr/>
            </a:p>
          </p:txBody>
        </p:sp>
      </p:grpSp>
      <p:grpSp>
        <p:nvGrpSpPr>
          <p:cNvPr id="36" name="Group 36"/>
          <p:cNvGrpSpPr/>
          <p:nvPr/>
        </p:nvGrpSpPr>
        <p:grpSpPr>
          <a:xfrm>
            <a:off x="8911834" y="9544050"/>
            <a:ext cx="464332" cy="473857"/>
            <a:chOff x="0" y="0"/>
            <a:chExt cx="122293" cy="124802"/>
          </a:xfrm>
        </p:grpSpPr>
        <p:sp>
          <p:nvSpPr>
            <p:cNvPr id="37" name="Freeform 37"/>
            <p:cNvSpPr/>
            <p:nvPr/>
          </p:nvSpPr>
          <p:spPr>
            <a:xfrm>
              <a:off x="0" y="0"/>
              <a:ext cx="122293" cy="124802"/>
            </a:xfrm>
            <a:custGeom>
              <a:avLst/>
              <a:gdLst/>
              <a:ahLst/>
              <a:cxnLst/>
              <a:rect l="l" t="t" r="r" b="b"/>
              <a:pathLst>
                <a:path w="122293" h="124802">
                  <a:moveTo>
                    <a:pt x="0" y="0"/>
                  </a:moveTo>
                  <a:lnTo>
                    <a:pt x="122293" y="0"/>
                  </a:lnTo>
                  <a:lnTo>
                    <a:pt x="122293" y="124802"/>
                  </a:lnTo>
                  <a:lnTo>
                    <a:pt x="0" y="124802"/>
                  </a:lnTo>
                  <a:close/>
                </a:path>
              </a:pathLst>
            </a:custGeom>
            <a:solidFill>
              <a:srgbClr val="24225C"/>
            </a:solidFill>
          </p:spPr>
        </p:sp>
        <p:sp>
          <p:nvSpPr>
            <p:cNvPr id="38" name="TextBox 38"/>
            <p:cNvSpPr txBox="1"/>
            <p:nvPr/>
          </p:nvSpPr>
          <p:spPr>
            <a:xfrm>
              <a:off x="0" y="28575"/>
              <a:ext cx="812800" cy="784225"/>
            </a:xfrm>
            <a:prstGeom prst="rect">
              <a:avLst/>
            </a:prstGeom>
          </p:spPr>
          <p:txBody>
            <a:bodyPr lIns="50800" tIns="50800" rIns="50800" bIns="50800" rtlCol="0" anchor="ctr"/>
            <a:lstStyle/>
            <a:p>
              <a:pPr algn="ctr">
                <a:lnSpc>
                  <a:spcPts val="2000"/>
                </a:lnSpc>
              </a:pPr>
              <a:endParaRPr/>
            </a:p>
          </p:txBody>
        </p:sp>
      </p:grpSp>
      <p:pic>
        <p:nvPicPr>
          <p:cNvPr id="39" name="Picture 39"/>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973740" y="9648895"/>
            <a:ext cx="350045" cy="281309"/>
          </a:xfrm>
          <a:prstGeom prst="rect">
            <a:avLst/>
          </a:prstGeom>
        </p:spPr>
      </p:pic>
      <p:sp>
        <p:nvSpPr>
          <p:cNvPr id="40" name="TextBox 40"/>
          <p:cNvSpPr txBox="1"/>
          <p:nvPr/>
        </p:nvSpPr>
        <p:spPr>
          <a:xfrm>
            <a:off x="3671970" y="1571625"/>
            <a:ext cx="7037364" cy="847725"/>
          </a:xfrm>
          <a:prstGeom prst="rect">
            <a:avLst/>
          </a:prstGeom>
        </p:spPr>
        <p:txBody>
          <a:bodyPr lIns="0" tIns="0" rIns="0" bIns="0" rtlCol="0" anchor="t">
            <a:spAutoFit/>
          </a:bodyPr>
          <a:lstStyle/>
          <a:p>
            <a:pPr algn="ctr">
              <a:lnSpc>
                <a:spcPts val="6299"/>
              </a:lnSpc>
            </a:pPr>
            <a:r>
              <a:rPr lang="en-US" sz="6999">
                <a:solidFill>
                  <a:srgbClr val="24225C"/>
                </a:solidFill>
                <a:latin typeface="Assistant Bold"/>
              </a:rPr>
              <a:t>Actori implicati</a:t>
            </a:r>
          </a:p>
        </p:txBody>
      </p:sp>
      <p:sp>
        <p:nvSpPr>
          <p:cNvPr id="41" name="TextBox 41"/>
          <p:cNvSpPr txBox="1"/>
          <p:nvPr/>
        </p:nvSpPr>
        <p:spPr>
          <a:xfrm>
            <a:off x="15938863" y="9660329"/>
            <a:ext cx="1088270" cy="269875"/>
          </a:xfrm>
          <a:prstGeom prst="rect">
            <a:avLst/>
          </a:prstGeom>
        </p:spPr>
        <p:txBody>
          <a:bodyPr lIns="0" tIns="0" rIns="0" bIns="0" rtlCol="0" anchor="t">
            <a:spAutoFit/>
          </a:bodyPr>
          <a:lstStyle/>
          <a:p>
            <a:pPr algn="ctr">
              <a:lnSpc>
                <a:spcPts val="2000"/>
              </a:lnSpc>
            </a:pPr>
            <a:r>
              <a:rPr lang="en-US" sz="2000">
                <a:solidFill>
                  <a:srgbClr val="FFFFFF"/>
                </a:solidFill>
                <a:latin typeface="Kollektif"/>
              </a:rPr>
              <a:t>04/10</a:t>
            </a:r>
          </a:p>
        </p:txBody>
      </p:sp>
      <p:grpSp>
        <p:nvGrpSpPr>
          <p:cNvPr id="42" name="Group 42"/>
          <p:cNvGrpSpPr/>
          <p:nvPr/>
        </p:nvGrpSpPr>
        <p:grpSpPr>
          <a:xfrm>
            <a:off x="13244081" y="2543975"/>
            <a:ext cx="975793" cy="975793"/>
            <a:chOff x="0" y="0"/>
            <a:chExt cx="1301057" cy="1301057"/>
          </a:xfrm>
        </p:grpSpPr>
        <p:pic>
          <p:nvPicPr>
            <p:cNvPr id="43" name="Picture 43"/>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0" y="0"/>
              <a:ext cx="1301057" cy="1301057"/>
            </a:xfrm>
            <a:prstGeom prst="rect">
              <a:avLst/>
            </a:prstGeom>
          </p:spPr>
        </p:pic>
        <p:grpSp>
          <p:nvGrpSpPr>
            <p:cNvPr id="44" name="Group 44"/>
            <p:cNvGrpSpPr/>
            <p:nvPr/>
          </p:nvGrpSpPr>
          <p:grpSpPr>
            <a:xfrm>
              <a:off x="340616" y="340616"/>
              <a:ext cx="619825" cy="619825"/>
              <a:chOff x="0" y="0"/>
              <a:chExt cx="812800" cy="812800"/>
            </a:xfrm>
          </p:grpSpPr>
          <p:sp>
            <p:nvSpPr>
              <p:cNvPr id="45" name="Freeform 45"/>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C939E6"/>
              </a:solidFill>
            </p:spPr>
          </p:sp>
          <p:sp>
            <p:nvSpPr>
              <p:cNvPr id="46" name="TextBox 46"/>
              <p:cNvSpPr txBox="1"/>
              <p:nvPr/>
            </p:nvSpPr>
            <p:spPr>
              <a:xfrm>
                <a:off x="76200" y="104775"/>
                <a:ext cx="660400" cy="631825"/>
              </a:xfrm>
              <a:prstGeom prst="rect">
                <a:avLst/>
              </a:prstGeom>
            </p:spPr>
            <p:txBody>
              <a:bodyPr lIns="50800" tIns="50800" rIns="50800" bIns="50800" rtlCol="0" anchor="ctr"/>
              <a:lstStyle/>
              <a:p>
                <a:pPr algn="ctr">
                  <a:lnSpc>
                    <a:spcPts val="2000"/>
                  </a:lnSpc>
                </a:pPr>
                <a:endParaRPr/>
              </a:p>
            </p:txBody>
          </p:sp>
        </p:grpSp>
      </p:grpSp>
      <p:sp>
        <p:nvSpPr>
          <p:cNvPr id="47" name="TextBox 47"/>
          <p:cNvSpPr txBox="1"/>
          <p:nvPr/>
        </p:nvSpPr>
        <p:spPr>
          <a:xfrm>
            <a:off x="9761664" y="615161"/>
            <a:ext cx="6721334" cy="762001"/>
          </a:xfrm>
          <a:prstGeom prst="rect">
            <a:avLst/>
          </a:prstGeom>
        </p:spPr>
        <p:txBody>
          <a:bodyPr lIns="0" tIns="0" rIns="0" bIns="0" rtlCol="0" anchor="t">
            <a:spAutoFit/>
          </a:bodyPr>
          <a:lstStyle/>
          <a:p>
            <a:pPr>
              <a:lnSpc>
                <a:spcPts val="5400"/>
              </a:lnSpc>
            </a:pPr>
            <a:r>
              <a:rPr lang="en-US" sz="6000">
                <a:solidFill>
                  <a:srgbClr val="24225C"/>
                </a:solidFill>
                <a:latin typeface="Barlow Light Bold"/>
              </a:rPr>
              <a:t>PREVENIREA</a:t>
            </a:r>
          </a:p>
        </p:txBody>
      </p:sp>
      <p:grpSp>
        <p:nvGrpSpPr>
          <p:cNvPr id="48" name="Group 48"/>
          <p:cNvGrpSpPr/>
          <p:nvPr/>
        </p:nvGrpSpPr>
        <p:grpSpPr>
          <a:xfrm>
            <a:off x="15669990" y="4209463"/>
            <a:ext cx="2431143" cy="3493947"/>
            <a:chOff x="0" y="0"/>
            <a:chExt cx="3241524" cy="4658595"/>
          </a:xfrm>
        </p:grpSpPr>
        <p:grpSp>
          <p:nvGrpSpPr>
            <p:cNvPr id="49" name="Group 49"/>
            <p:cNvGrpSpPr/>
            <p:nvPr/>
          </p:nvGrpSpPr>
          <p:grpSpPr>
            <a:xfrm>
              <a:off x="0" y="0"/>
              <a:ext cx="3241524" cy="4658595"/>
              <a:chOff x="0" y="0"/>
              <a:chExt cx="859415" cy="1235119"/>
            </a:xfrm>
          </p:grpSpPr>
          <p:sp>
            <p:nvSpPr>
              <p:cNvPr id="50" name="Freeform 50"/>
              <p:cNvSpPr/>
              <p:nvPr/>
            </p:nvSpPr>
            <p:spPr>
              <a:xfrm>
                <a:off x="0" y="0"/>
                <a:ext cx="859415" cy="1235119"/>
              </a:xfrm>
              <a:custGeom>
                <a:avLst/>
                <a:gdLst/>
                <a:ahLst/>
                <a:cxnLst/>
                <a:rect l="l" t="t" r="r" b="b"/>
                <a:pathLst>
                  <a:path w="859415" h="1235119">
                    <a:moveTo>
                      <a:pt x="734955" y="1235119"/>
                    </a:moveTo>
                    <a:lnTo>
                      <a:pt x="124460" y="1235119"/>
                    </a:lnTo>
                    <a:cubicBezTo>
                      <a:pt x="55880" y="1235119"/>
                      <a:pt x="0" y="1179239"/>
                      <a:pt x="0" y="1110659"/>
                    </a:cubicBezTo>
                    <a:lnTo>
                      <a:pt x="0" y="124460"/>
                    </a:lnTo>
                    <a:cubicBezTo>
                      <a:pt x="0" y="55880"/>
                      <a:pt x="55880" y="0"/>
                      <a:pt x="124460" y="0"/>
                    </a:cubicBezTo>
                    <a:lnTo>
                      <a:pt x="734955" y="0"/>
                    </a:lnTo>
                    <a:cubicBezTo>
                      <a:pt x="803535" y="0"/>
                      <a:pt x="859415" y="55880"/>
                      <a:pt x="859415" y="124460"/>
                    </a:cubicBezTo>
                    <a:lnTo>
                      <a:pt x="859415" y="1110659"/>
                    </a:lnTo>
                    <a:cubicBezTo>
                      <a:pt x="859415" y="1179239"/>
                      <a:pt x="803535" y="1235119"/>
                      <a:pt x="734955" y="1235119"/>
                    </a:cubicBezTo>
                    <a:close/>
                  </a:path>
                </a:pathLst>
              </a:custGeom>
              <a:solidFill>
                <a:srgbClr val="FFFFFF"/>
              </a:solidFill>
            </p:spPr>
          </p:sp>
        </p:grpSp>
        <p:sp>
          <p:nvSpPr>
            <p:cNvPr id="51" name="TextBox 51"/>
            <p:cNvSpPr txBox="1"/>
            <p:nvPr/>
          </p:nvSpPr>
          <p:spPr>
            <a:xfrm>
              <a:off x="314672" y="378805"/>
              <a:ext cx="2616079" cy="1488550"/>
            </a:xfrm>
            <a:prstGeom prst="rect">
              <a:avLst/>
            </a:prstGeom>
          </p:spPr>
          <p:txBody>
            <a:bodyPr lIns="0" tIns="0" rIns="0" bIns="0" rtlCol="0" anchor="t">
              <a:spAutoFit/>
            </a:bodyPr>
            <a:lstStyle/>
            <a:p>
              <a:pPr algn="ctr">
                <a:lnSpc>
                  <a:spcPts val="4203"/>
                </a:lnSpc>
              </a:pPr>
              <a:r>
                <a:rPr lang="en-US" sz="4203">
                  <a:solidFill>
                    <a:srgbClr val="24225C"/>
                  </a:solidFill>
                  <a:latin typeface="Kollektif"/>
                </a:rPr>
                <a:t>Mass - media</a:t>
              </a:r>
            </a:p>
          </p:txBody>
        </p:sp>
      </p:grpSp>
      <p:grpSp>
        <p:nvGrpSpPr>
          <p:cNvPr id="52" name="Group 52"/>
          <p:cNvGrpSpPr/>
          <p:nvPr/>
        </p:nvGrpSpPr>
        <p:grpSpPr>
          <a:xfrm>
            <a:off x="16302309" y="2543975"/>
            <a:ext cx="975793" cy="975793"/>
            <a:chOff x="0" y="0"/>
            <a:chExt cx="1301057" cy="1301057"/>
          </a:xfrm>
        </p:grpSpPr>
        <p:pic>
          <p:nvPicPr>
            <p:cNvPr id="53" name="Picture 53"/>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0" y="0"/>
              <a:ext cx="1301057" cy="1301057"/>
            </a:xfrm>
            <a:prstGeom prst="rect">
              <a:avLst/>
            </a:prstGeom>
          </p:spPr>
        </p:pic>
        <p:grpSp>
          <p:nvGrpSpPr>
            <p:cNvPr id="54" name="Group 54"/>
            <p:cNvGrpSpPr/>
            <p:nvPr/>
          </p:nvGrpSpPr>
          <p:grpSpPr>
            <a:xfrm>
              <a:off x="340616" y="340616"/>
              <a:ext cx="619825" cy="619825"/>
              <a:chOff x="0" y="0"/>
              <a:chExt cx="812800" cy="812800"/>
            </a:xfrm>
          </p:grpSpPr>
          <p:sp>
            <p:nvSpPr>
              <p:cNvPr id="55" name="Freeform 55"/>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C939E6"/>
              </a:solidFill>
            </p:spPr>
          </p:sp>
          <p:sp>
            <p:nvSpPr>
              <p:cNvPr id="56" name="TextBox 56"/>
              <p:cNvSpPr txBox="1"/>
              <p:nvPr/>
            </p:nvSpPr>
            <p:spPr>
              <a:xfrm>
                <a:off x="76200" y="104775"/>
                <a:ext cx="660400" cy="631825"/>
              </a:xfrm>
              <a:prstGeom prst="rect">
                <a:avLst/>
              </a:prstGeom>
            </p:spPr>
            <p:txBody>
              <a:bodyPr lIns="50800" tIns="50800" rIns="50800" bIns="50800" rtlCol="0" anchor="ctr"/>
              <a:lstStyle/>
              <a:p>
                <a:pPr algn="ctr">
                  <a:lnSpc>
                    <a:spcPts val="2000"/>
                  </a:lnSpc>
                </a:pPr>
                <a:endParaRPr/>
              </a:p>
            </p:txBody>
          </p:sp>
        </p:grpSp>
      </p:grpSp>
      <p:grpSp>
        <p:nvGrpSpPr>
          <p:cNvPr id="57" name="Group 57"/>
          <p:cNvGrpSpPr/>
          <p:nvPr/>
        </p:nvGrpSpPr>
        <p:grpSpPr>
          <a:xfrm>
            <a:off x="1582607" y="2419350"/>
            <a:ext cx="975793" cy="975793"/>
            <a:chOff x="0" y="0"/>
            <a:chExt cx="1301057" cy="1301057"/>
          </a:xfrm>
        </p:grpSpPr>
        <p:pic>
          <p:nvPicPr>
            <p:cNvPr id="58" name="Picture 58"/>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0" y="0"/>
              <a:ext cx="1301057" cy="1301057"/>
            </a:xfrm>
            <a:prstGeom prst="rect">
              <a:avLst/>
            </a:prstGeom>
          </p:spPr>
        </p:pic>
        <p:grpSp>
          <p:nvGrpSpPr>
            <p:cNvPr id="59" name="Group 59"/>
            <p:cNvGrpSpPr/>
            <p:nvPr/>
          </p:nvGrpSpPr>
          <p:grpSpPr>
            <a:xfrm>
              <a:off x="340616" y="340616"/>
              <a:ext cx="619825" cy="619825"/>
              <a:chOff x="0" y="0"/>
              <a:chExt cx="812800" cy="812800"/>
            </a:xfrm>
          </p:grpSpPr>
          <p:sp>
            <p:nvSpPr>
              <p:cNvPr id="60" name="Freeform 60"/>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C939E6"/>
              </a:solidFill>
            </p:spPr>
          </p:sp>
          <p:sp>
            <p:nvSpPr>
              <p:cNvPr id="61" name="TextBox 61"/>
              <p:cNvSpPr txBox="1"/>
              <p:nvPr/>
            </p:nvSpPr>
            <p:spPr>
              <a:xfrm>
                <a:off x="76200" y="104775"/>
                <a:ext cx="660400" cy="631825"/>
              </a:xfrm>
              <a:prstGeom prst="rect">
                <a:avLst/>
              </a:prstGeom>
            </p:spPr>
            <p:txBody>
              <a:bodyPr lIns="50800" tIns="50800" rIns="50800" bIns="50800" rtlCol="0" anchor="ctr"/>
              <a:lstStyle/>
              <a:p>
                <a:pPr algn="ctr">
                  <a:lnSpc>
                    <a:spcPts val="2000"/>
                  </a:lnSpc>
                </a:pPr>
                <a:endParaRPr/>
              </a:p>
            </p:txBody>
          </p:sp>
        </p:grpSp>
      </p:grpSp>
      <p:grpSp>
        <p:nvGrpSpPr>
          <p:cNvPr id="62" name="Group 62"/>
          <p:cNvGrpSpPr/>
          <p:nvPr/>
        </p:nvGrpSpPr>
        <p:grpSpPr>
          <a:xfrm>
            <a:off x="5463152" y="2458250"/>
            <a:ext cx="975793" cy="975793"/>
            <a:chOff x="0" y="0"/>
            <a:chExt cx="1301057" cy="1301057"/>
          </a:xfrm>
        </p:grpSpPr>
        <p:pic>
          <p:nvPicPr>
            <p:cNvPr id="63" name="Picture 63"/>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0" y="0"/>
              <a:ext cx="1301057" cy="1301057"/>
            </a:xfrm>
            <a:prstGeom prst="rect">
              <a:avLst/>
            </a:prstGeom>
          </p:spPr>
        </p:pic>
        <p:grpSp>
          <p:nvGrpSpPr>
            <p:cNvPr id="64" name="Group 64"/>
            <p:cNvGrpSpPr/>
            <p:nvPr/>
          </p:nvGrpSpPr>
          <p:grpSpPr>
            <a:xfrm>
              <a:off x="340616" y="340616"/>
              <a:ext cx="619825" cy="619825"/>
              <a:chOff x="0" y="0"/>
              <a:chExt cx="812800" cy="812800"/>
            </a:xfrm>
          </p:grpSpPr>
          <p:sp>
            <p:nvSpPr>
              <p:cNvPr id="65" name="Freeform 65"/>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C939E6"/>
              </a:solidFill>
            </p:spPr>
          </p:sp>
          <p:sp>
            <p:nvSpPr>
              <p:cNvPr id="66" name="TextBox 66"/>
              <p:cNvSpPr txBox="1"/>
              <p:nvPr/>
            </p:nvSpPr>
            <p:spPr>
              <a:xfrm>
                <a:off x="76200" y="104775"/>
                <a:ext cx="660400" cy="631825"/>
              </a:xfrm>
              <a:prstGeom prst="rect">
                <a:avLst/>
              </a:prstGeom>
            </p:spPr>
            <p:txBody>
              <a:bodyPr lIns="50800" tIns="50800" rIns="50800" bIns="50800" rtlCol="0" anchor="ctr"/>
              <a:lstStyle/>
              <a:p>
                <a:pPr algn="ctr">
                  <a:lnSpc>
                    <a:spcPts val="2000"/>
                  </a:lnSpc>
                </a:pPr>
                <a:endParaRPr/>
              </a:p>
            </p:txBody>
          </p:sp>
        </p:grpSp>
      </p:grpSp>
      <p:grpSp>
        <p:nvGrpSpPr>
          <p:cNvPr id="67" name="Group 67"/>
          <p:cNvGrpSpPr/>
          <p:nvPr/>
        </p:nvGrpSpPr>
        <p:grpSpPr>
          <a:xfrm>
            <a:off x="9376166" y="2543975"/>
            <a:ext cx="975793" cy="975793"/>
            <a:chOff x="0" y="0"/>
            <a:chExt cx="1301057" cy="1301057"/>
          </a:xfrm>
        </p:grpSpPr>
        <p:pic>
          <p:nvPicPr>
            <p:cNvPr id="68" name="Picture 68"/>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0" y="0"/>
              <a:ext cx="1301057" cy="1301057"/>
            </a:xfrm>
            <a:prstGeom prst="rect">
              <a:avLst/>
            </a:prstGeom>
          </p:spPr>
        </p:pic>
        <p:grpSp>
          <p:nvGrpSpPr>
            <p:cNvPr id="69" name="Group 69"/>
            <p:cNvGrpSpPr/>
            <p:nvPr/>
          </p:nvGrpSpPr>
          <p:grpSpPr>
            <a:xfrm>
              <a:off x="340616" y="340616"/>
              <a:ext cx="619825" cy="619825"/>
              <a:chOff x="0" y="0"/>
              <a:chExt cx="812800" cy="812800"/>
            </a:xfrm>
          </p:grpSpPr>
          <p:sp>
            <p:nvSpPr>
              <p:cNvPr id="70" name="Freeform 70"/>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C939E6"/>
              </a:solidFill>
            </p:spPr>
          </p:sp>
          <p:sp>
            <p:nvSpPr>
              <p:cNvPr id="71" name="TextBox 71"/>
              <p:cNvSpPr txBox="1"/>
              <p:nvPr/>
            </p:nvSpPr>
            <p:spPr>
              <a:xfrm>
                <a:off x="76200" y="104775"/>
                <a:ext cx="660400" cy="631825"/>
              </a:xfrm>
              <a:prstGeom prst="rect">
                <a:avLst/>
              </a:prstGeom>
            </p:spPr>
            <p:txBody>
              <a:bodyPr lIns="50800" tIns="50800" rIns="50800" bIns="50800" rtlCol="0" anchor="ctr"/>
              <a:lstStyle/>
              <a:p>
                <a:pPr algn="ctr">
                  <a:lnSpc>
                    <a:spcPts val="2000"/>
                  </a:lnSpc>
                </a:pPr>
                <a:endParaRPr/>
              </a:p>
            </p:txBody>
          </p:sp>
        </p:grpSp>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a:off x="8074432" y="-9525"/>
            <a:ext cx="10287000" cy="10287000"/>
          </a:xfrm>
          <a:prstGeom prst="rect">
            <a:avLst/>
          </a:prstGeom>
        </p:spPr>
      </p:pic>
      <p:grpSp>
        <p:nvGrpSpPr>
          <p:cNvPr id="3" name="Group 3"/>
          <p:cNvGrpSpPr>
            <a:grpSpLocks noChangeAspect="1"/>
          </p:cNvGrpSpPr>
          <p:nvPr/>
        </p:nvGrpSpPr>
        <p:grpSpPr>
          <a:xfrm>
            <a:off x="-1176338" y="0"/>
            <a:ext cx="10287000" cy="10287000"/>
            <a:chOff x="0" y="0"/>
            <a:chExt cx="6350000" cy="6350000"/>
          </a:xfrm>
        </p:grpSpPr>
        <p:sp>
          <p:nvSpPr>
            <p:cNvPr id="4" name="Freeform 4"/>
            <p:cNvSpPr/>
            <p:nvPr/>
          </p:nvSpPr>
          <p:spPr>
            <a:xfrm>
              <a:off x="0" y="0"/>
              <a:ext cx="6351270" cy="6350000"/>
            </a:xfrm>
            <a:custGeom>
              <a:avLst/>
              <a:gdLst/>
              <a:ahLst/>
              <a:cxnLst/>
              <a:rect l="l" t="t" r="r" b="b"/>
              <a:pathLst>
                <a:path w="6351270" h="6350000">
                  <a:moveTo>
                    <a:pt x="5985510" y="0"/>
                  </a:moveTo>
                  <a:lnTo>
                    <a:pt x="364490" y="0"/>
                  </a:lnTo>
                  <a:cubicBezTo>
                    <a:pt x="162560" y="0"/>
                    <a:pt x="0" y="162560"/>
                    <a:pt x="0" y="364490"/>
                  </a:cubicBezTo>
                  <a:lnTo>
                    <a:pt x="0" y="5986780"/>
                  </a:lnTo>
                  <a:cubicBezTo>
                    <a:pt x="0" y="6187440"/>
                    <a:pt x="162560" y="6350000"/>
                    <a:pt x="364490" y="6350000"/>
                  </a:cubicBezTo>
                  <a:lnTo>
                    <a:pt x="5986780" y="6350000"/>
                  </a:lnTo>
                  <a:cubicBezTo>
                    <a:pt x="6187440" y="6350000"/>
                    <a:pt x="6351270" y="6187440"/>
                    <a:pt x="6351270" y="5985510"/>
                  </a:cubicBezTo>
                  <a:lnTo>
                    <a:pt x="6351270" y="364490"/>
                  </a:lnTo>
                  <a:cubicBezTo>
                    <a:pt x="6350000" y="162560"/>
                    <a:pt x="6187440" y="0"/>
                    <a:pt x="5985510" y="0"/>
                  </a:cubicBezTo>
                  <a:close/>
                </a:path>
              </a:pathLst>
            </a:custGeom>
            <a:blipFill>
              <a:blip r:embed="rId3">
                <a:alphaModFix amt="12000"/>
              </a:blip>
              <a:stretch>
                <a:fillRect l="-37053" t="-6527" r="-50141" b="-10493"/>
              </a:stretch>
            </a:blipFill>
          </p:spPr>
        </p:sp>
      </p:grpSp>
      <p:grpSp>
        <p:nvGrpSpPr>
          <p:cNvPr id="5" name="Group 5"/>
          <p:cNvGrpSpPr/>
          <p:nvPr/>
        </p:nvGrpSpPr>
        <p:grpSpPr>
          <a:xfrm>
            <a:off x="15701935" y="9544050"/>
            <a:ext cx="473857" cy="473857"/>
            <a:chOff x="0" y="0"/>
            <a:chExt cx="812800" cy="812800"/>
          </a:xfrm>
        </p:grpSpPr>
        <p:sp>
          <p:nvSpPr>
            <p:cNvPr id="6" name="Freeform 6"/>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24225C"/>
            </a:solidFill>
          </p:spPr>
        </p:sp>
        <p:sp>
          <p:nvSpPr>
            <p:cNvPr id="7" name="TextBox 7"/>
            <p:cNvSpPr txBox="1"/>
            <p:nvPr/>
          </p:nvSpPr>
          <p:spPr>
            <a:xfrm>
              <a:off x="76200" y="104775"/>
              <a:ext cx="660400" cy="631825"/>
            </a:xfrm>
            <a:prstGeom prst="rect">
              <a:avLst/>
            </a:prstGeom>
          </p:spPr>
          <p:txBody>
            <a:bodyPr lIns="50800" tIns="50800" rIns="50800" bIns="50800" rtlCol="0" anchor="ctr"/>
            <a:lstStyle/>
            <a:p>
              <a:pPr algn="ctr">
                <a:lnSpc>
                  <a:spcPts val="2000"/>
                </a:lnSpc>
              </a:pPr>
              <a:endParaRPr/>
            </a:p>
          </p:txBody>
        </p:sp>
      </p:grpSp>
      <p:grpSp>
        <p:nvGrpSpPr>
          <p:cNvPr id="8" name="Group 8"/>
          <p:cNvGrpSpPr/>
          <p:nvPr/>
        </p:nvGrpSpPr>
        <p:grpSpPr>
          <a:xfrm>
            <a:off x="16790205" y="9544050"/>
            <a:ext cx="473857" cy="473857"/>
            <a:chOff x="0" y="0"/>
            <a:chExt cx="812800" cy="812800"/>
          </a:xfrm>
        </p:grpSpPr>
        <p:sp>
          <p:nvSpPr>
            <p:cNvPr id="9" name="Freeform 9"/>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24225C"/>
            </a:solidFill>
          </p:spPr>
        </p:sp>
        <p:sp>
          <p:nvSpPr>
            <p:cNvPr id="10" name="TextBox 10"/>
            <p:cNvSpPr txBox="1"/>
            <p:nvPr/>
          </p:nvSpPr>
          <p:spPr>
            <a:xfrm>
              <a:off x="76200" y="104775"/>
              <a:ext cx="660400" cy="631825"/>
            </a:xfrm>
            <a:prstGeom prst="rect">
              <a:avLst/>
            </a:prstGeom>
          </p:spPr>
          <p:txBody>
            <a:bodyPr lIns="50800" tIns="50800" rIns="50800" bIns="50800" rtlCol="0" anchor="ctr"/>
            <a:lstStyle/>
            <a:p>
              <a:pPr algn="ctr">
                <a:lnSpc>
                  <a:spcPts val="2000"/>
                </a:lnSpc>
              </a:pPr>
              <a:endParaRPr/>
            </a:p>
          </p:txBody>
        </p:sp>
      </p:grpSp>
      <p:grpSp>
        <p:nvGrpSpPr>
          <p:cNvPr id="11" name="Group 11"/>
          <p:cNvGrpSpPr/>
          <p:nvPr/>
        </p:nvGrpSpPr>
        <p:grpSpPr>
          <a:xfrm>
            <a:off x="15938863" y="9544050"/>
            <a:ext cx="1088270" cy="473857"/>
            <a:chOff x="0" y="0"/>
            <a:chExt cx="286623" cy="124802"/>
          </a:xfrm>
        </p:grpSpPr>
        <p:sp>
          <p:nvSpPr>
            <p:cNvPr id="12" name="Freeform 12"/>
            <p:cNvSpPr/>
            <p:nvPr/>
          </p:nvSpPr>
          <p:spPr>
            <a:xfrm>
              <a:off x="0" y="0"/>
              <a:ext cx="286623" cy="124802"/>
            </a:xfrm>
            <a:custGeom>
              <a:avLst/>
              <a:gdLst/>
              <a:ahLst/>
              <a:cxnLst/>
              <a:rect l="l" t="t" r="r" b="b"/>
              <a:pathLst>
                <a:path w="286623" h="124802">
                  <a:moveTo>
                    <a:pt x="0" y="0"/>
                  </a:moveTo>
                  <a:lnTo>
                    <a:pt x="286623" y="0"/>
                  </a:lnTo>
                  <a:lnTo>
                    <a:pt x="286623" y="124802"/>
                  </a:lnTo>
                  <a:lnTo>
                    <a:pt x="0" y="124802"/>
                  </a:lnTo>
                  <a:close/>
                </a:path>
              </a:pathLst>
            </a:custGeom>
            <a:solidFill>
              <a:srgbClr val="24225C"/>
            </a:solidFill>
          </p:spPr>
        </p:sp>
        <p:sp>
          <p:nvSpPr>
            <p:cNvPr id="13" name="TextBox 13"/>
            <p:cNvSpPr txBox="1"/>
            <p:nvPr/>
          </p:nvSpPr>
          <p:spPr>
            <a:xfrm>
              <a:off x="0" y="28575"/>
              <a:ext cx="812800" cy="784225"/>
            </a:xfrm>
            <a:prstGeom prst="rect">
              <a:avLst/>
            </a:prstGeom>
          </p:spPr>
          <p:txBody>
            <a:bodyPr lIns="50800" tIns="50800" rIns="50800" bIns="50800" rtlCol="0" anchor="ctr"/>
            <a:lstStyle/>
            <a:p>
              <a:pPr algn="ctr">
                <a:lnSpc>
                  <a:spcPts val="2000"/>
                </a:lnSpc>
              </a:pPr>
              <a:endParaRPr/>
            </a:p>
          </p:txBody>
        </p:sp>
      </p:grpSp>
      <p:grpSp>
        <p:nvGrpSpPr>
          <p:cNvPr id="14" name="Group 14"/>
          <p:cNvGrpSpPr/>
          <p:nvPr/>
        </p:nvGrpSpPr>
        <p:grpSpPr>
          <a:xfrm>
            <a:off x="8674905" y="9544050"/>
            <a:ext cx="473857" cy="473857"/>
            <a:chOff x="0" y="0"/>
            <a:chExt cx="812800" cy="812800"/>
          </a:xfrm>
        </p:grpSpPr>
        <p:sp>
          <p:nvSpPr>
            <p:cNvPr id="15" name="Freeform 15"/>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24225C"/>
            </a:solidFill>
          </p:spPr>
        </p:sp>
        <p:sp>
          <p:nvSpPr>
            <p:cNvPr id="16" name="TextBox 16"/>
            <p:cNvSpPr txBox="1"/>
            <p:nvPr/>
          </p:nvSpPr>
          <p:spPr>
            <a:xfrm>
              <a:off x="76200" y="104775"/>
              <a:ext cx="660400" cy="631825"/>
            </a:xfrm>
            <a:prstGeom prst="rect">
              <a:avLst/>
            </a:prstGeom>
          </p:spPr>
          <p:txBody>
            <a:bodyPr lIns="50800" tIns="50800" rIns="50800" bIns="50800" rtlCol="0" anchor="ctr"/>
            <a:lstStyle/>
            <a:p>
              <a:pPr algn="ctr">
                <a:lnSpc>
                  <a:spcPts val="2000"/>
                </a:lnSpc>
              </a:pPr>
              <a:endParaRPr/>
            </a:p>
          </p:txBody>
        </p:sp>
      </p:grpSp>
      <p:grpSp>
        <p:nvGrpSpPr>
          <p:cNvPr id="17" name="Group 17"/>
          <p:cNvGrpSpPr/>
          <p:nvPr/>
        </p:nvGrpSpPr>
        <p:grpSpPr>
          <a:xfrm>
            <a:off x="9139238" y="9544050"/>
            <a:ext cx="473857" cy="473857"/>
            <a:chOff x="0" y="0"/>
            <a:chExt cx="812800" cy="812800"/>
          </a:xfrm>
        </p:grpSpPr>
        <p:sp>
          <p:nvSpPr>
            <p:cNvPr id="18" name="Freeform 18"/>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24225C"/>
            </a:solidFill>
          </p:spPr>
        </p:sp>
        <p:sp>
          <p:nvSpPr>
            <p:cNvPr id="19" name="TextBox 19"/>
            <p:cNvSpPr txBox="1"/>
            <p:nvPr/>
          </p:nvSpPr>
          <p:spPr>
            <a:xfrm>
              <a:off x="76200" y="104775"/>
              <a:ext cx="660400" cy="631825"/>
            </a:xfrm>
            <a:prstGeom prst="rect">
              <a:avLst/>
            </a:prstGeom>
          </p:spPr>
          <p:txBody>
            <a:bodyPr lIns="50800" tIns="50800" rIns="50800" bIns="50800" rtlCol="0" anchor="ctr"/>
            <a:lstStyle/>
            <a:p>
              <a:pPr algn="ctr">
                <a:lnSpc>
                  <a:spcPts val="2000"/>
                </a:lnSpc>
              </a:pPr>
              <a:endParaRPr/>
            </a:p>
          </p:txBody>
        </p:sp>
      </p:grpSp>
      <p:grpSp>
        <p:nvGrpSpPr>
          <p:cNvPr id="20" name="Group 20"/>
          <p:cNvGrpSpPr/>
          <p:nvPr/>
        </p:nvGrpSpPr>
        <p:grpSpPr>
          <a:xfrm>
            <a:off x="8911834" y="9544050"/>
            <a:ext cx="464332" cy="473857"/>
            <a:chOff x="0" y="0"/>
            <a:chExt cx="122293" cy="124802"/>
          </a:xfrm>
        </p:grpSpPr>
        <p:sp>
          <p:nvSpPr>
            <p:cNvPr id="21" name="Freeform 21"/>
            <p:cNvSpPr/>
            <p:nvPr/>
          </p:nvSpPr>
          <p:spPr>
            <a:xfrm>
              <a:off x="0" y="0"/>
              <a:ext cx="122293" cy="124802"/>
            </a:xfrm>
            <a:custGeom>
              <a:avLst/>
              <a:gdLst/>
              <a:ahLst/>
              <a:cxnLst/>
              <a:rect l="l" t="t" r="r" b="b"/>
              <a:pathLst>
                <a:path w="122293" h="124802">
                  <a:moveTo>
                    <a:pt x="0" y="0"/>
                  </a:moveTo>
                  <a:lnTo>
                    <a:pt x="122293" y="0"/>
                  </a:lnTo>
                  <a:lnTo>
                    <a:pt x="122293" y="124802"/>
                  </a:lnTo>
                  <a:lnTo>
                    <a:pt x="0" y="124802"/>
                  </a:lnTo>
                  <a:close/>
                </a:path>
              </a:pathLst>
            </a:custGeom>
            <a:solidFill>
              <a:srgbClr val="24225C"/>
            </a:solidFill>
          </p:spPr>
        </p:sp>
        <p:sp>
          <p:nvSpPr>
            <p:cNvPr id="22" name="TextBox 22"/>
            <p:cNvSpPr txBox="1"/>
            <p:nvPr/>
          </p:nvSpPr>
          <p:spPr>
            <a:xfrm>
              <a:off x="0" y="28575"/>
              <a:ext cx="812800" cy="784225"/>
            </a:xfrm>
            <a:prstGeom prst="rect">
              <a:avLst/>
            </a:prstGeom>
          </p:spPr>
          <p:txBody>
            <a:bodyPr lIns="50800" tIns="50800" rIns="50800" bIns="50800" rtlCol="0" anchor="ctr"/>
            <a:lstStyle/>
            <a:p>
              <a:pPr algn="ctr">
                <a:lnSpc>
                  <a:spcPts val="2000"/>
                </a:lnSpc>
              </a:pPr>
              <a:endParaRPr/>
            </a:p>
          </p:txBody>
        </p:sp>
      </p:grpSp>
      <p:pic>
        <p:nvPicPr>
          <p:cNvPr id="23" name="Picture 23"/>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8973740" y="9648895"/>
            <a:ext cx="350045" cy="281309"/>
          </a:xfrm>
          <a:prstGeom prst="rect">
            <a:avLst/>
          </a:prstGeom>
        </p:spPr>
      </p:pic>
      <p:sp>
        <p:nvSpPr>
          <p:cNvPr id="24" name="TextBox 24"/>
          <p:cNvSpPr txBox="1"/>
          <p:nvPr/>
        </p:nvSpPr>
        <p:spPr>
          <a:xfrm>
            <a:off x="10073633" y="1149984"/>
            <a:ext cx="6721334" cy="866775"/>
          </a:xfrm>
          <a:prstGeom prst="rect">
            <a:avLst/>
          </a:prstGeom>
        </p:spPr>
        <p:txBody>
          <a:bodyPr lIns="0" tIns="0" rIns="0" bIns="0" rtlCol="0" anchor="t">
            <a:spAutoFit/>
          </a:bodyPr>
          <a:lstStyle/>
          <a:p>
            <a:pPr>
              <a:lnSpc>
                <a:spcPts val="6299"/>
              </a:lnSpc>
            </a:pPr>
            <a:r>
              <a:rPr lang="en-US" sz="6999">
                <a:solidFill>
                  <a:srgbClr val="24225C"/>
                </a:solidFill>
                <a:latin typeface="Barlow Light Bold"/>
              </a:rPr>
              <a:t>PREVENIREA</a:t>
            </a:r>
          </a:p>
        </p:txBody>
      </p:sp>
      <p:sp>
        <p:nvSpPr>
          <p:cNvPr id="25" name="TextBox 25"/>
          <p:cNvSpPr txBox="1"/>
          <p:nvPr/>
        </p:nvSpPr>
        <p:spPr>
          <a:xfrm>
            <a:off x="2302868" y="3340171"/>
            <a:ext cx="13217932" cy="3107691"/>
          </a:xfrm>
          <a:prstGeom prst="rect">
            <a:avLst/>
          </a:prstGeom>
        </p:spPr>
        <p:txBody>
          <a:bodyPr lIns="0" tIns="0" rIns="0" bIns="0" rtlCol="0" anchor="t">
            <a:spAutoFit/>
          </a:bodyPr>
          <a:lstStyle/>
          <a:p>
            <a:pPr marL="949948" lvl="1" indent="-474974">
              <a:lnSpc>
                <a:spcPts val="6159"/>
              </a:lnSpc>
              <a:buFont typeface="Arial"/>
              <a:buChar char="•"/>
            </a:pPr>
            <a:r>
              <a:rPr lang="en-US" sz="4399" spc="241">
                <a:solidFill>
                  <a:srgbClr val="24225C"/>
                </a:solidFill>
                <a:latin typeface="Barlow Light Bold"/>
              </a:rPr>
              <a:t>Campanii de prevenire</a:t>
            </a:r>
          </a:p>
          <a:p>
            <a:pPr marL="949948" lvl="1" indent="-474974">
              <a:lnSpc>
                <a:spcPts val="6159"/>
              </a:lnSpc>
              <a:buFont typeface="Arial"/>
              <a:buChar char="•"/>
            </a:pPr>
            <a:r>
              <a:rPr lang="en-US" sz="4399" spc="66">
                <a:solidFill>
                  <a:srgbClr val="24225C"/>
                </a:solidFill>
                <a:latin typeface="Arimo Bold"/>
              </a:rPr>
              <a:t>Proiecte de prevenire</a:t>
            </a:r>
          </a:p>
          <a:p>
            <a:pPr marL="949948" lvl="1" indent="-474974">
              <a:lnSpc>
                <a:spcPts val="6159"/>
              </a:lnSpc>
              <a:buFont typeface="Arial"/>
              <a:buChar char="•"/>
            </a:pPr>
            <a:r>
              <a:rPr lang="en-US" sz="4399" spc="66">
                <a:solidFill>
                  <a:srgbClr val="24225C"/>
                </a:solidFill>
                <a:latin typeface="Arimo Bold"/>
              </a:rPr>
              <a:t>Proiecte educaționale de prevenire</a:t>
            </a:r>
          </a:p>
          <a:p>
            <a:pPr marL="949948" lvl="1" indent="-474974">
              <a:lnSpc>
                <a:spcPts val="6159"/>
              </a:lnSpc>
              <a:buFont typeface="Arial"/>
              <a:buChar char="•"/>
            </a:pPr>
            <a:r>
              <a:rPr lang="en-US" sz="4399" spc="66">
                <a:solidFill>
                  <a:srgbClr val="24225C"/>
                </a:solidFill>
                <a:latin typeface="Arimo Bold"/>
              </a:rPr>
              <a:t>Activități/demersuri punctuale de prevenire</a:t>
            </a:r>
          </a:p>
        </p:txBody>
      </p:sp>
      <p:sp>
        <p:nvSpPr>
          <p:cNvPr id="26" name="TextBox 26"/>
          <p:cNvSpPr txBox="1"/>
          <p:nvPr/>
        </p:nvSpPr>
        <p:spPr>
          <a:xfrm>
            <a:off x="15938863" y="9660329"/>
            <a:ext cx="1088270" cy="269875"/>
          </a:xfrm>
          <a:prstGeom prst="rect">
            <a:avLst/>
          </a:prstGeom>
        </p:spPr>
        <p:txBody>
          <a:bodyPr lIns="0" tIns="0" rIns="0" bIns="0" rtlCol="0" anchor="t">
            <a:spAutoFit/>
          </a:bodyPr>
          <a:lstStyle/>
          <a:p>
            <a:pPr algn="ctr">
              <a:lnSpc>
                <a:spcPts val="2000"/>
              </a:lnSpc>
            </a:pPr>
            <a:r>
              <a:rPr lang="en-US" sz="2000">
                <a:solidFill>
                  <a:srgbClr val="FFFFFF"/>
                </a:solidFill>
                <a:latin typeface="Kollektif"/>
              </a:rPr>
              <a:t>04/10</a:t>
            </a:r>
          </a:p>
        </p:txBody>
      </p:sp>
      <p:sp>
        <p:nvSpPr>
          <p:cNvPr id="27" name="TextBox 27"/>
          <p:cNvSpPr txBox="1"/>
          <p:nvPr/>
        </p:nvSpPr>
        <p:spPr>
          <a:xfrm>
            <a:off x="594295" y="2331084"/>
            <a:ext cx="17170463" cy="847725"/>
          </a:xfrm>
          <a:prstGeom prst="rect">
            <a:avLst/>
          </a:prstGeom>
        </p:spPr>
        <p:txBody>
          <a:bodyPr lIns="0" tIns="0" rIns="0" bIns="0" rtlCol="0" anchor="t">
            <a:spAutoFit/>
          </a:bodyPr>
          <a:lstStyle/>
          <a:p>
            <a:pPr algn="ctr">
              <a:lnSpc>
                <a:spcPts val="6299"/>
              </a:lnSpc>
            </a:pPr>
            <a:r>
              <a:rPr lang="en-US" sz="6999">
                <a:solidFill>
                  <a:srgbClr val="24225C"/>
                </a:solidFill>
                <a:latin typeface="Assistant Bold"/>
              </a:rPr>
              <a:t>Formele demersurilor preventive:</a:t>
            </a:r>
          </a:p>
        </p:txBody>
      </p:sp>
      <p:grpSp>
        <p:nvGrpSpPr>
          <p:cNvPr id="28" name="Group 28"/>
          <p:cNvGrpSpPr/>
          <p:nvPr/>
        </p:nvGrpSpPr>
        <p:grpSpPr>
          <a:xfrm>
            <a:off x="-178170" y="6552637"/>
            <a:ext cx="16353962" cy="3002916"/>
            <a:chOff x="0" y="0"/>
            <a:chExt cx="4307216" cy="790892"/>
          </a:xfrm>
        </p:grpSpPr>
        <p:sp>
          <p:nvSpPr>
            <p:cNvPr id="29" name="Freeform 29"/>
            <p:cNvSpPr/>
            <p:nvPr/>
          </p:nvSpPr>
          <p:spPr>
            <a:xfrm>
              <a:off x="0" y="0"/>
              <a:ext cx="4307217" cy="790892"/>
            </a:xfrm>
            <a:custGeom>
              <a:avLst/>
              <a:gdLst/>
              <a:ahLst/>
              <a:cxnLst/>
              <a:rect l="l" t="t" r="r" b="b"/>
              <a:pathLst>
                <a:path w="4307217" h="790892">
                  <a:moveTo>
                    <a:pt x="0" y="0"/>
                  </a:moveTo>
                  <a:lnTo>
                    <a:pt x="4307217" y="0"/>
                  </a:lnTo>
                  <a:lnTo>
                    <a:pt x="4307217" y="790892"/>
                  </a:lnTo>
                  <a:lnTo>
                    <a:pt x="0" y="790892"/>
                  </a:lnTo>
                  <a:close/>
                </a:path>
              </a:pathLst>
            </a:custGeom>
            <a:solidFill>
              <a:srgbClr val="F4B1C9"/>
            </a:solidFill>
          </p:spPr>
        </p:sp>
        <p:sp>
          <p:nvSpPr>
            <p:cNvPr id="30" name="TextBox 30"/>
            <p:cNvSpPr txBox="1"/>
            <p:nvPr/>
          </p:nvSpPr>
          <p:spPr>
            <a:xfrm>
              <a:off x="0" y="28575"/>
              <a:ext cx="812800" cy="784225"/>
            </a:xfrm>
            <a:prstGeom prst="rect">
              <a:avLst/>
            </a:prstGeom>
          </p:spPr>
          <p:txBody>
            <a:bodyPr lIns="50800" tIns="50800" rIns="50800" bIns="50800" rtlCol="0" anchor="ctr"/>
            <a:lstStyle/>
            <a:p>
              <a:pPr algn="ctr">
                <a:lnSpc>
                  <a:spcPts val="2000"/>
                </a:lnSpc>
              </a:pPr>
              <a:endParaRPr/>
            </a:p>
          </p:txBody>
        </p:sp>
      </p:grpSp>
      <p:sp>
        <p:nvSpPr>
          <p:cNvPr id="31" name="TextBox 31"/>
          <p:cNvSpPr txBox="1"/>
          <p:nvPr/>
        </p:nvSpPr>
        <p:spPr>
          <a:xfrm>
            <a:off x="216369" y="6447862"/>
            <a:ext cx="17047694" cy="3107691"/>
          </a:xfrm>
          <a:prstGeom prst="rect">
            <a:avLst/>
          </a:prstGeom>
        </p:spPr>
        <p:txBody>
          <a:bodyPr lIns="0" tIns="0" rIns="0" bIns="0" rtlCol="0" anchor="t">
            <a:spAutoFit/>
          </a:bodyPr>
          <a:lstStyle/>
          <a:p>
            <a:pPr>
              <a:lnSpc>
                <a:spcPts val="6159"/>
              </a:lnSpc>
            </a:pPr>
            <a:r>
              <a:rPr lang="en-US" sz="4399" spc="241">
                <a:solidFill>
                  <a:srgbClr val="24225C"/>
                </a:solidFill>
                <a:latin typeface="Barlow Light Bold"/>
              </a:rPr>
              <a:t>Important !</a:t>
            </a:r>
          </a:p>
          <a:p>
            <a:pPr marL="949948" lvl="1" indent="-474974">
              <a:lnSpc>
                <a:spcPts val="6159"/>
              </a:lnSpc>
              <a:buFont typeface="Arial"/>
              <a:buChar char="•"/>
            </a:pPr>
            <a:r>
              <a:rPr lang="en-US" sz="4399" spc="241">
                <a:solidFill>
                  <a:srgbClr val="24225C"/>
                </a:solidFill>
                <a:latin typeface="Barlow Light Bold"/>
              </a:rPr>
              <a:t>Cel mai eficient instrument de prevenire a traficului de persoane este reprezentat de cooperarea dintre actorii implicaţi în lupta împotriva acestui tip de criminalitate.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rot="5400000" flipH="1">
            <a:off x="-1138238" y="-9525"/>
            <a:ext cx="10287000" cy="10287000"/>
          </a:xfrm>
          <a:prstGeom prst="rect">
            <a:avLst/>
          </a:prstGeom>
        </p:spPr>
      </p:pic>
      <p:pic>
        <p:nvPicPr>
          <p:cNvPr id="3" name="Picture 3"/>
          <p:cNvPicPr>
            <a:picLocks noChangeAspect="1"/>
          </p:cNvPicPr>
          <p:nvPr/>
        </p:nvPicPr>
        <p:blipFill>
          <a:blip r:embed="rId3"/>
          <a:srcRect/>
          <a:stretch>
            <a:fillRect/>
          </a:stretch>
        </p:blipFill>
        <p:spPr>
          <a:xfrm>
            <a:off x="12201473" y="8084086"/>
            <a:ext cx="5190982" cy="2919927"/>
          </a:xfrm>
          <a:prstGeom prst="rect">
            <a:avLst/>
          </a:prstGeom>
        </p:spPr>
      </p:pic>
      <p:pic>
        <p:nvPicPr>
          <p:cNvPr id="4" name="Picture 4"/>
          <p:cNvPicPr>
            <a:picLocks noChangeAspect="1"/>
          </p:cNvPicPr>
          <p:nvPr/>
        </p:nvPicPr>
        <p:blipFill>
          <a:blip r:embed="rId3"/>
          <a:srcRect/>
          <a:stretch>
            <a:fillRect/>
          </a:stretch>
        </p:blipFill>
        <p:spPr>
          <a:xfrm>
            <a:off x="6363492" y="8708454"/>
            <a:ext cx="3282843" cy="1846599"/>
          </a:xfrm>
          <a:prstGeom prst="rect">
            <a:avLst/>
          </a:prstGeom>
        </p:spPr>
      </p:pic>
      <p:pic>
        <p:nvPicPr>
          <p:cNvPr id="5" name="Picture 5"/>
          <p:cNvPicPr>
            <a:picLocks noChangeAspect="1"/>
          </p:cNvPicPr>
          <p:nvPr/>
        </p:nvPicPr>
        <p:blipFill>
          <a:blip r:embed="rId3"/>
          <a:srcRect/>
          <a:stretch>
            <a:fillRect/>
          </a:stretch>
        </p:blipFill>
        <p:spPr>
          <a:xfrm>
            <a:off x="1141299" y="9544050"/>
            <a:ext cx="2405141" cy="1352892"/>
          </a:xfrm>
          <a:prstGeom prst="rect">
            <a:avLst/>
          </a:prstGeom>
        </p:spPr>
      </p:pic>
      <p:grpSp>
        <p:nvGrpSpPr>
          <p:cNvPr id="6" name="Group 6"/>
          <p:cNvGrpSpPr/>
          <p:nvPr/>
        </p:nvGrpSpPr>
        <p:grpSpPr>
          <a:xfrm>
            <a:off x="15701935" y="9544050"/>
            <a:ext cx="473857" cy="473857"/>
            <a:chOff x="0" y="0"/>
            <a:chExt cx="812800" cy="812800"/>
          </a:xfrm>
        </p:grpSpPr>
        <p:sp>
          <p:nvSpPr>
            <p:cNvPr id="7" name="Freeform 7"/>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24225C"/>
            </a:solidFill>
          </p:spPr>
        </p:sp>
        <p:sp>
          <p:nvSpPr>
            <p:cNvPr id="8" name="TextBox 8"/>
            <p:cNvSpPr txBox="1"/>
            <p:nvPr/>
          </p:nvSpPr>
          <p:spPr>
            <a:xfrm>
              <a:off x="76200" y="104775"/>
              <a:ext cx="660400" cy="631825"/>
            </a:xfrm>
            <a:prstGeom prst="rect">
              <a:avLst/>
            </a:prstGeom>
          </p:spPr>
          <p:txBody>
            <a:bodyPr lIns="50800" tIns="50800" rIns="50800" bIns="50800" rtlCol="0" anchor="ctr"/>
            <a:lstStyle/>
            <a:p>
              <a:pPr algn="ctr">
                <a:lnSpc>
                  <a:spcPts val="2000"/>
                </a:lnSpc>
              </a:pPr>
              <a:endParaRPr/>
            </a:p>
          </p:txBody>
        </p:sp>
      </p:grpSp>
      <p:grpSp>
        <p:nvGrpSpPr>
          <p:cNvPr id="9" name="Group 9"/>
          <p:cNvGrpSpPr/>
          <p:nvPr/>
        </p:nvGrpSpPr>
        <p:grpSpPr>
          <a:xfrm>
            <a:off x="16790205" y="9544050"/>
            <a:ext cx="473857" cy="473857"/>
            <a:chOff x="0" y="0"/>
            <a:chExt cx="812800" cy="812800"/>
          </a:xfrm>
        </p:grpSpPr>
        <p:sp>
          <p:nvSpPr>
            <p:cNvPr id="10" name="Freeform 10"/>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24225C"/>
            </a:solidFill>
          </p:spPr>
        </p:sp>
        <p:sp>
          <p:nvSpPr>
            <p:cNvPr id="11" name="TextBox 11"/>
            <p:cNvSpPr txBox="1"/>
            <p:nvPr/>
          </p:nvSpPr>
          <p:spPr>
            <a:xfrm>
              <a:off x="76200" y="104775"/>
              <a:ext cx="660400" cy="631825"/>
            </a:xfrm>
            <a:prstGeom prst="rect">
              <a:avLst/>
            </a:prstGeom>
          </p:spPr>
          <p:txBody>
            <a:bodyPr lIns="50800" tIns="50800" rIns="50800" bIns="50800" rtlCol="0" anchor="ctr"/>
            <a:lstStyle/>
            <a:p>
              <a:pPr algn="ctr">
                <a:lnSpc>
                  <a:spcPts val="2000"/>
                </a:lnSpc>
              </a:pPr>
              <a:endParaRPr/>
            </a:p>
          </p:txBody>
        </p:sp>
      </p:grpSp>
      <p:grpSp>
        <p:nvGrpSpPr>
          <p:cNvPr id="12" name="Group 12"/>
          <p:cNvGrpSpPr/>
          <p:nvPr/>
        </p:nvGrpSpPr>
        <p:grpSpPr>
          <a:xfrm>
            <a:off x="15938863" y="9544050"/>
            <a:ext cx="1088270" cy="473857"/>
            <a:chOff x="0" y="0"/>
            <a:chExt cx="286623" cy="124802"/>
          </a:xfrm>
        </p:grpSpPr>
        <p:sp>
          <p:nvSpPr>
            <p:cNvPr id="13" name="Freeform 13"/>
            <p:cNvSpPr/>
            <p:nvPr/>
          </p:nvSpPr>
          <p:spPr>
            <a:xfrm>
              <a:off x="0" y="0"/>
              <a:ext cx="286623" cy="124802"/>
            </a:xfrm>
            <a:custGeom>
              <a:avLst/>
              <a:gdLst/>
              <a:ahLst/>
              <a:cxnLst/>
              <a:rect l="l" t="t" r="r" b="b"/>
              <a:pathLst>
                <a:path w="286623" h="124802">
                  <a:moveTo>
                    <a:pt x="0" y="0"/>
                  </a:moveTo>
                  <a:lnTo>
                    <a:pt x="286623" y="0"/>
                  </a:lnTo>
                  <a:lnTo>
                    <a:pt x="286623" y="124802"/>
                  </a:lnTo>
                  <a:lnTo>
                    <a:pt x="0" y="124802"/>
                  </a:lnTo>
                  <a:close/>
                </a:path>
              </a:pathLst>
            </a:custGeom>
            <a:solidFill>
              <a:srgbClr val="24225C"/>
            </a:solidFill>
          </p:spPr>
        </p:sp>
        <p:sp>
          <p:nvSpPr>
            <p:cNvPr id="14" name="TextBox 14"/>
            <p:cNvSpPr txBox="1"/>
            <p:nvPr/>
          </p:nvSpPr>
          <p:spPr>
            <a:xfrm>
              <a:off x="0" y="28575"/>
              <a:ext cx="812800" cy="784225"/>
            </a:xfrm>
            <a:prstGeom prst="rect">
              <a:avLst/>
            </a:prstGeom>
          </p:spPr>
          <p:txBody>
            <a:bodyPr lIns="50800" tIns="50800" rIns="50800" bIns="50800" rtlCol="0" anchor="ctr"/>
            <a:lstStyle/>
            <a:p>
              <a:pPr algn="ctr">
                <a:lnSpc>
                  <a:spcPts val="2000"/>
                </a:lnSpc>
              </a:pPr>
              <a:endParaRPr/>
            </a:p>
          </p:txBody>
        </p:sp>
      </p:grpSp>
      <p:grpSp>
        <p:nvGrpSpPr>
          <p:cNvPr id="15" name="Group 15"/>
          <p:cNvGrpSpPr/>
          <p:nvPr/>
        </p:nvGrpSpPr>
        <p:grpSpPr>
          <a:xfrm>
            <a:off x="8674905" y="9544050"/>
            <a:ext cx="473857" cy="473857"/>
            <a:chOff x="0" y="0"/>
            <a:chExt cx="812800" cy="812800"/>
          </a:xfrm>
        </p:grpSpPr>
        <p:sp>
          <p:nvSpPr>
            <p:cNvPr id="16" name="Freeform 16"/>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24225C"/>
            </a:solidFill>
          </p:spPr>
        </p:sp>
        <p:sp>
          <p:nvSpPr>
            <p:cNvPr id="17" name="TextBox 17"/>
            <p:cNvSpPr txBox="1"/>
            <p:nvPr/>
          </p:nvSpPr>
          <p:spPr>
            <a:xfrm>
              <a:off x="76200" y="104775"/>
              <a:ext cx="660400" cy="631825"/>
            </a:xfrm>
            <a:prstGeom prst="rect">
              <a:avLst/>
            </a:prstGeom>
          </p:spPr>
          <p:txBody>
            <a:bodyPr lIns="50800" tIns="50800" rIns="50800" bIns="50800" rtlCol="0" anchor="ctr"/>
            <a:lstStyle/>
            <a:p>
              <a:pPr algn="ctr">
                <a:lnSpc>
                  <a:spcPts val="2000"/>
                </a:lnSpc>
              </a:pPr>
              <a:endParaRPr/>
            </a:p>
          </p:txBody>
        </p:sp>
      </p:grpSp>
      <p:grpSp>
        <p:nvGrpSpPr>
          <p:cNvPr id="18" name="Group 18"/>
          <p:cNvGrpSpPr/>
          <p:nvPr/>
        </p:nvGrpSpPr>
        <p:grpSpPr>
          <a:xfrm>
            <a:off x="9139238" y="9544050"/>
            <a:ext cx="473857" cy="473857"/>
            <a:chOff x="0" y="0"/>
            <a:chExt cx="812800" cy="812800"/>
          </a:xfrm>
        </p:grpSpPr>
        <p:sp>
          <p:nvSpPr>
            <p:cNvPr id="19" name="Freeform 19"/>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24225C"/>
            </a:solidFill>
          </p:spPr>
        </p:sp>
        <p:sp>
          <p:nvSpPr>
            <p:cNvPr id="20" name="TextBox 20"/>
            <p:cNvSpPr txBox="1"/>
            <p:nvPr/>
          </p:nvSpPr>
          <p:spPr>
            <a:xfrm>
              <a:off x="76200" y="104775"/>
              <a:ext cx="660400" cy="631825"/>
            </a:xfrm>
            <a:prstGeom prst="rect">
              <a:avLst/>
            </a:prstGeom>
          </p:spPr>
          <p:txBody>
            <a:bodyPr lIns="50800" tIns="50800" rIns="50800" bIns="50800" rtlCol="0" anchor="ctr"/>
            <a:lstStyle/>
            <a:p>
              <a:pPr algn="ctr">
                <a:lnSpc>
                  <a:spcPts val="2000"/>
                </a:lnSpc>
              </a:pPr>
              <a:endParaRPr/>
            </a:p>
          </p:txBody>
        </p:sp>
      </p:grpSp>
      <p:grpSp>
        <p:nvGrpSpPr>
          <p:cNvPr id="21" name="Group 21"/>
          <p:cNvGrpSpPr/>
          <p:nvPr/>
        </p:nvGrpSpPr>
        <p:grpSpPr>
          <a:xfrm>
            <a:off x="8911834" y="9544050"/>
            <a:ext cx="464332" cy="473857"/>
            <a:chOff x="0" y="0"/>
            <a:chExt cx="122293" cy="124802"/>
          </a:xfrm>
        </p:grpSpPr>
        <p:sp>
          <p:nvSpPr>
            <p:cNvPr id="22" name="Freeform 22"/>
            <p:cNvSpPr/>
            <p:nvPr/>
          </p:nvSpPr>
          <p:spPr>
            <a:xfrm>
              <a:off x="0" y="0"/>
              <a:ext cx="122293" cy="124802"/>
            </a:xfrm>
            <a:custGeom>
              <a:avLst/>
              <a:gdLst/>
              <a:ahLst/>
              <a:cxnLst/>
              <a:rect l="l" t="t" r="r" b="b"/>
              <a:pathLst>
                <a:path w="122293" h="124802">
                  <a:moveTo>
                    <a:pt x="0" y="0"/>
                  </a:moveTo>
                  <a:lnTo>
                    <a:pt x="122293" y="0"/>
                  </a:lnTo>
                  <a:lnTo>
                    <a:pt x="122293" y="124802"/>
                  </a:lnTo>
                  <a:lnTo>
                    <a:pt x="0" y="124802"/>
                  </a:lnTo>
                  <a:close/>
                </a:path>
              </a:pathLst>
            </a:custGeom>
            <a:solidFill>
              <a:srgbClr val="24225C"/>
            </a:solidFill>
          </p:spPr>
        </p:sp>
        <p:sp>
          <p:nvSpPr>
            <p:cNvPr id="23" name="TextBox 23"/>
            <p:cNvSpPr txBox="1"/>
            <p:nvPr/>
          </p:nvSpPr>
          <p:spPr>
            <a:xfrm>
              <a:off x="0" y="28575"/>
              <a:ext cx="812800" cy="784225"/>
            </a:xfrm>
            <a:prstGeom prst="rect">
              <a:avLst/>
            </a:prstGeom>
          </p:spPr>
          <p:txBody>
            <a:bodyPr lIns="50800" tIns="50800" rIns="50800" bIns="50800" rtlCol="0" anchor="ctr"/>
            <a:lstStyle/>
            <a:p>
              <a:pPr algn="ctr">
                <a:lnSpc>
                  <a:spcPts val="2000"/>
                </a:lnSpc>
              </a:pPr>
              <a:endParaRPr/>
            </a:p>
          </p:txBody>
        </p:sp>
      </p:grpSp>
      <p:pic>
        <p:nvPicPr>
          <p:cNvPr id="24" name="Picture 24"/>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8973740" y="9648895"/>
            <a:ext cx="350045" cy="281309"/>
          </a:xfrm>
          <a:prstGeom prst="rect">
            <a:avLst/>
          </a:prstGeom>
        </p:spPr>
      </p:pic>
      <p:sp>
        <p:nvSpPr>
          <p:cNvPr id="25" name="TextBox 25"/>
          <p:cNvSpPr txBox="1"/>
          <p:nvPr/>
        </p:nvSpPr>
        <p:spPr>
          <a:xfrm>
            <a:off x="13207704" y="2444179"/>
            <a:ext cx="7200709" cy="847725"/>
          </a:xfrm>
          <a:prstGeom prst="rect">
            <a:avLst/>
          </a:prstGeom>
        </p:spPr>
        <p:txBody>
          <a:bodyPr lIns="0" tIns="0" rIns="0" bIns="0" rtlCol="0" anchor="t">
            <a:spAutoFit/>
          </a:bodyPr>
          <a:lstStyle/>
          <a:p>
            <a:pPr>
              <a:lnSpc>
                <a:spcPts val="6299"/>
              </a:lnSpc>
            </a:pPr>
            <a:r>
              <a:rPr lang="en-US" sz="6999">
                <a:solidFill>
                  <a:srgbClr val="24225C"/>
                </a:solidFill>
                <a:latin typeface="Assistant Bold"/>
              </a:rPr>
              <a:t>SCOP</a:t>
            </a:r>
          </a:p>
        </p:txBody>
      </p:sp>
      <p:sp>
        <p:nvSpPr>
          <p:cNvPr id="26" name="TextBox 26"/>
          <p:cNvSpPr txBox="1"/>
          <p:nvPr/>
        </p:nvSpPr>
        <p:spPr>
          <a:xfrm>
            <a:off x="13301817" y="3349054"/>
            <a:ext cx="4343036" cy="477520"/>
          </a:xfrm>
          <a:prstGeom prst="rect">
            <a:avLst/>
          </a:prstGeom>
        </p:spPr>
        <p:txBody>
          <a:bodyPr lIns="0" tIns="0" rIns="0" bIns="0" rtlCol="0" anchor="t">
            <a:spAutoFit/>
          </a:bodyPr>
          <a:lstStyle/>
          <a:p>
            <a:pPr>
              <a:lnSpc>
                <a:spcPts val="3769"/>
              </a:lnSpc>
            </a:pPr>
            <a:r>
              <a:rPr lang="en-US" sz="2899">
                <a:solidFill>
                  <a:srgbClr val="24225C"/>
                </a:solidFill>
                <a:latin typeface="Barlow Light Bold"/>
              </a:rPr>
              <a:t>EXPLOATAREA</a:t>
            </a:r>
          </a:p>
        </p:txBody>
      </p:sp>
      <p:sp>
        <p:nvSpPr>
          <p:cNvPr id="27" name="TextBox 27"/>
          <p:cNvSpPr txBox="1"/>
          <p:nvPr/>
        </p:nvSpPr>
        <p:spPr>
          <a:xfrm>
            <a:off x="15938863" y="9660329"/>
            <a:ext cx="1088270" cy="269875"/>
          </a:xfrm>
          <a:prstGeom prst="rect">
            <a:avLst/>
          </a:prstGeom>
        </p:spPr>
        <p:txBody>
          <a:bodyPr lIns="0" tIns="0" rIns="0" bIns="0" rtlCol="0" anchor="t">
            <a:spAutoFit/>
          </a:bodyPr>
          <a:lstStyle/>
          <a:p>
            <a:pPr algn="ctr">
              <a:lnSpc>
                <a:spcPts val="2000"/>
              </a:lnSpc>
            </a:pPr>
            <a:r>
              <a:rPr lang="en-US" sz="2000">
                <a:solidFill>
                  <a:srgbClr val="FFFFFF"/>
                </a:solidFill>
                <a:latin typeface="Kollektif"/>
              </a:rPr>
              <a:t>01/10</a:t>
            </a:r>
          </a:p>
        </p:txBody>
      </p:sp>
      <p:sp>
        <p:nvSpPr>
          <p:cNvPr id="28" name="TextBox 28"/>
          <p:cNvSpPr txBox="1"/>
          <p:nvPr/>
        </p:nvSpPr>
        <p:spPr>
          <a:xfrm>
            <a:off x="799442" y="947304"/>
            <a:ext cx="10766614" cy="702946"/>
          </a:xfrm>
          <a:prstGeom prst="rect">
            <a:avLst/>
          </a:prstGeom>
        </p:spPr>
        <p:txBody>
          <a:bodyPr lIns="0" tIns="0" rIns="0" bIns="0" rtlCol="0" anchor="t">
            <a:spAutoFit/>
          </a:bodyPr>
          <a:lstStyle/>
          <a:p>
            <a:pPr>
              <a:lnSpc>
                <a:spcPts val="5130"/>
              </a:lnSpc>
            </a:pPr>
            <a:r>
              <a:rPr lang="en-US" sz="5700">
                <a:solidFill>
                  <a:srgbClr val="24225C"/>
                </a:solidFill>
                <a:latin typeface="Assistant Bold"/>
              </a:rPr>
              <a:t>Traficul de persoane</a:t>
            </a:r>
          </a:p>
        </p:txBody>
      </p:sp>
      <p:sp>
        <p:nvSpPr>
          <p:cNvPr id="29" name="TextBox 29"/>
          <p:cNvSpPr txBox="1"/>
          <p:nvPr/>
        </p:nvSpPr>
        <p:spPr>
          <a:xfrm>
            <a:off x="2948123" y="1725041"/>
            <a:ext cx="7205472" cy="362585"/>
          </a:xfrm>
          <a:prstGeom prst="rect">
            <a:avLst/>
          </a:prstGeom>
        </p:spPr>
        <p:txBody>
          <a:bodyPr lIns="0" tIns="0" rIns="0" bIns="0" rtlCol="0" anchor="t">
            <a:spAutoFit/>
          </a:bodyPr>
          <a:lstStyle/>
          <a:p>
            <a:pPr>
              <a:lnSpc>
                <a:spcPts val="2859"/>
              </a:lnSpc>
            </a:pPr>
            <a:r>
              <a:rPr lang="en-US" sz="2199">
                <a:solidFill>
                  <a:srgbClr val="24225C"/>
                </a:solidFill>
                <a:latin typeface="Barlow Light Bold"/>
              </a:rPr>
              <a:t>Definiție</a:t>
            </a:r>
          </a:p>
        </p:txBody>
      </p:sp>
      <p:sp>
        <p:nvSpPr>
          <p:cNvPr id="30" name="TextBox 30"/>
          <p:cNvSpPr txBox="1"/>
          <p:nvPr/>
        </p:nvSpPr>
        <p:spPr>
          <a:xfrm>
            <a:off x="542267" y="4921314"/>
            <a:ext cx="6008346" cy="2382520"/>
          </a:xfrm>
          <a:prstGeom prst="rect">
            <a:avLst/>
          </a:prstGeom>
        </p:spPr>
        <p:txBody>
          <a:bodyPr lIns="0" tIns="0" rIns="0" bIns="0" rtlCol="0" anchor="t">
            <a:spAutoFit/>
          </a:bodyPr>
          <a:lstStyle/>
          <a:p>
            <a:pPr marL="626106" lvl="1" indent="-313053">
              <a:lnSpc>
                <a:spcPts val="3769"/>
              </a:lnSpc>
              <a:buFont typeface="Arial"/>
              <a:buChar char="•"/>
            </a:pPr>
            <a:r>
              <a:rPr lang="en-US" sz="2899">
                <a:solidFill>
                  <a:srgbClr val="24225C"/>
                </a:solidFill>
                <a:latin typeface="Barlow Light Bold"/>
              </a:rPr>
              <a:t>Recrutarea</a:t>
            </a:r>
          </a:p>
          <a:p>
            <a:pPr marL="626106" lvl="1" indent="-313053">
              <a:lnSpc>
                <a:spcPts val="3769"/>
              </a:lnSpc>
              <a:buFont typeface="Arial"/>
              <a:buChar char="•"/>
            </a:pPr>
            <a:r>
              <a:rPr lang="en-US" sz="2899">
                <a:solidFill>
                  <a:srgbClr val="24225C"/>
                </a:solidFill>
                <a:latin typeface="Barlow Light Bold"/>
              </a:rPr>
              <a:t>Transportul</a:t>
            </a:r>
          </a:p>
          <a:p>
            <a:pPr marL="626106" lvl="1" indent="-313053">
              <a:lnSpc>
                <a:spcPts val="3769"/>
              </a:lnSpc>
              <a:buFont typeface="Arial"/>
              <a:buChar char="•"/>
            </a:pPr>
            <a:r>
              <a:rPr lang="en-US" sz="2899">
                <a:solidFill>
                  <a:srgbClr val="24225C"/>
                </a:solidFill>
                <a:latin typeface="Barlow Light Bold"/>
              </a:rPr>
              <a:t>Transferul</a:t>
            </a:r>
          </a:p>
          <a:p>
            <a:pPr marL="626106" lvl="1" indent="-313053">
              <a:lnSpc>
                <a:spcPts val="3769"/>
              </a:lnSpc>
              <a:buFont typeface="Arial"/>
              <a:buChar char="•"/>
            </a:pPr>
            <a:r>
              <a:rPr lang="en-US" sz="2899">
                <a:solidFill>
                  <a:srgbClr val="24225C"/>
                </a:solidFill>
                <a:latin typeface="Barlow Light Bold"/>
              </a:rPr>
              <a:t>Adăpostirea</a:t>
            </a:r>
          </a:p>
          <a:p>
            <a:pPr marL="626106" lvl="1" indent="-313053">
              <a:lnSpc>
                <a:spcPts val="3769"/>
              </a:lnSpc>
              <a:buFont typeface="Arial"/>
              <a:buChar char="•"/>
            </a:pPr>
            <a:r>
              <a:rPr lang="en-US" sz="2899">
                <a:solidFill>
                  <a:srgbClr val="24225C"/>
                </a:solidFill>
                <a:latin typeface="Barlow Light Bold"/>
              </a:rPr>
              <a:t>Primirea</a:t>
            </a:r>
          </a:p>
        </p:txBody>
      </p:sp>
      <p:sp>
        <p:nvSpPr>
          <p:cNvPr id="31" name="TextBox 31"/>
          <p:cNvSpPr txBox="1"/>
          <p:nvPr/>
        </p:nvSpPr>
        <p:spPr>
          <a:xfrm>
            <a:off x="5612848" y="3854514"/>
            <a:ext cx="7376630" cy="4763770"/>
          </a:xfrm>
          <a:prstGeom prst="rect">
            <a:avLst/>
          </a:prstGeom>
        </p:spPr>
        <p:txBody>
          <a:bodyPr lIns="0" tIns="0" rIns="0" bIns="0" rtlCol="0" anchor="t">
            <a:spAutoFit/>
          </a:bodyPr>
          <a:lstStyle/>
          <a:p>
            <a:pPr marL="626106" lvl="1" indent="-313053">
              <a:lnSpc>
                <a:spcPts val="3769"/>
              </a:lnSpc>
              <a:buFont typeface="Arial"/>
              <a:buChar char="•"/>
            </a:pPr>
            <a:r>
              <a:rPr lang="en-US" sz="2899">
                <a:solidFill>
                  <a:srgbClr val="24225C"/>
                </a:solidFill>
                <a:latin typeface="Barlow Light Bold"/>
              </a:rPr>
              <a:t>prin</a:t>
            </a:r>
          </a:p>
          <a:p>
            <a:pPr marL="1252211" lvl="2" indent="-417404">
              <a:lnSpc>
                <a:spcPts val="3769"/>
              </a:lnSpc>
              <a:buFont typeface="Arial"/>
              <a:buChar char="⚬"/>
            </a:pPr>
            <a:r>
              <a:rPr lang="en-US" sz="2899">
                <a:solidFill>
                  <a:srgbClr val="24225C"/>
                </a:solidFill>
                <a:latin typeface="Barlow Light Bold"/>
              </a:rPr>
              <a:t>constrângere</a:t>
            </a:r>
          </a:p>
          <a:p>
            <a:pPr marL="1252211" lvl="2" indent="-417404">
              <a:lnSpc>
                <a:spcPts val="3769"/>
              </a:lnSpc>
              <a:buFont typeface="Arial"/>
              <a:buChar char="⚬"/>
            </a:pPr>
            <a:r>
              <a:rPr lang="en-US" sz="2899">
                <a:solidFill>
                  <a:srgbClr val="24225C"/>
                </a:solidFill>
                <a:latin typeface="Barlow Light Bold"/>
              </a:rPr>
              <a:t>răpire</a:t>
            </a:r>
          </a:p>
          <a:p>
            <a:pPr marL="1252211" lvl="2" indent="-417404">
              <a:lnSpc>
                <a:spcPts val="3769"/>
              </a:lnSpc>
              <a:buFont typeface="Arial"/>
              <a:buChar char="⚬"/>
            </a:pPr>
            <a:r>
              <a:rPr lang="en-US" sz="2899">
                <a:solidFill>
                  <a:srgbClr val="24225C"/>
                </a:solidFill>
                <a:latin typeface="Barlow Light Bold"/>
              </a:rPr>
              <a:t>inducere în eroare</a:t>
            </a:r>
          </a:p>
          <a:p>
            <a:pPr marL="1252211" lvl="2" indent="-417404">
              <a:lnSpc>
                <a:spcPts val="3769"/>
              </a:lnSpc>
              <a:buFont typeface="Arial"/>
              <a:buChar char="⚬"/>
            </a:pPr>
            <a:r>
              <a:rPr lang="en-US" sz="2899">
                <a:solidFill>
                  <a:srgbClr val="24225C"/>
                </a:solidFill>
                <a:latin typeface="Barlow Light Bold"/>
              </a:rPr>
              <a:t>abuz de autoritate</a:t>
            </a:r>
          </a:p>
          <a:p>
            <a:pPr marL="626106" lvl="1" indent="-313053">
              <a:lnSpc>
                <a:spcPts val="3769"/>
              </a:lnSpc>
              <a:buFont typeface="Arial"/>
              <a:buChar char="•"/>
            </a:pPr>
            <a:r>
              <a:rPr lang="en-US" sz="2899">
                <a:solidFill>
                  <a:srgbClr val="24225C"/>
                </a:solidFill>
                <a:latin typeface="Barlow Light Bold"/>
              </a:rPr>
              <a:t>profitând de imposibilitatea de a se apăra</a:t>
            </a:r>
          </a:p>
          <a:p>
            <a:pPr marL="626106" lvl="1" indent="-313053">
              <a:lnSpc>
                <a:spcPts val="3769"/>
              </a:lnSpc>
              <a:buFont typeface="Arial"/>
              <a:buChar char="•"/>
            </a:pPr>
            <a:r>
              <a:rPr lang="en-US" sz="2899">
                <a:solidFill>
                  <a:srgbClr val="24225C"/>
                </a:solidFill>
                <a:latin typeface="Barlow Light Bold"/>
              </a:rPr>
              <a:t>prin</a:t>
            </a:r>
          </a:p>
          <a:p>
            <a:pPr marL="1252211" lvl="2" indent="-417404">
              <a:lnSpc>
                <a:spcPts val="3769"/>
              </a:lnSpc>
              <a:buFont typeface="Arial"/>
              <a:buChar char="⚬"/>
            </a:pPr>
            <a:r>
              <a:rPr lang="en-US" sz="2899">
                <a:solidFill>
                  <a:srgbClr val="24225C"/>
                </a:solidFill>
                <a:latin typeface="Barlow Light Bold"/>
              </a:rPr>
              <a:t>oferirea,</a:t>
            </a:r>
          </a:p>
          <a:p>
            <a:pPr marL="1252211" lvl="2" indent="-417404">
              <a:lnSpc>
                <a:spcPts val="3769"/>
              </a:lnSpc>
              <a:buFont typeface="Arial"/>
              <a:buChar char="⚬"/>
            </a:pPr>
            <a:r>
              <a:rPr lang="en-US" sz="2899">
                <a:solidFill>
                  <a:srgbClr val="24225C"/>
                </a:solidFill>
                <a:latin typeface="Barlow Light Bold"/>
              </a:rPr>
              <a:t>darea,</a:t>
            </a:r>
          </a:p>
          <a:p>
            <a:pPr marL="1252211" lvl="2" indent="-417404">
              <a:lnSpc>
                <a:spcPts val="3769"/>
              </a:lnSpc>
              <a:buFont typeface="Arial"/>
              <a:buChar char="⚬"/>
            </a:pPr>
            <a:r>
              <a:rPr lang="en-US" sz="2899">
                <a:solidFill>
                  <a:srgbClr val="24225C"/>
                </a:solidFill>
                <a:latin typeface="Barlow Light Bold"/>
              </a:rPr>
              <a:t>acceptarea de BANI</a:t>
            </a:r>
          </a:p>
        </p:txBody>
      </p:sp>
      <p:sp>
        <p:nvSpPr>
          <p:cNvPr id="32" name="TextBox 32"/>
          <p:cNvSpPr txBox="1"/>
          <p:nvPr/>
        </p:nvSpPr>
        <p:spPr>
          <a:xfrm>
            <a:off x="799442" y="4111689"/>
            <a:ext cx="4064687" cy="847725"/>
          </a:xfrm>
          <a:prstGeom prst="rect">
            <a:avLst/>
          </a:prstGeom>
        </p:spPr>
        <p:txBody>
          <a:bodyPr lIns="0" tIns="0" rIns="0" bIns="0" rtlCol="0" anchor="t">
            <a:spAutoFit/>
          </a:bodyPr>
          <a:lstStyle/>
          <a:p>
            <a:pPr>
              <a:lnSpc>
                <a:spcPts val="6299"/>
              </a:lnSpc>
            </a:pPr>
            <a:r>
              <a:rPr lang="en-US" sz="6999">
                <a:solidFill>
                  <a:srgbClr val="24225C"/>
                </a:solidFill>
                <a:latin typeface="Assistant Bold"/>
              </a:rPr>
              <a:t>ACTIUNEA</a:t>
            </a:r>
          </a:p>
        </p:txBody>
      </p:sp>
      <p:sp>
        <p:nvSpPr>
          <p:cNvPr id="33" name="TextBox 33"/>
          <p:cNvSpPr txBox="1"/>
          <p:nvPr/>
        </p:nvSpPr>
        <p:spPr>
          <a:xfrm>
            <a:off x="5917490" y="3115691"/>
            <a:ext cx="7200709" cy="847725"/>
          </a:xfrm>
          <a:prstGeom prst="rect">
            <a:avLst/>
          </a:prstGeom>
        </p:spPr>
        <p:txBody>
          <a:bodyPr lIns="0" tIns="0" rIns="0" bIns="0" rtlCol="0" anchor="t">
            <a:spAutoFit/>
          </a:bodyPr>
          <a:lstStyle/>
          <a:p>
            <a:pPr>
              <a:lnSpc>
                <a:spcPts val="6299"/>
              </a:lnSpc>
            </a:pPr>
            <a:r>
              <a:rPr lang="en-US" sz="6999">
                <a:solidFill>
                  <a:srgbClr val="24225C"/>
                </a:solidFill>
                <a:latin typeface="Assistant Bold"/>
              </a:rPr>
              <a:t>MIJLOACE</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a:off x="8074432" y="-9525"/>
            <a:ext cx="10287000" cy="10287000"/>
          </a:xfrm>
          <a:prstGeom prst="rect">
            <a:avLst/>
          </a:prstGeom>
        </p:spPr>
      </p:pic>
      <p:grpSp>
        <p:nvGrpSpPr>
          <p:cNvPr id="3" name="Group 3"/>
          <p:cNvGrpSpPr>
            <a:grpSpLocks noChangeAspect="1"/>
          </p:cNvGrpSpPr>
          <p:nvPr/>
        </p:nvGrpSpPr>
        <p:grpSpPr>
          <a:xfrm>
            <a:off x="-1176338" y="0"/>
            <a:ext cx="10287000" cy="10287000"/>
            <a:chOff x="0" y="0"/>
            <a:chExt cx="6350000" cy="6350000"/>
          </a:xfrm>
        </p:grpSpPr>
        <p:sp>
          <p:nvSpPr>
            <p:cNvPr id="4" name="Freeform 4"/>
            <p:cNvSpPr/>
            <p:nvPr/>
          </p:nvSpPr>
          <p:spPr>
            <a:xfrm>
              <a:off x="0" y="0"/>
              <a:ext cx="6351270" cy="6350000"/>
            </a:xfrm>
            <a:custGeom>
              <a:avLst/>
              <a:gdLst/>
              <a:ahLst/>
              <a:cxnLst/>
              <a:rect l="l" t="t" r="r" b="b"/>
              <a:pathLst>
                <a:path w="6351270" h="6350000">
                  <a:moveTo>
                    <a:pt x="5985510" y="0"/>
                  </a:moveTo>
                  <a:lnTo>
                    <a:pt x="364490" y="0"/>
                  </a:lnTo>
                  <a:cubicBezTo>
                    <a:pt x="162560" y="0"/>
                    <a:pt x="0" y="162560"/>
                    <a:pt x="0" y="364490"/>
                  </a:cubicBezTo>
                  <a:lnTo>
                    <a:pt x="0" y="5986780"/>
                  </a:lnTo>
                  <a:cubicBezTo>
                    <a:pt x="0" y="6187440"/>
                    <a:pt x="162560" y="6350000"/>
                    <a:pt x="364490" y="6350000"/>
                  </a:cubicBezTo>
                  <a:lnTo>
                    <a:pt x="5986780" y="6350000"/>
                  </a:lnTo>
                  <a:cubicBezTo>
                    <a:pt x="6187440" y="6350000"/>
                    <a:pt x="6351270" y="6187440"/>
                    <a:pt x="6351270" y="5985510"/>
                  </a:cubicBezTo>
                  <a:lnTo>
                    <a:pt x="6351270" y="364490"/>
                  </a:lnTo>
                  <a:cubicBezTo>
                    <a:pt x="6350000" y="162560"/>
                    <a:pt x="6187440" y="0"/>
                    <a:pt x="5985510" y="0"/>
                  </a:cubicBezTo>
                  <a:close/>
                </a:path>
              </a:pathLst>
            </a:custGeom>
            <a:blipFill>
              <a:blip r:embed="rId3">
                <a:alphaModFix amt="12000"/>
              </a:blip>
              <a:stretch>
                <a:fillRect l="-37053" t="-6527" r="-50141" b="-10493"/>
              </a:stretch>
            </a:blipFill>
          </p:spPr>
        </p:sp>
      </p:grpSp>
      <p:grpSp>
        <p:nvGrpSpPr>
          <p:cNvPr id="5" name="Group 5"/>
          <p:cNvGrpSpPr/>
          <p:nvPr/>
        </p:nvGrpSpPr>
        <p:grpSpPr>
          <a:xfrm>
            <a:off x="15701935" y="9544050"/>
            <a:ext cx="473857" cy="473857"/>
            <a:chOff x="0" y="0"/>
            <a:chExt cx="812800" cy="812800"/>
          </a:xfrm>
        </p:grpSpPr>
        <p:sp>
          <p:nvSpPr>
            <p:cNvPr id="6" name="Freeform 6"/>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24225C"/>
            </a:solidFill>
          </p:spPr>
        </p:sp>
        <p:sp>
          <p:nvSpPr>
            <p:cNvPr id="7" name="TextBox 7"/>
            <p:cNvSpPr txBox="1"/>
            <p:nvPr/>
          </p:nvSpPr>
          <p:spPr>
            <a:xfrm>
              <a:off x="76200" y="104775"/>
              <a:ext cx="660400" cy="631825"/>
            </a:xfrm>
            <a:prstGeom prst="rect">
              <a:avLst/>
            </a:prstGeom>
          </p:spPr>
          <p:txBody>
            <a:bodyPr lIns="50800" tIns="50800" rIns="50800" bIns="50800" rtlCol="0" anchor="ctr"/>
            <a:lstStyle/>
            <a:p>
              <a:pPr algn="ctr">
                <a:lnSpc>
                  <a:spcPts val="2000"/>
                </a:lnSpc>
              </a:pPr>
              <a:endParaRPr/>
            </a:p>
          </p:txBody>
        </p:sp>
      </p:grpSp>
      <p:grpSp>
        <p:nvGrpSpPr>
          <p:cNvPr id="8" name="Group 8"/>
          <p:cNvGrpSpPr/>
          <p:nvPr/>
        </p:nvGrpSpPr>
        <p:grpSpPr>
          <a:xfrm>
            <a:off x="16790205" y="9544050"/>
            <a:ext cx="473857" cy="473857"/>
            <a:chOff x="0" y="0"/>
            <a:chExt cx="812800" cy="812800"/>
          </a:xfrm>
        </p:grpSpPr>
        <p:sp>
          <p:nvSpPr>
            <p:cNvPr id="9" name="Freeform 9"/>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24225C"/>
            </a:solidFill>
          </p:spPr>
        </p:sp>
        <p:sp>
          <p:nvSpPr>
            <p:cNvPr id="10" name="TextBox 10"/>
            <p:cNvSpPr txBox="1"/>
            <p:nvPr/>
          </p:nvSpPr>
          <p:spPr>
            <a:xfrm>
              <a:off x="76200" y="104775"/>
              <a:ext cx="660400" cy="631825"/>
            </a:xfrm>
            <a:prstGeom prst="rect">
              <a:avLst/>
            </a:prstGeom>
          </p:spPr>
          <p:txBody>
            <a:bodyPr lIns="50800" tIns="50800" rIns="50800" bIns="50800" rtlCol="0" anchor="ctr"/>
            <a:lstStyle/>
            <a:p>
              <a:pPr algn="ctr">
                <a:lnSpc>
                  <a:spcPts val="2000"/>
                </a:lnSpc>
              </a:pPr>
              <a:endParaRPr/>
            </a:p>
          </p:txBody>
        </p:sp>
      </p:grpSp>
      <p:grpSp>
        <p:nvGrpSpPr>
          <p:cNvPr id="11" name="Group 11"/>
          <p:cNvGrpSpPr/>
          <p:nvPr/>
        </p:nvGrpSpPr>
        <p:grpSpPr>
          <a:xfrm>
            <a:off x="15938863" y="9544050"/>
            <a:ext cx="1088270" cy="473857"/>
            <a:chOff x="0" y="0"/>
            <a:chExt cx="286623" cy="124802"/>
          </a:xfrm>
        </p:grpSpPr>
        <p:sp>
          <p:nvSpPr>
            <p:cNvPr id="12" name="Freeform 12"/>
            <p:cNvSpPr/>
            <p:nvPr/>
          </p:nvSpPr>
          <p:spPr>
            <a:xfrm>
              <a:off x="0" y="0"/>
              <a:ext cx="286623" cy="124802"/>
            </a:xfrm>
            <a:custGeom>
              <a:avLst/>
              <a:gdLst/>
              <a:ahLst/>
              <a:cxnLst/>
              <a:rect l="l" t="t" r="r" b="b"/>
              <a:pathLst>
                <a:path w="286623" h="124802">
                  <a:moveTo>
                    <a:pt x="0" y="0"/>
                  </a:moveTo>
                  <a:lnTo>
                    <a:pt x="286623" y="0"/>
                  </a:lnTo>
                  <a:lnTo>
                    <a:pt x="286623" y="124802"/>
                  </a:lnTo>
                  <a:lnTo>
                    <a:pt x="0" y="124802"/>
                  </a:lnTo>
                  <a:close/>
                </a:path>
              </a:pathLst>
            </a:custGeom>
            <a:solidFill>
              <a:srgbClr val="24225C"/>
            </a:solidFill>
          </p:spPr>
        </p:sp>
        <p:sp>
          <p:nvSpPr>
            <p:cNvPr id="13" name="TextBox 13"/>
            <p:cNvSpPr txBox="1"/>
            <p:nvPr/>
          </p:nvSpPr>
          <p:spPr>
            <a:xfrm>
              <a:off x="0" y="28575"/>
              <a:ext cx="812800" cy="784225"/>
            </a:xfrm>
            <a:prstGeom prst="rect">
              <a:avLst/>
            </a:prstGeom>
          </p:spPr>
          <p:txBody>
            <a:bodyPr lIns="50800" tIns="50800" rIns="50800" bIns="50800" rtlCol="0" anchor="ctr"/>
            <a:lstStyle/>
            <a:p>
              <a:pPr algn="ctr">
                <a:lnSpc>
                  <a:spcPts val="2000"/>
                </a:lnSpc>
              </a:pPr>
              <a:endParaRPr/>
            </a:p>
          </p:txBody>
        </p:sp>
      </p:grpSp>
      <p:grpSp>
        <p:nvGrpSpPr>
          <p:cNvPr id="14" name="Group 14"/>
          <p:cNvGrpSpPr/>
          <p:nvPr/>
        </p:nvGrpSpPr>
        <p:grpSpPr>
          <a:xfrm>
            <a:off x="8674905" y="9544050"/>
            <a:ext cx="473857" cy="473857"/>
            <a:chOff x="0" y="0"/>
            <a:chExt cx="812800" cy="812800"/>
          </a:xfrm>
        </p:grpSpPr>
        <p:sp>
          <p:nvSpPr>
            <p:cNvPr id="15" name="Freeform 15"/>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24225C"/>
            </a:solidFill>
          </p:spPr>
        </p:sp>
        <p:sp>
          <p:nvSpPr>
            <p:cNvPr id="16" name="TextBox 16"/>
            <p:cNvSpPr txBox="1"/>
            <p:nvPr/>
          </p:nvSpPr>
          <p:spPr>
            <a:xfrm>
              <a:off x="76200" y="104775"/>
              <a:ext cx="660400" cy="631825"/>
            </a:xfrm>
            <a:prstGeom prst="rect">
              <a:avLst/>
            </a:prstGeom>
          </p:spPr>
          <p:txBody>
            <a:bodyPr lIns="50800" tIns="50800" rIns="50800" bIns="50800" rtlCol="0" anchor="ctr"/>
            <a:lstStyle/>
            <a:p>
              <a:pPr algn="ctr">
                <a:lnSpc>
                  <a:spcPts val="2000"/>
                </a:lnSpc>
              </a:pPr>
              <a:endParaRPr/>
            </a:p>
          </p:txBody>
        </p:sp>
      </p:grpSp>
      <p:grpSp>
        <p:nvGrpSpPr>
          <p:cNvPr id="17" name="Group 17"/>
          <p:cNvGrpSpPr/>
          <p:nvPr/>
        </p:nvGrpSpPr>
        <p:grpSpPr>
          <a:xfrm>
            <a:off x="9139238" y="9544050"/>
            <a:ext cx="473857" cy="473857"/>
            <a:chOff x="0" y="0"/>
            <a:chExt cx="812800" cy="812800"/>
          </a:xfrm>
        </p:grpSpPr>
        <p:sp>
          <p:nvSpPr>
            <p:cNvPr id="18" name="Freeform 18"/>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24225C"/>
            </a:solidFill>
          </p:spPr>
        </p:sp>
        <p:sp>
          <p:nvSpPr>
            <p:cNvPr id="19" name="TextBox 19"/>
            <p:cNvSpPr txBox="1"/>
            <p:nvPr/>
          </p:nvSpPr>
          <p:spPr>
            <a:xfrm>
              <a:off x="76200" y="104775"/>
              <a:ext cx="660400" cy="631825"/>
            </a:xfrm>
            <a:prstGeom prst="rect">
              <a:avLst/>
            </a:prstGeom>
          </p:spPr>
          <p:txBody>
            <a:bodyPr lIns="50800" tIns="50800" rIns="50800" bIns="50800" rtlCol="0" anchor="ctr"/>
            <a:lstStyle/>
            <a:p>
              <a:pPr algn="ctr">
                <a:lnSpc>
                  <a:spcPts val="2000"/>
                </a:lnSpc>
              </a:pPr>
              <a:endParaRPr/>
            </a:p>
          </p:txBody>
        </p:sp>
      </p:grpSp>
      <p:grpSp>
        <p:nvGrpSpPr>
          <p:cNvPr id="20" name="Group 20"/>
          <p:cNvGrpSpPr/>
          <p:nvPr/>
        </p:nvGrpSpPr>
        <p:grpSpPr>
          <a:xfrm>
            <a:off x="8911834" y="9544050"/>
            <a:ext cx="464332" cy="473857"/>
            <a:chOff x="0" y="0"/>
            <a:chExt cx="122293" cy="124802"/>
          </a:xfrm>
        </p:grpSpPr>
        <p:sp>
          <p:nvSpPr>
            <p:cNvPr id="21" name="Freeform 21"/>
            <p:cNvSpPr/>
            <p:nvPr/>
          </p:nvSpPr>
          <p:spPr>
            <a:xfrm>
              <a:off x="0" y="0"/>
              <a:ext cx="122293" cy="124802"/>
            </a:xfrm>
            <a:custGeom>
              <a:avLst/>
              <a:gdLst/>
              <a:ahLst/>
              <a:cxnLst/>
              <a:rect l="l" t="t" r="r" b="b"/>
              <a:pathLst>
                <a:path w="122293" h="124802">
                  <a:moveTo>
                    <a:pt x="0" y="0"/>
                  </a:moveTo>
                  <a:lnTo>
                    <a:pt x="122293" y="0"/>
                  </a:lnTo>
                  <a:lnTo>
                    <a:pt x="122293" y="124802"/>
                  </a:lnTo>
                  <a:lnTo>
                    <a:pt x="0" y="124802"/>
                  </a:lnTo>
                  <a:close/>
                </a:path>
              </a:pathLst>
            </a:custGeom>
            <a:solidFill>
              <a:srgbClr val="24225C"/>
            </a:solidFill>
          </p:spPr>
        </p:sp>
        <p:sp>
          <p:nvSpPr>
            <p:cNvPr id="22" name="TextBox 22"/>
            <p:cNvSpPr txBox="1"/>
            <p:nvPr/>
          </p:nvSpPr>
          <p:spPr>
            <a:xfrm>
              <a:off x="0" y="28575"/>
              <a:ext cx="812800" cy="784225"/>
            </a:xfrm>
            <a:prstGeom prst="rect">
              <a:avLst/>
            </a:prstGeom>
          </p:spPr>
          <p:txBody>
            <a:bodyPr lIns="50800" tIns="50800" rIns="50800" bIns="50800" rtlCol="0" anchor="ctr"/>
            <a:lstStyle/>
            <a:p>
              <a:pPr algn="ctr">
                <a:lnSpc>
                  <a:spcPts val="2000"/>
                </a:lnSpc>
              </a:pPr>
              <a:endParaRPr/>
            </a:p>
          </p:txBody>
        </p:sp>
      </p:grpSp>
      <p:pic>
        <p:nvPicPr>
          <p:cNvPr id="23" name="Picture 23"/>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8973740" y="9648895"/>
            <a:ext cx="350045" cy="281309"/>
          </a:xfrm>
          <a:prstGeom prst="rect">
            <a:avLst/>
          </a:prstGeom>
        </p:spPr>
      </p:pic>
      <p:sp>
        <p:nvSpPr>
          <p:cNvPr id="24" name="TextBox 24"/>
          <p:cNvSpPr txBox="1"/>
          <p:nvPr/>
        </p:nvSpPr>
        <p:spPr>
          <a:xfrm>
            <a:off x="10073633" y="1149984"/>
            <a:ext cx="6721334" cy="866775"/>
          </a:xfrm>
          <a:prstGeom prst="rect">
            <a:avLst/>
          </a:prstGeom>
        </p:spPr>
        <p:txBody>
          <a:bodyPr lIns="0" tIns="0" rIns="0" bIns="0" rtlCol="0" anchor="t">
            <a:spAutoFit/>
          </a:bodyPr>
          <a:lstStyle/>
          <a:p>
            <a:pPr>
              <a:lnSpc>
                <a:spcPts val="6299"/>
              </a:lnSpc>
            </a:pPr>
            <a:r>
              <a:rPr lang="en-US" sz="6999">
                <a:solidFill>
                  <a:srgbClr val="24225C"/>
                </a:solidFill>
                <a:latin typeface="Barlow Light Bold"/>
              </a:rPr>
              <a:t>PREVENIREA</a:t>
            </a:r>
          </a:p>
        </p:txBody>
      </p:sp>
      <p:sp>
        <p:nvSpPr>
          <p:cNvPr id="25" name="TextBox 25"/>
          <p:cNvSpPr txBox="1"/>
          <p:nvPr/>
        </p:nvSpPr>
        <p:spPr>
          <a:xfrm>
            <a:off x="0" y="3521779"/>
            <a:ext cx="17764758" cy="6231891"/>
          </a:xfrm>
          <a:prstGeom prst="rect">
            <a:avLst/>
          </a:prstGeom>
        </p:spPr>
        <p:txBody>
          <a:bodyPr lIns="0" tIns="0" rIns="0" bIns="0" rtlCol="0" anchor="t">
            <a:spAutoFit/>
          </a:bodyPr>
          <a:lstStyle/>
          <a:p>
            <a:pPr marL="949948" lvl="1" indent="-474974">
              <a:lnSpc>
                <a:spcPts val="6159"/>
              </a:lnSpc>
              <a:buFont typeface="Arial"/>
              <a:buChar char="•"/>
            </a:pPr>
            <a:r>
              <a:rPr lang="en-US" sz="4399" spc="241">
                <a:solidFill>
                  <a:srgbClr val="24225C"/>
                </a:solidFill>
                <a:latin typeface="Barlow Light Bold"/>
              </a:rPr>
              <a:t>Transmiterea, către grupurile țintă, a informațiilor necesare reducerii riscurilor şi gestionării adecvate a vulnerabilităților. </a:t>
            </a:r>
          </a:p>
          <a:p>
            <a:pPr marL="949948" lvl="1" indent="-474974">
              <a:lnSpc>
                <a:spcPts val="6159"/>
              </a:lnSpc>
              <a:buFont typeface="Arial"/>
              <a:buChar char="•"/>
            </a:pPr>
            <a:r>
              <a:rPr lang="en-US" sz="4399" spc="66">
                <a:solidFill>
                  <a:srgbClr val="24225C"/>
                </a:solidFill>
                <a:latin typeface="Arimo Bold"/>
              </a:rPr>
              <a:t>Sensibilizarea publicului cu privire la implicațiile asociate traficului de persoane.</a:t>
            </a:r>
          </a:p>
          <a:p>
            <a:pPr marL="949948" lvl="1" indent="-474974">
              <a:lnSpc>
                <a:spcPts val="6159"/>
              </a:lnSpc>
              <a:buFont typeface="Arial"/>
              <a:buChar char="•"/>
            </a:pPr>
            <a:r>
              <a:rPr lang="en-US" sz="4399" spc="66">
                <a:solidFill>
                  <a:srgbClr val="24225C"/>
                </a:solidFill>
                <a:latin typeface="Arimo Bold"/>
              </a:rPr>
              <a:t>Atenționarea posibililor beneficiari ai serviciilor oferite de victime ale traficului, în legătură cu răspunderea penală în astfel de cazuri.</a:t>
            </a:r>
          </a:p>
          <a:p>
            <a:pPr>
              <a:lnSpc>
                <a:spcPts val="6159"/>
              </a:lnSpc>
            </a:pPr>
            <a:endParaRPr lang="en-US" sz="4399" spc="66">
              <a:solidFill>
                <a:srgbClr val="24225C"/>
              </a:solidFill>
              <a:latin typeface="Arimo Bold"/>
            </a:endParaRPr>
          </a:p>
        </p:txBody>
      </p:sp>
      <p:sp>
        <p:nvSpPr>
          <p:cNvPr id="26" name="TextBox 26"/>
          <p:cNvSpPr txBox="1"/>
          <p:nvPr/>
        </p:nvSpPr>
        <p:spPr>
          <a:xfrm>
            <a:off x="15938863" y="9660329"/>
            <a:ext cx="1088270" cy="269875"/>
          </a:xfrm>
          <a:prstGeom prst="rect">
            <a:avLst/>
          </a:prstGeom>
        </p:spPr>
        <p:txBody>
          <a:bodyPr lIns="0" tIns="0" rIns="0" bIns="0" rtlCol="0" anchor="t">
            <a:spAutoFit/>
          </a:bodyPr>
          <a:lstStyle/>
          <a:p>
            <a:pPr algn="ctr">
              <a:lnSpc>
                <a:spcPts val="2000"/>
              </a:lnSpc>
            </a:pPr>
            <a:r>
              <a:rPr lang="en-US" sz="2000">
                <a:solidFill>
                  <a:srgbClr val="FFFFFF"/>
                </a:solidFill>
                <a:latin typeface="Kollektif"/>
              </a:rPr>
              <a:t>04/10</a:t>
            </a:r>
          </a:p>
        </p:txBody>
      </p:sp>
      <p:sp>
        <p:nvSpPr>
          <p:cNvPr id="27" name="TextBox 27"/>
          <p:cNvSpPr txBox="1"/>
          <p:nvPr/>
        </p:nvSpPr>
        <p:spPr>
          <a:xfrm>
            <a:off x="594295" y="2331084"/>
            <a:ext cx="17170463" cy="847725"/>
          </a:xfrm>
          <a:prstGeom prst="rect">
            <a:avLst/>
          </a:prstGeom>
        </p:spPr>
        <p:txBody>
          <a:bodyPr lIns="0" tIns="0" rIns="0" bIns="0" rtlCol="0" anchor="t">
            <a:spAutoFit/>
          </a:bodyPr>
          <a:lstStyle/>
          <a:p>
            <a:pPr algn="ctr">
              <a:lnSpc>
                <a:spcPts val="6299"/>
              </a:lnSpc>
            </a:pPr>
            <a:r>
              <a:rPr lang="en-US" sz="6999">
                <a:solidFill>
                  <a:srgbClr val="24225C"/>
                </a:solidFill>
                <a:latin typeface="Assistant Bold"/>
              </a:rPr>
              <a:t>Obiectivele activităților de prevenire:</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a:off x="6923630" y="-2530815"/>
            <a:ext cx="12817815" cy="12817815"/>
          </a:xfrm>
          <a:prstGeom prst="rect">
            <a:avLst/>
          </a:prstGeom>
        </p:spPr>
      </p:pic>
      <p:grpSp>
        <p:nvGrpSpPr>
          <p:cNvPr id="3" name="Group 3"/>
          <p:cNvGrpSpPr/>
          <p:nvPr/>
        </p:nvGrpSpPr>
        <p:grpSpPr>
          <a:xfrm>
            <a:off x="299565" y="7991154"/>
            <a:ext cx="17553751" cy="2886358"/>
            <a:chOff x="0" y="0"/>
            <a:chExt cx="4623210" cy="760193"/>
          </a:xfrm>
        </p:grpSpPr>
        <p:sp>
          <p:nvSpPr>
            <p:cNvPr id="4" name="Freeform 4"/>
            <p:cNvSpPr/>
            <p:nvPr/>
          </p:nvSpPr>
          <p:spPr>
            <a:xfrm>
              <a:off x="0" y="0"/>
              <a:ext cx="4623210" cy="760193"/>
            </a:xfrm>
            <a:custGeom>
              <a:avLst/>
              <a:gdLst/>
              <a:ahLst/>
              <a:cxnLst/>
              <a:rect l="l" t="t" r="r" b="b"/>
              <a:pathLst>
                <a:path w="4623210" h="760193">
                  <a:moveTo>
                    <a:pt x="0" y="0"/>
                  </a:moveTo>
                  <a:lnTo>
                    <a:pt x="4623210" y="0"/>
                  </a:lnTo>
                  <a:lnTo>
                    <a:pt x="4623210" y="760193"/>
                  </a:lnTo>
                  <a:lnTo>
                    <a:pt x="0" y="760193"/>
                  </a:lnTo>
                  <a:close/>
                </a:path>
              </a:pathLst>
            </a:custGeom>
            <a:solidFill>
              <a:srgbClr val="F4B1C9"/>
            </a:solidFill>
          </p:spPr>
        </p:sp>
        <p:sp>
          <p:nvSpPr>
            <p:cNvPr id="5" name="TextBox 5"/>
            <p:cNvSpPr txBox="1"/>
            <p:nvPr/>
          </p:nvSpPr>
          <p:spPr>
            <a:xfrm>
              <a:off x="0" y="28575"/>
              <a:ext cx="812800" cy="784225"/>
            </a:xfrm>
            <a:prstGeom prst="rect">
              <a:avLst/>
            </a:prstGeom>
          </p:spPr>
          <p:txBody>
            <a:bodyPr lIns="50800" tIns="50800" rIns="50800" bIns="50800" rtlCol="0" anchor="ctr"/>
            <a:lstStyle/>
            <a:p>
              <a:pPr algn="ctr">
                <a:lnSpc>
                  <a:spcPts val="2000"/>
                </a:lnSpc>
              </a:pPr>
              <a:endParaRPr/>
            </a:p>
          </p:txBody>
        </p:sp>
      </p:grpSp>
      <p:sp>
        <p:nvSpPr>
          <p:cNvPr id="6" name="TextBox 6"/>
          <p:cNvSpPr txBox="1"/>
          <p:nvPr/>
        </p:nvSpPr>
        <p:spPr>
          <a:xfrm>
            <a:off x="367125" y="8233468"/>
            <a:ext cx="17553751" cy="2154439"/>
          </a:xfrm>
          <a:prstGeom prst="rect">
            <a:avLst/>
          </a:prstGeom>
        </p:spPr>
        <p:txBody>
          <a:bodyPr lIns="0" tIns="0" rIns="0" bIns="0" rtlCol="0" anchor="t">
            <a:spAutoFit/>
          </a:bodyPr>
          <a:lstStyle/>
          <a:p>
            <a:pPr>
              <a:lnSpc>
                <a:spcPts val="4302"/>
              </a:lnSpc>
            </a:pPr>
            <a:r>
              <a:rPr lang="en-US" sz="3073" spc="51">
                <a:solidFill>
                  <a:srgbClr val="24225C"/>
                </a:solidFill>
                <a:latin typeface="Arimo Bold"/>
              </a:rPr>
              <a:t>! Vulnerabilitățile unei persoane, fără existența cererii și a unor persoane care să îndeplinească această cerere (traficanții), nu ar putea să o transforme în victimă a traficului de persoane !</a:t>
            </a:r>
          </a:p>
          <a:p>
            <a:pPr>
              <a:lnSpc>
                <a:spcPts val="4302"/>
              </a:lnSpc>
            </a:pPr>
            <a:endParaRPr lang="en-US" sz="3073" spc="51">
              <a:solidFill>
                <a:srgbClr val="24225C"/>
              </a:solidFill>
              <a:latin typeface="Arimo Bold"/>
            </a:endParaRPr>
          </a:p>
        </p:txBody>
      </p:sp>
      <p:grpSp>
        <p:nvGrpSpPr>
          <p:cNvPr id="7" name="Group 7"/>
          <p:cNvGrpSpPr/>
          <p:nvPr/>
        </p:nvGrpSpPr>
        <p:grpSpPr>
          <a:xfrm>
            <a:off x="15701935" y="9544050"/>
            <a:ext cx="473857" cy="473857"/>
            <a:chOff x="0" y="0"/>
            <a:chExt cx="812800" cy="812800"/>
          </a:xfrm>
        </p:grpSpPr>
        <p:sp>
          <p:nvSpPr>
            <p:cNvPr id="8" name="Freeform 8"/>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24225C"/>
            </a:solidFill>
          </p:spPr>
        </p:sp>
        <p:sp>
          <p:nvSpPr>
            <p:cNvPr id="9" name="TextBox 9"/>
            <p:cNvSpPr txBox="1"/>
            <p:nvPr/>
          </p:nvSpPr>
          <p:spPr>
            <a:xfrm>
              <a:off x="76200" y="104775"/>
              <a:ext cx="660400" cy="631825"/>
            </a:xfrm>
            <a:prstGeom prst="rect">
              <a:avLst/>
            </a:prstGeom>
          </p:spPr>
          <p:txBody>
            <a:bodyPr lIns="50800" tIns="50800" rIns="50800" bIns="50800" rtlCol="0" anchor="ctr"/>
            <a:lstStyle/>
            <a:p>
              <a:pPr algn="ctr">
                <a:lnSpc>
                  <a:spcPts val="2000"/>
                </a:lnSpc>
              </a:pPr>
              <a:endParaRPr/>
            </a:p>
          </p:txBody>
        </p:sp>
      </p:grpSp>
      <p:grpSp>
        <p:nvGrpSpPr>
          <p:cNvPr id="10" name="Group 10"/>
          <p:cNvGrpSpPr/>
          <p:nvPr/>
        </p:nvGrpSpPr>
        <p:grpSpPr>
          <a:xfrm>
            <a:off x="16790205" y="9544050"/>
            <a:ext cx="473857" cy="473857"/>
            <a:chOff x="0" y="0"/>
            <a:chExt cx="812800" cy="812800"/>
          </a:xfrm>
        </p:grpSpPr>
        <p:sp>
          <p:nvSpPr>
            <p:cNvPr id="11" name="Freeform 11"/>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24225C"/>
            </a:solidFill>
          </p:spPr>
        </p:sp>
        <p:sp>
          <p:nvSpPr>
            <p:cNvPr id="12" name="TextBox 12"/>
            <p:cNvSpPr txBox="1"/>
            <p:nvPr/>
          </p:nvSpPr>
          <p:spPr>
            <a:xfrm>
              <a:off x="76200" y="104775"/>
              <a:ext cx="660400" cy="631825"/>
            </a:xfrm>
            <a:prstGeom prst="rect">
              <a:avLst/>
            </a:prstGeom>
          </p:spPr>
          <p:txBody>
            <a:bodyPr lIns="50800" tIns="50800" rIns="50800" bIns="50800" rtlCol="0" anchor="ctr"/>
            <a:lstStyle/>
            <a:p>
              <a:pPr algn="ctr">
                <a:lnSpc>
                  <a:spcPts val="2000"/>
                </a:lnSpc>
              </a:pPr>
              <a:endParaRPr/>
            </a:p>
          </p:txBody>
        </p:sp>
      </p:grpSp>
      <p:grpSp>
        <p:nvGrpSpPr>
          <p:cNvPr id="13" name="Group 13"/>
          <p:cNvGrpSpPr/>
          <p:nvPr/>
        </p:nvGrpSpPr>
        <p:grpSpPr>
          <a:xfrm>
            <a:off x="15938863" y="9544050"/>
            <a:ext cx="1088270" cy="473857"/>
            <a:chOff x="0" y="0"/>
            <a:chExt cx="286623" cy="124802"/>
          </a:xfrm>
        </p:grpSpPr>
        <p:sp>
          <p:nvSpPr>
            <p:cNvPr id="14" name="Freeform 14"/>
            <p:cNvSpPr/>
            <p:nvPr/>
          </p:nvSpPr>
          <p:spPr>
            <a:xfrm>
              <a:off x="0" y="0"/>
              <a:ext cx="286623" cy="124802"/>
            </a:xfrm>
            <a:custGeom>
              <a:avLst/>
              <a:gdLst/>
              <a:ahLst/>
              <a:cxnLst/>
              <a:rect l="l" t="t" r="r" b="b"/>
              <a:pathLst>
                <a:path w="286623" h="124802">
                  <a:moveTo>
                    <a:pt x="0" y="0"/>
                  </a:moveTo>
                  <a:lnTo>
                    <a:pt x="286623" y="0"/>
                  </a:lnTo>
                  <a:lnTo>
                    <a:pt x="286623" y="124802"/>
                  </a:lnTo>
                  <a:lnTo>
                    <a:pt x="0" y="124802"/>
                  </a:lnTo>
                  <a:close/>
                </a:path>
              </a:pathLst>
            </a:custGeom>
            <a:solidFill>
              <a:srgbClr val="24225C"/>
            </a:solidFill>
          </p:spPr>
        </p:sp>
        <p:sp>
          <p:nvSpPr>
            <p:cNvPr id="15" name="TextBox 15"/>
            <p:cNvSpPr txBox="1"/>
            <p:nvPr/>
          </p:nvSpPr>
          <p:spPr>
            <a:xfrm>
              <a:off x="0" y="28575"/>
              <a:ext cx="812800" cy="784225"/>
            </a:xfrm>
            <a:prstGeom prst="rect">
              <a:avLst/>
            </a:prstGeom>
          </p:spPr>
          <p:txBody>
            <a:bodyPr lIns="50800" tIns="50800" rIns="50800" bIns="50800" rtlCol="0" anchor="ctr"/>
            <a:lstStyle/>
            <a:p>
              <a:pPr algn="ctr">
                <a:lnSpc>
                  <a:spcPts val="2000"/>
                </a:lnSpc>
              </a:pPr>
              <a:endParaRPr/>
            </a:p>
          </p:txBody>
        </p:sp>
      </p:grpSp>
      <p:grpSp>
        <p:nvGrpSpPr>
          <p:cNvPr id="16" name="Group 16"/>
          <p:cNvGrpSpPr/>
          <p:nvPr/>
        </p:nvGrpSpPr>
        <p:grpSpPr>
          <a:xfrm>
            <a:off x="8674905" y="9544050"/>
            <a:ext cx="473857" cy="473857"/>
            <a:chOff x="0" y="0"/>
            <a:chExt cx="812800" cy="812800"/>
          </a:xfrm>
        </p:grpSpPr>
        <p:sp>
          <p:nvSpPr>
            <p:cNvPr id="17" name="Freeform 17"/>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24225C"/>
            </a:solidFill>
          </p:spPr>
        </p:sp>
        <p:sp>
          <p:nvSpPr>
            <p:cNvPr id="18" name="TextBox 18"/>
            <p:cNvSpPr txBox="1"/>
            <p:nvPr/>
          </p:nvSpPr>
          <p:spPr>
            <a:xfrm>
              <a:off x="76200" y="104775"/>
              <a:ext cx="660400" cy="631825"/>
            </a:xfrm>
            <a:prstGeom prst="rect">
              <a:avLst/>
            </a:prstGeom>
          </p:spPr>
          <p:txBody>
            <a:bodyPr lIns="50800" tIns="50800" rIns="50800" bIns="50800" rtlCol="0" anchor="ctr"/>
            <a:lstStyle/>
            <a:p>
              <a:pPr algn="ctr">
                <a:lnSpc>
                  <a:spcPts val="2000"/>
                </a:lnSpc>
              </a:pPr>
              <a:endParaRPr/>
            </a:p>
          </p:txBody>
        </p:sp>
      </p:grpSp>
      <p:grpSp>
        <p:nvGrpSpPr>
          <p:cNvPr id="19" name="Group 19"/>
          <p:cNvGrpSpPr/>
          <p:nvPr/>
        </p:nvGrpSpPr>
        <p:grpSpPr>
          <a:xfrm>
            <a:off x="9139238" y="9544050"/>
            <a:ext cx="473857" cy="473857"/>
            <a:chOff x="0" y="0"/>
            <a:chExt cx="812800" cy="812800"/>
          </a:xfrm>
        </p:grpSpPr>
        <p:sp>
          <p:nvSpPr>
            <p:cNvPr id="20" name="Freeform 20"/>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24225C"/>
            </a:solidFill>
          </p:spPr>
        </p:sp>
        <p:sp>
          <p:nvSpPr>
            <p:cNvPr id="21" name="TextBox 21"/>
            <p:cNvSpPr txBox="1"/>
            <p:nvPr/>
          </p:nvSpPr>
          <p:spPr>
            <a:xfrm>
              <a:off x="76200" y="104775"/>
              <a:ext cx="660400" cy="631825"/>
            </a:xfrm>
            <a:prstGeom prst="rect">
              <a:avLst/>
            </a:prstGeom>
          </p:spPr>
          <p:txBody>
            <a:bodyPr lIns="50800" tIns="50800" rIns="50800" bIns="50800" rtlCol="0" anchor="ctr"/>
            <a:lstStyle/>
            <a:p>
              <a:pPr algn="ctr">
                <a:lnSpc>
                  <a:spcPts val="2000"/>
                </a:lnSpc>
              </a:pPr>
              <a:endParaRPr/>
            </a:p>
          </p:txBody>
        </p:sp>
      </p:grpSp>
      <p:grpSp>
        <p:nvGrpSpPr>
          <p:cNvPr id="22" name="Group 22"/>
          <p:cNvGrpSpPr/>
          <p:nvPr/>
        </p:nvGrpSpPr>
        <p:grpSpPr>
          <a:xfrm>
            <a:off x="8911834" y="9544050"/>
            <a:ext cx="464332" cy="473857"/>
            <a:chOff x="0" y="0"/>
            <a:chExt cx="122293" cy="124802"/>
          </a:xfrm>
        </p:grpSpPr>
        <p:sp>
          <p:nvSpPr>
            <p:cNvPr id="23" name="Freeform 23"/>
            <p:cNvSpPr/>
            <p:nvPr/>
          </p:nvSpPr>
          <p:spPr>
            <a:xfrm>
              <a:off x="0" y="0"/>
              <a:ext cx="122293" cy="124802"/>
            </a:xfrm>
            <a:custGeom>
              <a:avLst/>
              <a:gdLst/>
              <a:ahLst/>
              <a:cxnLst/>
              <a:rect l="l" t="t" r="r" b="b"/>
              <a:pathLst>
                <a:path w="122293" h="124802">
                  <a:moveTo>
                    <a:pt x="0" y="0"/>
                  </a:moveTo>
                  <a:lnTo>
                    <a:pt x="122293" y="0"/>
                  </a:lnTo>
                  <a:lnTo>
                    <a:pt x="122293" y="124802"/>
                  </a:lnTo>
                  <a:lnTo>
                    <a:pt x="0" y="124802"/>
                  </a:lnTo>
                  <a:close/>
                </a:path>
              </a:pathLst>
            </a:custGeom>
            <a:solidFill>
              <a:srgbClr val="24225C"/>
            </a:solidFill>
          </p:spPr>
        </p:sp>
        <p:sp>
          <p:nvSpPr>
            <p:cNvPr id="24" name="TextBox 24"/>
            <p:cNvSpPr txBox="1"/>
            <p:nvPr/>
          </p:nvSpPr>
          <p:spPr>
            <a:xfrm>
              <a:off x="0" y="28575"/>
              <a:ext cx="812800" cy="784225"/>
            </a:xfrm>
            <a:prstGeom prst="rect">
              <a:avLst/>
            </a:prstGeom>
          </p:spPr>
          <p:txBody>
            <a:bodyPr lIns="50800" tIns="50800" rIns="50800" bIns="50800" rtlCol="0" anchor="ctr"/>
            <a:lstStyle/>
            <a:p>
              <a:pPr algn="ctr">
                <a:lnSpc>
                  <a:spcPts val="2000"/>
                </a:lnSpc>
              </a:pPr>
              <a:endParaRPr/>
            </a:p>
          </p:txBody>
        </p:sp>
      </p:grpSp>
      <p:pic>
        <p:nvPicPr>
          <p:cNvPr id="25" name="Picture 25"/>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973740" y="9648895"/>
            <a:ext cx="350045" cy="281309"/>
          </a:xfrm>
          <a:prstGeom prst="rect">
            <a:avLst/>
          </a:prstGeom>
        </p:spPr>
      </p:pic>
      <p:sp>
        <p:nvSpPr>
          <p:cNvPr id="26" name="TextBox 26"/>
          <p:cNvSpPr txBox="1"/>
          <p:nvPr/>
        </p:nvSpPr>
        <p:spPr>
          <a:xfrm>
            <a:off x="513927" y="2952750"/>
            <a:ext cx="17339389" cy="3245991"/>
          </a:xfrm>
          <a:prstGeom prst="rect">
            <a:avLst/>
          </a:prstGeom>
        </p:spPr>
        <p:txBody>
          <a:bodyPr lIns="0" tIns="0" rIns="0" bIns="0" rtlCol="0" anchor="t">
            <a:spAutoFit/>
          </a:bodyPr>
          <a:lstStyle/>
          <a:p>
            <a:pPr>
              <a:lnSpc>
                <a:spcPts val="4312"/>
              </a:lnSpc>
            </a:pPr>
            <a:r>
              <a:rPr lang="en-US" sz="3080" spc="32">
                <a:solidFill>
                  <a:srgbClr val="24225C"/>
                </a:solidFill>
                <a:latin typeface="Arimo Bold"/>
              </a:rPr>
              <a:t>CEREREA – consumatorii de servicii sexuale, angajatorii care caută forță de muncă ieftină, cei care folosesc copii/tineri în vederea obligării la cerșetorie sau la comiterea unor infracțiuni. Aceste fapte au ca scop satisfacerea unor nevoi personale ale consumatorilor și dorința pentru câștiguri considerabile și rapide, cu prețul vieții oamenilor care ajung să fie exploatați.</a:t>
            </a:r>
          </a:p>
          <a:p>
            <a:pPr>
              <a:lnSpc>
                <a:spcPts val="4312"/>
              </a:lnSpc>
            </a:pPr>
            <a:endParaRPr lang="en-US" sz="3080" spc="32">
              <a:solidFill>
                <a:srgbClr val="24225C"/>
              </a:solidFill>
              <a:latin typeface="Arimo Bold"/>
            </a:endParaRPr>
          </a:p>
        </p:txBody>
      </p:sp>
      <p:sp>
        <p:nvSpPr>
          <p:cNvPr id="27" name="TextBox 27"/>
          <p:cNvSpPr txBox="1"/>
          <p:nvPr/>
        </p:nvSpPr>
        <p:spPr>
          <a:xfrm>
            <a:off x="9761664" y="723900"/>
            <a:ext cx="6721334" cy="762001"/>
          </a:xfrm>
          <a:prstGeom prst="rect">
            <a:avLst/>
          </a:prstGeom>
        </p:spPr>
        <p:txBody>
          <a:bodyPr lIns="0" tIns="0" rIns="0" bIns="0" rtlCol="0" anchor="t">
            <a:spAutoFit/>
          </a:bodyPr>
          <a:lstStyle/>
          <a:p>
            <a:pPr>
              <a:lnSpc>
                <a:spcPts val="5400"/>
              </a:lnSpc>
            </a:pPr>
            <a:r>
              <a:rPr lang="en-US" sz="6000">
                <a:solidFill>
                  <a:srgbClr val="24225C"/>
                </a:solidFill>
                <a:latin typeface="Barlow Light Bold"/>
              </a:rPr>
              <a:t>PREVENIREA</a:t>
            </a:r>
          </a:p>
        </p:txBody>
      </p:sp>
      <p:sp>
        <p:nvSpPr>
          <p:cNvPr id="28" name="TextBox 28"/>
          <p:cNvSpPr txBox="1"/>
          <p:nvPr/>
        </p:nvSpPr>
        <p:spPr>
          <a:xfrm>
            <a:off x="15938863" y="9660329"/>
            <a:ext cx="1088270" cy="269875"/>
          </a:xfrm>
          <a:prstGeom prst="rect">
            <a:avLst/>
          </a:prstGeom>
        </p:spPr>
        <p:txBody>
          <a:bodyPr lIns="0" tIns="0" rIns="0" bIns="0" rtlCol="0" anchor="t">
            <a:spAutoFit/>
          </a:bodyPr>
          <a:lstStyle/>
          <a:p>
            <a:pPr algn="ctr">
              <a:lnSpc>
                <a:spcPts val="2000"/>
              </a:lnSpc>
            </a:pPr>
            <a:r>
              <a:rPr lang="en-US" sz="2000">
                <a:solidFill>
                  <a:srgbClr val="FFFFFF"/>
                </a:solidFill>
                <a:latin typeface="Kollektif"/>
              </a:rPr>
              <a:t>05/10</a:t>
            </a:r>
          </a:p>
        </p:txBody>
      </p:sp>
      <p:sp>
        <p:nvSpPr>
          <p:cNvPr id="29" name="TextBox 29"/>
          <p:cNvSpPr txBox="1"/>
          <p:nvPr/>
        </p:nvSpPr>
        <p:spPr>
          <a:xfrm>
            <a:off x="513927" y="5817742"/>
            <a:ext cx="17614936" cy="2703028"/>
          </a:xfrm>
          <a:prstGeom prst="rect">
            <a:avLst/>
          </a:prstGeom>
        </p:spPr>
        <p:txBody>
          <a:bodyPr lIns="0" tIns="0" rIns="0" bIns="0" rtlCol="0" anchor="t">
            <a:spAutoFit/>
          </a:bodyPr>
          <a:lstStyle/>
          <a:p>
            <a:pPr>
              <a:lnSpc>
                <a:spcPts val="4314"/>
              </a:lnSpc>
            </a:pPr>
            <a:r>
              <a:rPr lang="en-US" sz="3081" spc="51">
                <a:solidFill>
                  <a:srgbClr val="24225C"/>
                </a:solidFill>
                <a:latin typeface="Arimo Bold"/>
              </a:rPr>
              <a:t>VULNERABILITĂȚILE POTENȚIALELOR VICTIME – sărăcia, lipsa de oportunități, proveniența din medii defavorizate, condiții de viață precare, mediu familial conflictual și abuziv, nivel scăzut de educație – toate acestea conduc la creșterea riscului ca o persoană să devină victimă a traficului. </a:t>
            </a:r>
          </a:p>
          <a:p>
            <a:pPr>
              <a:lnSpc>
                <a:spcPts val="4314"/>
              </a:lnSpc>
            </a:pPr>
            <a:endParaRPr lang="en-US" sz="3081" spc="51">
              <a:solidFill>
                <a:srgbClr val="24225C"/>
              </a:solidFill>
              <a:latin typeface="Arimo Bold"/>
            </a:endParaRPr>
          </a:p>
        </p:txBody>
      </p:sp>
      <p:sp>
        <p:nvSpPr>
          <p:cNvPr id="30" name="TextBox 30"/>
          <p:cNvSpPr txBox="1"/>
          <p:nvPr/>
        </p:nvSpPr>
        <p:spPr>
          <a:xfrm>
            <a:off x="651066" y="2019300"/>
            <a:ext cx="16995394" cy="847725"/>
          </a:xfrm>
          <a:prstGeom prst="rect">
            <a:avLst/>
          </a:prstGeom>
        </p:spPr>
        <p:txBody>
          <a:bodyPr lIns="0" tIns="0" rIns="0" bIns="0" rtlCol="0" anchor="t">
            <a:spAutoFit/>
          </a:bodyPr>
          <a:lstStyle/>
          <a:p>
            <a:pPr algn="ctr">
              <a:lnSpc>
                <a:spcPts val="6299"/>
              </a:lnSpc>
            </a:pPr>
            <a:r>
              <a:rPr lang="en-US" sz="6999">
                <a:solidFill>
                  <a:srgbClr val="24225C"/>
                </a:solidFill>
                <a:latin typeface="Assistant Bold"/>
              </a:rPr>
              <a:t>Cauzele fenomenului traficului de persoane</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a:off x="6923630" y="-2530815"/>
            <a:ext cx="12817815" cy="12817815"/>
          </a:xfrm>
          <a:prstGeom prst="rect">
            <a:avLst/>
          </a:prstGeom>
        </p:spPr>
      </p:pic>
      <p:grpSp>
        <p:nvGrpSpPr>
          <p:cNvPr id="3" name="Group 3"/>
          <p:cNvGrpSpPr/>
          <p:nvPr/>
        </p:nvGrpSpPr>
        <p:grpSpPr>
          <a:xfrm>
            <a:off x="15701935" y="9544050"/>
            <a:ext cx="473857" cy="473857"/>
            <a:chOff x="0" y="0"/>
            <a:chExt cx="812800" cy="812800"/>
          </a:xfrm>
        </p:grpSpPr>
        <p:sp>
          <p:nvSpPr>
            <p:cNvPr id="4" name="Freeform 4"/>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24225C"/>
            </a:solidFill>
          </p:spPr>
        </p:sp>
        <p:sp>
          <p:nvSpPr>
            <p:cNvPr id="5" name="TextBox 5"/>
            <p:cNvSpPr txBox="1"/>
            <p:nvPr/>
          </p:nvSpPr>
          <p:spPr>
            <a:xfrm>
              <a:off x="76200" y="104775"/>
              <a:ext cx="660400" cy="631825"/>
            </a:xfrm>
            <a:prstGeom prst="rect">
              <a:avLst/>
            </a:prstGeom>
          </p:spPr>
          <p:txBody>
            <a:bodyPr lIns="50800" tIns="50800" rIns="50800" bIns="50800" rtlCol="0" anchor="ctr"/>
            <a:lstStyle/>
            <a:p>
              <a:pPr algn="ctr">
                <a:lnSpc>
                  <a:spcPts val="2000"/>
                </a:lnSpc>
              </a:pPr>
              <a:endParaRPr/>
            </a:p>
          </p:txBody>
        </p:sp>
      </p:grpSp>
      <p:grpSp>
        <p:nvGrpSpPr>
          <p:cNvPr id="6" name="Group 6"/>
          <p:cNvGrpSpPr/>
          <p:nvPr/>
        </p:nvGrpSpPr>
        <p:grpSpPr>
          <a:xfrm>
            <a:off x="16790205" y="9544050"/>
            <a:ext cx="473857" cy="473857"/>
            <a:chOff x="0" y="0"/>
            <a:chExt cx="812800" cy="812800"/>
          </a:xfrm>
        </p:grpSpPr>
        <p:sp>
          <p:nvSpPr>
            <p:cNvPr id="7" name="Freeform 7"/>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24225C"/>
            </a:solidFill>
          </p:spPr>
        </p:sp>
        <p:sp>
          <p:nvSpPr>
            <p:cNvPr id="8" name="TextBox 8"/>
            <p:cNvSpPr txBox="1"/>
            <p:nvPr/>
          </p:nvSpPr>
          <p:spPr>
            <a:xfrm>
              <a:off x="76200" y="104775"/>
              <a:ext cx="660400" cy="631825"/>
            </a:xfrm>
            <a:prstGeom prst="rect">
              <a:avLst/>
            </a:prstGeom>
          </p:spPr>
          <p:txBody>
            <a:bodyPr lIns="50800" tIns="50800" rIns="50800" bIns="50800" rtlCol="0" anchor="ctr"/>
            <a:lstStyle/>
            <a:p>
              <a:pPr algn="ctr">
                <a:lnSpc>
                  <a:spcPts val="2000"/>
                </a:lnSpc>
              </a:pPr>
              <a:endParaRPr/>
            </a:p>
          </p:txBody>
        </p:sp>
      </p:grpSp>
      <p:grpSp>
        <p:nvGrpSpPr>
          <p:cNvPr id="9" name="Group 9"/>
          <p:cNvGrpSpPr/>
          <p:nvPr/>
        </p:nvGrpSpPr>
        <p:grpSpPr>
          <a:xfrm>
            <a:off x="15938863" y="9544050"/>
            <a:ext cx="1088270" cy="473857"/>
            <a:chOff x="0" y="0"/>
            <a:chExt cx="286623" cy="124802"/>
          </a:xfrm>
        </p:grpSpPr>
        <p:sp>
          <p:nvSpPr>
            <p:cNvPr id="10" name="Freeform 10"/>
            <p:cNvSpPr/>
            <p:nvPr/>
          </p:nvSpPr>
          <p:spPr>
            <a:xfrm>
              <a:off x="0" y="0"/>
              <a:ext cx="286623" cy="124802"/>
            </a:xfrm>
            <a:custGeom>
              <a:avLst/>
              <a:gdLst/>
              <a:ahLst/>
              <a:cxnLst/>
              <a:rect l="l" t="t" r="r" b="b"/>
              <a:pathLst>
                <a:path w="286623" h="124802">
                  <a:moveTo>
                    <a:pt x="0" y="0"/>
                  </a:moveTo>
                  <a:lnTo>
                    <a:pt x="286623" y="0"/>
                  </a:lnTo>
                  <a:lnTo>
                    <a:pt x="286623" y="124802"/>
                  </a:lnTo>
                  <a:lnTo>
                    <a:pt x="0" y="124802"/>
                  </a:lnTo>
                  <a:close/>
                </a:path>
              </a:pathLst>
            </a:custGeom>
            <a:solidFill>
              <a:srgbClr val="24225C"/>
            </a:solidFill>
          </p:spPr>
        </p:sp>
        <p:sp>
          <p:nvSpPr>
            <p:cNvPr id="11" name="TextBox 11"/>
            <p:cNvSpPr txBox="1"/>
            <p:nvPr/>
          </p:nvSpPr>
          <p:spPr>
            <a:xfrm>
              <a:off x="0" y="28575"/>
              <a:ext cx="812800" cy="784225"/>
            </a:xfrm>
            <a:prstGeom prst="rect">
              <a:avLst/>
            </a:prstGeom>
          </p:spPr>
          <p:txBody>
            <a:bodyPr lIns="50800" tIns="50800" rIns="50800" bIns="50800" rtlCol="0" anchor="ctr"/>
            <a:lstStyle/>
            <a:p>
              <a:pPr algn="ctr">
                <a:lnSpc>
                  <a:spcPts val="2000"/>
                </a:lnSpc>
              </a:pPr>
              <a:endParaRPr/>
            </a:p>
          </p:txBody>
        </p:sp>
      </p:grpSp>
      <p:grpSp>
        <p:nvGrpSpPr>
          <p:cNvPr id="12" name="Group 12"/>
          <p:cNvGrpSpPr/>
          <p:nvPr/>
        </p:nvGrpSpPr>
        <p:grpSpPr>
          <a:xfrm>
            <a:off x="8674905" y="9544050"/>
            <a:ext cx="473857" cy="473857"/>
            <a:chOff x="0" y="0"/>
            <a:chExt cx="812800" cy="812800"/>
          </a:xfrm>
        </p:grpSpPr>
        <p:sp>
          <p:nvSpPr>
            <p:cNvPr id="13" name="Freeform 13"/>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24225C"/>
            </a:solidFill>
          </p:spPr>
        </p:sp>
        <p:sp>
          <p:nvSpPr>
            <p:cNvPr id="14" name="TextBox 14"/>
            <p:cNvSpPr txBox="1"/>
            <p:nvPr/>
          </p:nvSpPr>
          <p:spPr>
            <a:xfrm>
              <a:off x="76200" y="104775"/>
              <a:ext cx="660400" cy="631825"/>
            </a:xfrm>
            <a:prstGeom prst="rect">
              <a:avLst/>
            </a:prstGeom>
          </p:spPr>
          <p:txBody>
            <a:bodyPr lIns="50800" tIns="50800" rIns="50800" bIns="50800" rtlCol="0" anchor="ctr"/>
            <a:lstStyle/>
            <a:p>
              <a:pPr algn="ctr">
                <a:lnSpc>
                  <a:spcPts val="2000"/>
                </a:lnSpc>
              </a:pPr>
              <a:endParaRPr/>
            </a:p>
          </p:txBody>
        </p:sp>
      </p:grpSp>
      <p:grpSp>
        <p:nvGrpSpPr>
          <p:cNvPr id="15" name="Group 15"/>
          <p:cNvGrpSpPr/>
          <p:nvPr/>
        </p:nvGrpSpPr>
        <p:grpSpPr>
          <a:xfrm>
            <a:off x="9139238" y="9544050"/>
            <a:ext cx="473857" cy="473857"/>
            <a:chOff x="0" y="0"/>
            <a:chExt cx="812800" cy="812800"/>
          </a:xfrm>
        </p:grpSpPr>
        <p:sp>
          <p:nvSpPr>
            <p:cNvPr id="16" name="Freeform 16"/>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24225C"/>
            </a:solidFill>
          </p:spPr>
        </p:sp>
        <p:sp>
          <p:nvSpPr>
            <p:cNvPr id="17" name="TextBox 17"/>
            <p:cNvSpPr txBox="1"/>
            <p:nvPr/>
          </p:nvSpPr>
          <p:spPr>
            <a:xfrm>
              <a:off x="76200" y="104775"/>
              <a:ext cx="660400" cy="631825"/>
            </a:xfrm>
            <a:prstGeom prst="rect">
              <a:avLst/>
            </a:prstGeom>
          </p:spPr>
          <p:txBody>
            <a:bodyPr lIns="50800" tIns="50800" rIns="50800" bIns="50800" rtlCol="0" anchor="ctr"/>
            <a:lstStyle/>
            <a:p>
              <a:pPr algn="ctr">
                <a:lnSpc>
                  <a:spcPts val="2000"/>
                </a:lnSpc>
              </a:pPr>
              <a:endParaRPr/>
            </a:p>
          </p:txBody>
        </p:sp>
      </p:grpSp>
      <p:grpSp>
        <p:nvGrpSpPr>
          <p:cNvPr id="18" name="Group 18"/>
          <p:cNvGrpSpPr/>
          <p:nvPr/>
        </p:nvGrpSpPr>
        <p:grpSpPr>
          <a:xfrm>
            <a:off x="8911834" y="9544050"/>
            <a:ext cx="464332" cy="473857"/>
            <a:chOff x="0" y="0"/>
            <a:chExt cx="122293" cy="124802"/>
          </a:xfrm>
        </p:grpSpPr>
        <p:sp>
          <p:nvSpPr>
            <p:cNvPr id="19" name="Freeform 19"/>
            <p:cNvSpPr/>
            <p:nvPr/>
          </p:nvSpPr>
          <p:spPr>
            <a:xfrm>
              <a:off x="0" y="0"/>
              <a:ext cx="122293" cy="124802"/>
            </a:xfrm>
            <a:custGeom>
              <a:avLst/>
              <a:gdLst/>
              <a:ahLst/>
              <a:cxnLst/>
              <a:rect l="l" t="t" r="r" b="b"/>
              <a:pathLst>
                <a:path w="122293" h="124802">
                  <a:moveTo>
                    <a:pt x="0" y="0"/>
                  </a:moveTo>
                  <a:lnTo>
                    <a:pt x="122293" y="0"/>
                  </a:lnTo>
                  <a:lnTo>
                    <a:pt x="122293" y="124802"/>
                  </a:lnTo>
                  <a:lnTo>
                    <a:pt x="0" y="124802"/>
                  </a:lnTo>
                  <a:close/>
                </a:path>
              </a:pathLst>
            </a:custGeom>
            <a:solidFill>
              <a:srgbClr val="24225C"/>
            </a:solidFill>
          </p:spPr>
        </p:sp>
        <p:sp>
          <p:nvSpPr>
            <p:cNvPr id="20" name="TextBox 20"/>
            <p:cNvSpPr txBox="1"/>
            <p:nvPr/>
          </p:nvSpPr>
          <p:spPr>
            <a:xfrm>
              <a:off x="0" y="28575"/>
              <a:ext cx="812800" cy="784225"/>
            </a:xfrm>
            <a:prstGeom prst="rect">
              <a:avLst/>
            </a:prstGeom>
          </p:spPr>
          <p:txBody>
            <a:bodyPr lIns="50800" tIns="50800" rIns="50800" bIns="50800" rtlCol="0" anchor="ctr"/>
            <a:lstStyle/>
            <a:p>
              <a:pPr algn="ctr">
                <a:lnSpc>
                  <a:spcPts val="2000"/>
                </a:lnSpc>
              </a:pPr>
              <a:endParaRPr/>
            </a:p>
          </p:txBody>
        </p:sp>
      </p:grpSp>
      <p:pic>
        <p:nvPicPr>
          <p:cNvPr id="21" name="Picture 21"/>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973740" y="9648895"/>
            <a:ext cx="350045" cy="281309"/>
          </a:xfrm>
          <a:prstGeom prst="rect">
            <a:avLst/>
          </a:prstGeom>
        </p:spPr>
      </p:pic>
      <p:pic>
        <p:nvPicPr>
          <p:cNvPr id="22" name="Picture 22"/>
          <p:cNvPicPr>
            <a:picLocks noChangeAspect="1"/>
          </p:cNvPicPr>
          <p:nvPr/>
        </p:nvPicPr>
        <p:blipFill>
          <a:blip r:embed="rId4"/>
          <a:srcRect t="3438" b="3438"/>
          <a:stretch>
            <a:fillRect/>
          </a:stretch>
        </p:blipFill>
        <p:spPr>
          <a:xfrm>
            <a:off x="-1248061" y="2875701"/>
            <a:ext cx="6657216" cy="7923110"/>
          </a:xfrm>
          <a:prstGeom prst="rect">
            <a:avLst/>
          </a:prstGeom>
        </p:spPr>
      </p:pic>
      <p:sp>
        <p:nvSpPr>
          <p:cNvPr id="23" name="TextBox 23"/>
          <p:cNvSpPr txBox="1"/>
          <p:nvPr/>
        </p:nvSpPr>
        <p:spPr>
          <a:xfrm>
            <a:off x="9761664" y="723900"/>
            <a:ext cx="6721334" cy="762001"/>
          </a:xfrm>
          <a:prstGeom prst="rect">
            <a:avLst/>
          </a:prstGeom>
        </p:spPr>
        <p:txBody>
          <a:bodyPr lIns="0" tIns="0" rIns="0" bIns="0" rtlCol="0" anchor="t">
            <a:spAutoFit/>
          </a:bodyPr>
          <a:lstStyle/>
          <a:p>
            <a:pPr>
              <a:lnSpc>
                <a:spcPts val="5400"/>
              </a:lnSpc>
            </a:pPr>
            <a:r>
              <a:rPr lang="en-US" sz="6000">
                <a:solidFill>
                  <a:srgbClr val="24225C"/>
                </a:solidFill>
                <a:latin typeface="Barlow Light Bold"/>
              </a:rPr>
              <a:t>PREVENIREA</a:t>
            </a:r>
          </a:p>
        </p:txBody>
      </p:sp>
      <p:sp>
        <p:nvSpPr>
          <p:cNvPr id="24" name="TextBox 24"/>
          <p:cNvSpPr txBox="1"/>
          <p:nvPr/>
        </p:nvSpPr>
        <p:spPr>
          <a:xfrm>
            <a:off x="15938863" y="9660329"/>
            <a:ext cx="1088270" cy="269875"/>
          </a:xfrm>
          <a:prstGeom prst="rect">
            <a:avLst/>
          </a:prstGeom>
        </p:spPr>
        <p:txBody>
          <a:bodyPr lIns="0" tIns="0" rIns="0" bIns="0" rtlCol="0" anchor="t">
            <a:spAutoFit/>
          </a:bodyPr>
          <a:lstStyle/>
          <a:p>
            <a:pPr algn="ctr">
              <a:lnSpc>
                <a:spcPts val="2000"/>
              </a:lnSpc>
            </a:pPr>
            <a:r>
              <a:rPr lang="en-US" sz="2000">
                <a:solidFill>
                  <a:srgbClr val="FFFFFF"/>
                </a:solidFill>
                <a:latin typeface="Kollektif"/>
              </a:rPr>
              <a:t>05/10</a:t>
            </a:r>
          </a:p>
        </p:txBody>
      </p:sp>
      <p:sp>
        <p:nvSpPr>
          <p:cNvPr id="25" name="TextBox 25"/>
          <p:cNvSpPr txBox="1"/>
          <p:nvPr/>
        </p:nvSpPr>
        <p:spPr>
          <a:xfrm>
            <a:off x="3859486" y="5461001"/>
            <a:ext cx="14428514" cy="2174875"/>
          </a:xfrm>
          <a:prstGeom prst="rect">
            <a:avLst/>
          </a:prstGeom>
        </p:spPr>
        <p:txBody>
          <a:bodyPr lIns="0" tIns="0" rIns="0" bIns="0" rtlCol="0" anchor="t">
            <a:spAutoFit/>
          </a:bodyPr>
          <a:lstStyle/>
          <a:p>
            <a:pPr>
              <a:lnSpc>
                <a:spcPts val="3500"/>
              </a:lnSpc>
            </a:pPr>
            <a:r>
              <a:rPr lang="en-US" sz="2500" spc="137">
                <a:solidFill>
                  <a:srgbClr val="24225C"/>
                </a:solidFill>
                <a:latin typeface="Arimo Bold"/>
              </a:rPr>
              <a:t>Traficanții reprezintă elementul de legătură dintre cerere și ofertă, fiind cei care conduc efectiv la îndeplinirea cererii prin recrutarea persoanelor vulnerabile și exploatarea acestora în scopuri sexuale, pentru prestarea muncii forțate sau pentru obligarea la cerșetorie. Traficanții exploatează vulnerabilitățile victimelor prin mijloace precum manipularea, înșelăciunea sau uzul de forță.</a:t>
            </a:r>
          </a:p>
        </p:txBody>
      </p:sp>
      <p:sp>
        <p:nvSpPr>
          <p:cNvPr id="26" name="TextBox 26"/>
          <p:cNvSpPr txBox="1"/>
          <p:nvPr/>
        </p:nvSpPr>
        <p:spPr>
          <a:xfrm>
            <a:off x="-933736" y="1838325"/>
            <a:ext cx="18838130" cy="702946"/>
          </a:xfrm>
          <a:prstGeom prst="rect">
            <a:avLst/>
          </a:prstGeom>
        </p:spPr>
        <p:txBody>
          <a:bodyPr lIns="0" tIns="0" rIns="0" bIns="0" rtlCol="0" anchor="t">
            <a:spAutoFit/>
          </a:bodyPr>
          <a:lstStyle/>
          <a:p>
            <a:pPr algn="r">
              <a:lnSpc>
                <a:spcPts val="5130"/>
              </a:lnSpc>
            </a:pPr>
            <a:r>
              <a:rPr lang="en-US" sz="5700">
                <a:solidFill>
                  <a:srgbClr val="24225C"/>
                </a:solidFill>
                <a:latin typeface="Assistant Bold"/>
              </a:rPr>
              <a:t>MECANISMUL FENOMENULUI TRAFICULUI DE PERSOANE</a:t>
            </a:r>
          </a:p>
        </p:txBody>
      </p:sp>
      <p:sp>
        <p:nvSpPr>
          <p:cNvPr id="27" name="TextBox 27"/>
          <p:cNvSpPr txBox="1"/>
          <p:nvPr/>
        </p:nvSpPr>
        <p:spPr>
          <a:xfrm>
            <a:off x="4532709" y="7643249"/>
            <a:ext cx="13388167" cy="2184400"/>
          </a:xfrm>
          <a:prstGeom prst="rect">
            <a:avLst/>
          </a:prstGeom>
        </p:spPr>
        <p:txBody>
          <a:bodyPr lIns="0" tIns="0" rIns="0" bIns="0" rtlCol="0" anchor="t">
            <a:spAutoFit/>
          </a:bodyPr>
          <a:lstStyle/>
          <a:p>
            <a:pPr>
              <a:lnSpc>
                <a:spcPts val="3499"/>
              </a:lnSpc>
            </a:pPr>
            <a:r>
              <a:rPr lang="en-US" sz="2499" spc="137">
                <a:solidFill>
                  <a:srgbClr val="24225C"/>
                </a:solidFill>
                <a:latin typeface="Arimo Bold"/>
              </a:rPr>
              <a:t>Oferta este alcătuită din persoane vulnerabile, care provin din medii defavorizate, din familii dezorganizate sau abuzive, cu o situație financiară precară și cu un nivel scăzut de educație, care din lipsa accesului la informații și din dorința de a avea un trai mai bun, cad pradă ofertelor traficanților.</a:t>
            </a:r>
          </a:p>
          <a:p>
            <a:pPr>
              <a:lnSpc>
                <a:spcPts val="3499"/>
              </a:lnSpc>
            </a:pPr>
            <a:endParaRPr lang="en-US" sz="2499" spc="137">
              <a:solidFill>
                <a:srgbClr val="24225C"/>
              </a:solidFill>
              <a:latin typeface="Arimo Bold"/>
            </a:endParaRPr>
          </a:p>
        </p:txBody>
      </p:sp>
      <p:sp>
        <p:nvSpPr>
          <p:cNvPr id="28" name="TextBox 28"/>
          <p:cNvSpPr txBox="1"/>
          <p:nvPr/>
        </p:nvSpPr>
        <p:spPr>
          <a:xfrm>
            <a:off x="4247352" y="3162300"/>
            <a:ext cx="14105319" cy="2184400"/>
          </a:xfrm>
          <a:prstGeom prst="rect">
            <a:avLst/>
          </a:prstGeom>
        </p:spPr>
        <p:txBody>
          <a:bodyPr lIns="0" tIns="0" rIns="0" bIns="0" rtlCol="0" anchor="t">
            <a:spAutoFit/>
          </a:bodyPr>
          <a:lstStyle/>
          <a:p>
            <a:pPr>
              <a:lnSpc>
                <a:spcPts val="3499"/>
              </a:lnSpc>
            </a:pPr>
            <a:r>
              <a:rPr lang="en-US" sz="2499" spc="137">
                <a:solidFill>
                  <a:srgbClr val="000000"/>
                </a:solidFill>
                <a:latin typeface="Barlow Light Bold"/>
              </a:rPr>
              <a:t>Cererea este factorul declanșator și cel care conduce la creșterea fenomenului de trafic de persoane, fiind reprezentat de consumatorii de servicii sexuale sau angajatorii care caută forță de muncă ieftină.</a:t>
            </a:r>
          </a:p>
          <a:p>
            <a:pPr>
              <a:lnSpc>
                <a:spcPts val="3499"/>
              </a:lnSpc>
            </a:pPr>
            <a:r>
              <a:rPr lang="en-US" sz="2499" spc="137">
                <a:solidFill>
                  <a:srgbClr val="000000"/>
                </a:solidFill>
                <a:latin typeface="Barlow Light Bold"/>
              </a:rPr>
              <a:t>Aceste fapte au ca scop satisfacerea nevoilor celor care apelează la astfel de servicii, precum și obținerea unor câștiguri financiare considerabile, în mod rapid. </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rot="5400000" flipH="1">
            <a:off x="-2185848" y="0"/>
            <a:ext cx="10287000" cy="10287000"/>
          </a:xfrm>
          <a:prstGeom prst="rect">
            <a:avLst/>
          </a:prstGeom>
        </p:spPr>
      </p:pic>
      <p:grpSp>
        <p:nvGrpSpPr>
          <p:cNvPr id="3" name="Group 3"/>
          <p:cNvGrpSpPr>
            <a:grpSpLocks noChangeAspect="1"/>
          </p:cNvGrpSpPr>
          <p:nvPr/>
        </p:nvGrpSpPr>
        <p:grpSpPr>
          <a:xfrm rot="5400000">
            <a:off x="1471669" y="2299143"/>
            <a:ext cx="3799774" cy="5106316"/>
            <a:chOff x="0" y="0"/>
            <a:chExt cx="3663950" cy="4923790"/>
          </a:xfrm>
        </p:grpSpPr>
        <p:sp>
          <p:nvSpPr>
            <p:cNvPr id="4" name="Freeform 4"/>
            <p:cNvSpPr/>
            <p:nvPr/>
          </p:nvSpPr>
          <p:spPr>
            <a:xfrm>
              <a:off x="31750" y="31750"/>
              <a:ext cx="3600450" cy="4859020"/>
            </a:xfrm>
            <a:custGeom>
              <a:avLst/>
              <a:gdLst/>
              <a:ahLst/>
              <a:cxnLst/>
              <a:rect l="l" t="t" r="r" b="b"/>
              <a:pathLst>
                <a:path w="3600450" h="4859020">
                  <a:moveTo>
                    <a:pt x="3600450" y="4499610"/>
                  </a:moveTo>
                  <a:cubicBezTo>
                    <a:pt x="3600450" y="4699000"/>
                    <a:pt x="3439160" y="4859020"/>
                    <a:pt x="3241040" y="4859020"/>
                  </a:cubicBezTo>
                  <a:lnTo>
                    <a:pt x="359410" y="4859020"/>
                  </a:lnTo>
                  <a:cubicBezTo>
                    <a:pt x="160020" y="4859020"/>
                    <a:pt x="0" y="4697730"/>
                    <a:pt x="0" y="4499610"/>
                  </a:cubicBezTo>
                  <a:lnTo>
                    <a:pt x="0" y="359410"/>
                  </a:lnTo>
                  <a:cubicBezTo>
                    <a:pt x="0" y="160020"/>
                    <a:pt x="161290" y="0"/>
                    <a:pt x="359410" y="0"/>
                  </a:cubicBezTo>
                  <a:lnTo>
                    <a:pt x="3239770" y="0"/>
                  </a:lnTo>
                  <a:cubicBezTo>
                    <a:pt x="3439160" y="0"/>
                    <a:pt x="3599180" y="161290"/>
                    <a:pt x="3599180" y="359410"/>
                  </a:cubicBezTo>
                  <a:lnTo>
                    <a:pt x="3600450" y="4499610"/>
                  </a:lnTo>
                  <a:close/>
                </a:path>
              </a:pathLst>
            </a:custGeom>
            <a:solidFill>
              <a:srgbClr val="C939E6"/>
            </a:solidFill>
          </p:spPr>
        </p:sp>
        <p:sp>
          <p:nvSpPr>
            <p:cNvPr id="5" name="Freeform 5"/>
            <p:cNvSpPr/>
            <p:nvPr/>
          </p:nvSpPr>
          <p:spPr>
            <a:xfrm>
              <a:off x="0" y="0"/>
              <a:ext cx="3663950" cy="4923790"/>
            </a:xfrm>
            <a:custGeom>
              <a:avLst/>
              <a:gdLst/>
              <a:ahLst/>
              <a:cxnLst/>
              <a:rect l="l" t="t" r="r" b="b"/>
              <a:pathLst>
                <a:path w="3663950" h="4923790">
                  <a:moveTo>
                    <a:pt x="3271520" y="4923790"/>
                  </a:moveTo>
                  <a:lnTo>
                    <a:pt x="391160" y="4923790"/>
                  </a:lnTo>
                  <a:cubicBezTo>
                    <a:pt x="175260" y="4923790"/>
                    <a:pt x="0" y="4748530"/>
                    <a:pt x="0" y="4532630"/>
                  </a:cubicBezTo>
                  <a:lnTo>
                    <a:pt x="0" y="392430"/>
                  </a:lnTo>
                  <a:cubicBezTo>
                    <a:pt x="0" y="175260"/>
                    <a:pt x="175260" y="0"/>
                    <a:pt x="391160" y="0"/>
                  </a:cubicBezTo>
                  <a:lnTo>
                    <a:pt x="3271520" y="0"/>
                  </a:lnTo>
                  <a:cubicBezTo>
                    <a:pt x="3487420" y="0"/>
                    <a:pt x="3662680" y="175260"/>
                    <a:pt x="3662680" y="391160"/>
                  </a:cubicBezTo>
                  <a:lnTo>
                    <a:pt x="3662680" y="4531360"/>
                  </a:lnTo>
                  <a:cubicBezTo>
                    <a:pt x="3663950" y="4747260"/>
                    <a:pt x="3487420" y="4923790"/>
                    <a:pt x="3271520" y="4923790"/>
                  </a:cubicBezTo>
                  <a:close/>
                  <a:moveTo>
                    <a:pt x="391160" y="63500"/>
                  </a:moveTo>
                  <a:cubicBezTo>
                    <a:pt x="210820" y="63500"/>
                    <a:pt x="63500" y="210820"/>
                    <a:pt x="63500" y="391160"/>
                  </a:cubicBezTo>
                  <a:lnTo>
                    <a:pt x="63500" y="4531360"/>
                  </a:lnTo>
                  <a:cubicBezTo>
                    <a:pt x="63500" y="4712970"/>
                    <a:pt x="210820" y="4859020"/>
                    <a:pt x="391160" y="4859020"/>
                  </a:cubicBezTo>
                  <a:lnTo>
                    <a:pt x="3271520" y="4859020"/>
                  </a:lnTo>
                  <a:cubicBezTo>
                    <a:pt x="3453130" y="4859020"/>
                    <a:pt x="3599180" y="4711700"/>
                    <a:pt x="3599180" y="4531360"/>
                  </a:cubicBezTo>
                  <a:lnTo>
                    <a:pt x="3599180" y="391160"/>
                  </a:lnTo>
                  <a:cubicBezTo>
                    <a:pt x="3599180" y="209550"/>
                    <a:pt x="3451860" y="63500"/>
                    <a:pt x="3271520" y="63500"/>
                  </a:cubicBezTo>
                  <a:lnTo>
                    <a:pt x="391160" y="63500"/>
                  </a:lnTo>
                  <a:close/>
                </a:path>
              </a:pathLst>
            </a:custGeom>
            <a:solidFill>
              <a:srgbClr val="C939E6"/>
            </a:solidFill>
          </p:spPr>
        </p:sp>
      </p:grpSp>
      <p:sp>
        <p:nvSpPr>
          <p:cNvPr id="6" name="TextBox 6"/>
          <p:cNvSpPr txBox="1"/>
          <p:nvPr/>
        </p:nvSpPr>
        <p:spPr>
          <a:xfrm>
            <a:off x="8627433" y="3080288"/>
            <a:ext cx="9195777" cy="5269424"/>
          </a:xfrm>
          <a:prstGeom prst="rect">
            <a:avLst/>
          </a:prstGeom>
        </p:spPr>
        <p:txBody>
          <a:bodyPr lIns="0" tIns="0" rIns="0" bIns="0" rtlCol="0" anchor="t">
            <a:spAutoFit/>
          </a:bodyPr>
          <a:lstStyle/>
          <a:p>
            <a:pPr marL="928358" lvl="1" indent="-464179">
              <a:lnSpc>
                <a:spcPts val="7610"/>
              </a:lnSpc>
              <a:buFont typeface="Arial"/>
              <a:buChar char="•"/>
            </a:pPr>
            <a:r>
              <a:rPr lang="en-US" sz="4299" spc="249">
                <a:solidFill>
                  <a:srgbClr val="C939E6"/>
                </a:solidFill>
                <a:latin typeface="Kollektif"/>
              </a:rPr>
              <a:t>LEGALĂ(formală)</a:t>
            </a:r>
          </a:p>
          <a:p>
            <a:pPr>
              <a:lnSpc>
                <a:spcPts val="6725"/>
              </a:lnSpc>
            </a:pPr>
            <a:endParaRPr lang="en-US" sz="4299" spc="249">
              <a:solidFill>
                <a:srgbClr val="C939E6"/>
              </a:solidFill>
              <a:latin typeface="Kollektif"/>
            </a:endParaRPr>
          </a:p>
          <a:p>
            <a:pPr>
              <a:lnSpc>
                <a:spcPts val="6725"/>
              </a:lnSpc>
            </a:pPr>
            <a:endParaRPr lang="en-US" sz="4299" spc="249">
              <a:solidFill>
                <a:srgbClr val="C939E6"/>
              </a:solidFill>
              <a:latin typeface="Kollektif"/>
            </a:endParaRPr>
          </a:p>
          <a:p>
            <a:pPr marL="928358" lvl="1" indent="-464179">
              <a:lnSpc>
                <a:spcPts val="7610"/>
              </a:lnSpc>
              <a:buFont typeface="Arial"/>
              <a:buChar char="•"/>
            </a:pPr>
            <a:r>
              <a:rPr lang="en-US" sz="4299" spc="220">
                <a:solidFill>
                  <a:srgbClr val="C939E6"/>
                </a:solidFill>
                <a:latin typeface="Kollektif"/>
              </a:rPr>
              <a:t>VICTIMOLOGICA</a:t>
            </a:r>
            <a:r>
              <a:rPr lang="en-US" sz="4299" spc="249">
                <a:solidFill>
                  <a:srgbClr val="C939E6"/>
                </a:solidFill>
                <a:latin typeface="Kollektif"/>
              </a:rPr>
              <a:t> (informală)</a:t>
            </a:r>
          </a:p>
          <a:p>
            <a:pPr>
              <a:lnSpc>
                <a:spcPts val="6725"/>
              </a:lnSpc>
            </a:pPr>
            <a:endParaRPr lang="en-US" sz="4299" spc="249">
              <a:solidFill>
                <a:srgbClr val="C939E6"/>
              </a:solidFill>
              <a:latin typeface="Kollektif"/>
            </a:endParaRPr>
          </a:p>
          <a:p>
            <a:pPr>
              <a:lnSpc>
                <a:spcPts val="6725"/>
              </a:lnSpc>
            </a:pPr>
            <a:endParaRPr lang="en-US" sz="4299" spc="249">
              <a:solidFill>
                <a:srgbClr val="C939E6"/>
              </a:solidFill>
              <a:latin typeface="Kollektif"/>
            </a:endParaRPr>
          </a:p>
        </p:txBody>
      </p:sp>
      <p:sp>
        <p:nvSpPr>
          <p:cNvPr id="7" name="TextBox 7"/>
          <p:cNvSpPr txBox="1"/>
          <p:nvPr/>
        </p:nvSpPr>
        <p:spPr>
          <a:xfrm>
            <a:off x="1028700" y="4467861"/>
            <a:ext cx="4709173" cy="751839"/>
          </a:xfrm>
          <a:prstGeom prst="rect">
            <a:avLst/>
          </a:prstGeom>
        </p:spPr>
        <p:txBody>
          <a:bodyPr lIns="0" tIns="0" rIns="0" bIns="0" rtlCol="0" anchor="t">
            <a:spAutoFit/>
          </a:bodyPr>
          <a:lstStyle/>
          <a:p>
            <a:pPr algn="ctr">
              <a:lnSpc>
                <a:spcPts val="5719"/>
              </a:lnSpc>
            </a:pPr>
            <a:r>
              <a:rPr lang="en-US" sz="5199">
                <a:solidFill>
                  <a:srgbClr val="1D2896"/>
                </a:solidFill>
                <a:latin typeface="Kollektif Bold"/>
              </a:rPr>
              <a:t>PERSPECTIVA</a:t>
            </a:r>
          </a:p>
        </p:txBody>
      </p:sp>
      <p:grpSp>
        <p:nvGrpSpPr>
          <p:cNvPr id="8" name="Group 8"/>
          <p:cNvGrpSpPr/>
          <p:nvPr/>
        </p:nvGrpSpPr>
        <p:grpSpPr>
          <a:xfrm>
            <a:off x="15701935" y="9544050"/>
            <a:ext cx="473857" cy="473857"/>
            <a:chOff x="0" y="0"/>
            <a:chExt cx="812800" cy="812800"/>
          </a:xfrm>
        </p:grpSpPr>
        <p:sp>
          <p:nvSpPr>
            <p:cNvPr id="9" name="Freeform 9"/>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24225C"/>
            </a:solidFill>
          </p:spPr>
        </p:sp>
        <p:sp>
          <p:nvSpPr>
            <p:cNvPr id="10" name="TextBox 10"/>
            <p:cNvSpPr txBox="1"/>
            <p:nvPr/>
          </p:nvSpPr>
          <p:spPr>
            <a:xfrm>
              <a:off x="76200" y="104775"/>
              <a:ext cx="660400" cy="631825"/>
            </a:xfrm>
            <a:prstGeom prst="rect">
              <a:avLst/>
            </a:prstGeom>
          </p:spPr>
          <p:txBody>
            <a:bodyPr lIns="50800" tIns="50800" rIns="50800" bIns="50800" rtlCol="0" anchor="ctr"/>
            <a:lstStyle/>
            <a:p>
              <a:pPr algn="ctr">
                <a:lnSpc>
                  <a:spcPts val="2000"/>
                </a:lnSpc>
              </a:pPr>
              <a:endParaRPr/>
            </a:p>
          </p:txBody>
        </p:sp>
      </p:grpSp>
      <p:grpSp>
        <p:nvGrpSpPr>
          <p:cNvPr id="11" name="Group 11"/>
          <p:cNvGrpSpPr/>
          <p:nvPr/>
        </p:nvGrpSpPr>
        <p:grpSpPr>
          <a:xfrm>
            <a:off x="16790205" y="9544050"/>
            <a:ext cx="473857" cy="473857"/>
            <a:chOff x="0" y="0"/>
            <a:chExt cx="812800" cy="812800"/>
          </a:xfrm>
        </p:grpSpPr>
        <p:sp>
          <p:nvSpPr>
            <p:cNvPr id="12" name="Freeform 12"/>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24225C"/>
            </a:solidFill>
          </p:spPr>
        </p:sp>
        <p:sp>
          <p:nvSpPr>
            <p:cNvPr id="13" name="TextBox 13"/>
            <p:cNvSpPr txBox="1"/>
            <p:nvPr/>
          </p:nvSpPr>
          <p:spPr>
            <a:xfrm>
              <a:off x="76200" y="104775"/>
              <a:ext cx="660400" cy="631825"/>
            </a:xfrm>
            <a:prstGeom prst="rect">
              <a:avLst/>
            </a:prstGeom>
          </p:spPr>
          <p:txBody>
            <a:bodyPr lIns="50800" tIns="50800" rIns="50800" bIns="50800" rtlCol="0" anchor="ctr"/>
            <a:lstStyle/>
            <a:p>
              <a:pPr algn="ctr">
                <a:lnSpc>
                  <a:spcPts val="2000"/>
                </a:lnSpc>
              </a:pPr>
              <a:endParaRPr/>
            </a:p>
          </p:txBody>
        </p:sp>
      </p:grpSp>
      <p:grpSp>
        <p:nvGrpSpPr>
          <p:cNvPr id="14" name="Group 14"/>
          <p:cNvGrpSpPr/>
          <p:nvPr/>
        </p:nvGrpSpPr>
        <p:grpSpPr>
          <a:xfrm>
            <a:off x="15938863" y="9544050"/>
            <a:ext cx="1088270" cy="473857"/>
            <a:chOff x="0" y="0"/>
            <a:chExt cx="286623" cy="124802"/>
          </a:xfrm>
        </p:grpSpPr>
        <p:sp>
          <p:nvSpPr>
            <p:cNvPr id="15" name="Freeform 15"/>
            <p:cNvSpPr/>
            <p:nvPr/>
          </p:nvSpPr>
          <p:spPr>
            <a:xfrm>
              <a:off x="0" y="0"/>
              <a:ext cx="286623" cy="124802"/>
            </a:xfrm>
            <a:custGeom>
              <a:avLst/>
              <a:gdLst/>
              <a:ahLst/>
              <a:cxnLst/>
              <a:rect l="l" t="t" r="r" b="b"/>
              <a:pathLst>
                <a:path w="286623" h="124802">
                  <a:moveTo>
                    <a:pt x="0" y="0"/>
                  </a:moveTo>
                  <a:lnTo>
                    <a:pt x="286623" y="0"/>
                  </a:lnTo>
                  <a:lnTo>
                    <a:pt x="286623" y="124802"/>
                  </a:lnTo>
                  <a:lnTo>
                    <a:pt x="0" y="124802"/>
                  </a:lnTo>
                  <a:close/>
                </a:path>
              </a:pathLst>
            </a:custGeom>
            <a:solidFill>
              <a:srgbClr val="24225C"/>
            </a:solidFill>
          </p:spPr>
        </p:sp>
        <p:sp>
          <p:nvSpPr>
            <p:cNvPr id="16" name="TextBox 16"/>
            <p:cNvSpPr txBox="1"/>
            <p:nvPr/>
          </p:nvSpPr>
          <p:spPr>
            <a:xfrm>
              <a:off x="0" y="28575"/>
              <a:ext cx="812800" cy="784225"/>
            </a:xfrm>
            <a:prstGeom prst="rect">
              <a:avLst/>
            </a:prstGeom>
          </p:spPr>
          <p:txBody>
            <a:bodyPr lIns="50800" tIns="50800" rIns="50800" bIns="50800" rtlCol="0" anchor="ctr"/>
            <a:lstStyle/>
            <a:p>
              <a:pPr algn="ctr">
                <a:lnSpc>
                  <a:spcPts val="2000"/>
                </a:lnSpc>
              </a:pPr>
              <a:endParaRPr/>
            </a:p>
          </p:txBody>
        </p:sp>
      </p:grpSp>
      <p:sp>
        <p:nvSpPr>
          <p:cNvPr id="17" name="TextBox 17"/>
          <p:cNvSpPr txBox="1"/>
          <p:nvPr/>
        </p:nvSpPr>
        <p:spPr>
          <a:xfrm>
            <a:off x="15938863" y="9660329"/>
            <a:ext cx="1088270" cy="269875"/>
          </a:xfrm>
          <a:prstGeom prst="rect">
            <a:avLst/>
          </a:prstGeom>
        </p:spPr>
        <p:txBody>
          <a:bodyPr lIns="0" tIns="0" rIns="0" bIns="0" rtlCol="0" anchor="t">
            <a:spAutoFit/>
          </a:bodyPr>
          <a:lstStyle/>
          <a:p>
            <a:pPr algn="ctr">
              <a:lnSpc>
                <a:spcPts val="2000"/>
              </a:lnSpc>
            </a:pPr>
            <a:r>
              <a:rPr lang="en-US" sz="2000">
                <a:solidFill>
                  <a:srgbClr val="FFFFFF"/>
                </a:solidFill>
                <a:latin typeface="Kollektif"/>
              </a:rPr>
              <a:t>05/10</a:t>
            </a:r>
          </a:p>
        </p:txBody>
      </p:sp>
      <p:grpSp>
        <p:nvGrpSpPr>
          <p:cNvPr id="18" name="Group 18"/>
          <p:cNvGrpSpPr/>
          <p:nvPr/>
        </p:nvGrpSpPr>
        <p:grpSpPr>
          <a:xfrm>
            <a:off x="8674905" y="9544050"/>
            <a:ext cx="473857" cy="473857"/>
            <a:chOff x="0" y="0"/>
            <a:chExt cx="812800" cy="812800"/>
          </a:xfrm>
        </p:grpSpPr>
        <p:sp>
          <p:nvSpPr>
            <p:cNvPr id="19" name="Freeform 19"/>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24225C"/>
            </a:solidFill>
          </p:spPr>
        </p:sp>
        <p:sp>
          <p:nvSpPr>
            <p:cNvPr id="20" name="TextBox 20"/>
            <p:cNvSpPr txBox="1"/>
            <p:nvPr/>
          </p:nvSpPr>
          <p:spPr>
            <a:xfrm>
              <a:off x="76200" y="104775"/>
              <a:ext cx="660400" cy="631825"/>
            </a:xfrm>
            <a:prstGeom prst="rect">
              <a:avLst/>
            </a:prstGeom>
          </p:spPr>
          <p:txBody>
            <a:bodyPr lIns="50800" tIns="50800" rIns="50800" bIns="50800" rtlCol="0" anchor="ctr"/>
            <a:lstStyle/>
            <a:p>
              <a:pPr algn="ctr">
                <a:lnSpc>
                  <a:spcPts val="2000"/>
                </a:lnSpc>
              </a:pPr>
              <a:endParaRPr/>
            </a:p>
          </p:txBody>
        </p:sp>
      </p:grpSp>
      <p:grpSp>
        <p:nvGrpSpPr>
          <p:cNvPr id="21" name="Group 21"/>
          <p:cNvGrpSpPr/>
          <p:nvPr/>
        </p:nvGrpSpPr>
        <p:grpSpPr>
          <a:xfrm>
            <a:off x="9139238" y="9544050"/>
            <a:ext cx="473857" cy="473857"/>
            <a:chOff x="0" y="0"/>
            <a:chExt cx="812800" cy="812800"/>
          </a:xfrm>
        </p:grpSpPr>
        <p:sp>
          <p:nvSpPr>
            <p:cNvPr id="22" name="Freeform 22"/>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24225C"/>
            </a:solidFill>
          </p:spPr>
        </p:sp>
        <p:sp>
          <p:nvSpPr>
            <p:cNvPr id="23" name="TextBox 23"/>
            <p:cNvSpPr txBox="1"/>
            <p:nvPr/>
          </p:nvSpPr>
          <p:spPr>
            <a:xfrm>
              <a:off x="76200" y="104775"/>
              <a:ext cx="660400" cy="631825"/>
            </a:xfrm>
            <a:prstGeom prst="rect">
              <a:avLst/>
            </a:prstGeom>
          </p:spPr>
          <p:txBody>
            <a:bodyPr lIns="50800" tIns="50800" rIns="50800" bIns="50800" rtlCol="0" anchor="ctr"/>
            <a:lstStyle/>
            <a:p>
              <a:pPr algn="ctr">
                <a:lnSpc>
                  <a:spcPts val="2000"/>
                </a:lnSpc>
              </a:pPr>
              <a:endParaRPr/>
            </a:p>
          </p:txBody>
        </p:sp>
      </p:grpSp>
      <p:grpSp>
        <p:nvGrpSpPr>
          <p:cNvPr id="24" name="Group 24"/>
          <p:cNvGrpSpPr/>
          <p:nvPr/>
        </p:nvGrpSpPr>
        <p:grpSpPr>
          <a:xfrm>
            <a:off x="8911834" y="9544050"/>
            <a:ext cx="464332" cy="473857"/>
            <a:chOff x="0" y="0"/>
            <a:chExt cx="122293" cy="124802"/>
          </a:xfrm>
        </p:grpSpPr>
        <p:sp>
          <p:nvSpPr>
            <p:cNvPr id="25" name="Freeform 25"/>
            <p:cNvSpPr/>
            <p:nvPr/>
          </p:nvSpPr>
          <p:spPr>
            <a:xfrm>
              <a:off x="0" y="0"/>
              <a:ext cx="122293" cy="124802"/>
            </a:xfrm>
            <a:custGeom>
              <a:avLst/>
              <a:gdLst/>
              <a:ahLst/>
              <a:cxnLst/>
              <a:rect l="l" t="t" r="r" b="b"/>
              <a:pathLst>
                <a:path w="122293" h="124802">
                  <a:moveTo>
                    <a:pt x="0" y="0"/>
                  </a:moveTo>
                  <a:lnTo>
                    <a:pt x="122293" y="0"/>
                  </a:lnTo>
                  <a:lnTo>
                    <a:pt x="122293" y="124802"/>
                  </a:lnTo>
                  <a:lnTo>
                    <a:pt x="0" y="124802"/>
                  </a:lnTo>
                  <a:close/>
                </a:path>
              </a:pathLst>
            </a:custGeom>
            <a:solidFill>
              <a:srgbClr val="24225C"/>
            </a:solidFill>
          </p:spPr>
        </p:sp>
        <p:sp>
          <p:nvSpPr>
            <p:cNvPr id="26" name="TextBox 26"/>
            <p:cNvSpPr txBox="1"/>
            <p:nvPr/>
          </p:nvSpPr>
          <p:spPr>
            <a:xfrm>
              <a:off x="0" y="28575"/>
              <a:ext cx="812800" cy="784225"/>
            </a:xfrm>
            <a:prstGeom prst="rect">
              <a:avLst/>
            </a:prstGeom>
          </p:spPr>
          <p:txBody>
            <a:bodyPr lIns="50800" tIns="50800" rIns="50800" bIns="50800" rtlCol="0" anchor="ctr"/>
            <a:lstStyle/>
            <a:p>
              <a:pPr algn="ctr">
                <a:lnSpc>
                  <a:spcPts val="2000"/>
                </a:lnSpc>
              </a:pPr>
              <a:endParaRPr/>
            </a:p>
          </p:txBody>
        </p:sp>
      </p:grpSp>
      <p:pic>
        <p:nvPicPr>
          <p:cNvPr id="27" name="Picture 27"/>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973740" y="9648895"/>
            <a:ext cx="350045" cy="281309"/>
          </a:xfrm>
          <a:prstGeom prst="rect">
            <a:avLst/>
          </a:prstGeom>
        </p:spPr>
      </p:pic>
      <p:sp>
        <p:nvSpPr>
          <p:cNvPr id="28" name="TextBox 28"/>
          <p:cNvSpPr txBox="1"/>
          <p:nvPr/>
        </p:nvSpPr>
        <p:spPr>
          <a:xfrm>
            <a:off x="231108" y="1009650"/>
            <a:ext cx="18363924" cy="847725"/>
          </a:xfrm>
          <a:prstGeom prst="rect">
            <a:avLst/>
          </a:prstGeom>
        </p:spPr>
        <p:txBody>
          <a:bodyPr lIns="0" tIns="0" rIns="0" bIns="0" rtlCol="0" anchor="t">
            <a:spAutoFit/>
          </a:bodyPr>
          <a:lstStyle/>
          <a:p>
            <a:pPr>
              <a:lnSpc>
                <a:spcPts val="6299"/>
              </a:lnSpc>
            </a:pPr>
            <a:r>
              <a:rPr lang="en-US" sz="6999">
                <a:solidFill>
                  <a:srgbClr val="24225C"/>
                </a:solidFill>
                <a:latin typeface="Assistant Bold"/>
              </a:rPr>
              <a:t>Identificarea victimelor traficului de persoane</a:t>
            </a:r>
          </a:p>
        </p:txBody>
      </p:sp>
      <p:pic>
        <p:nvPicPr>
          <p:cNvPr id="29" name="Picture 29"/>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6853107" y="3478907"/>
            <a:ext cx="1821798" cy="728719"/>
          </a:xfrm>
          <a:prstGeom prst="rect">
            <a:avLst/>
          </a:prstGeom>
        </p:spPr>
      </p:pic>
      <p:pic>
        <p:nvPicPr>
          <p:cNvPr id="30" name="Picture 30"/>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6862632" y="5791200"/>
            <a:ext cx="1821798" cy="728719"/>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rot="5400000" flipH="1">
            <a:off x="-2185848" y="0"/>
            <a:ext cx="10287000" cy="10287000"/>
          </a:xfrm>
          <a:prstGeom prst="rect">
            <a:avLst/>
          </a:prstGeom>
        </p:spPr>
      </p:pic>
      <p:grpSp>
        <p:nvGrpSpPr>
          <p:cNvPr id="3" name="Group 3"/>
          <p:cNvGrpSpPr>
            <a:grpSpLocks noChangeAspect="1"/>
          </p:cNvGrpSpPr>
          <p:nvPr/>
        </p:nvGrpSpPr>
        <p:grpSpPr>
          <a:xfrm rot="5400000">
            <a:off x="1471669" y="2299143"/>
            <a:ext cx="3799774" cy="5106316"/>
            <a:chOff x="0" y="0"/>
            <a:chExt cx="3663950" cy="4923790"/>
          </a:xfrm>
        </p:grpSpPr>
        <p:sp>
          <p:nvSpPr>
            <p:cNvPr id="4" name="Freeform 4"/>
            <p:cNvSpPr/>
            <p:nvPr/>
          </p:nvSpPr>
          <p:spPr>
            <a:xfrm>
              <a:off x="31750" y="31750"/>
              <a:ext cx="3600450" cy="4859020"/>
            </a:xfrm>
            <a:custGeom>
              <a:avLst/>
              <a:gdLst/>
              <a:ahLst/>
              <a:cxnLst/>
              <a:rect l="l" t="t" r="r" b="b"/>
              <a:pathLst>
                <a:path w="3600450" h="4859020">
                  <a:moveTo>
                    <a:pt x="3600450" y="4499610"/>
                  </a:moveTo>
                  <a:cubicBezTo>
                    <a:pt x="3600450" y="4699000"/>
                    <a:pt x="3439160" y="4859020"/>
                    <a:pt x="3241040" y="4859020"/>
                  </a:cubicBezTo>
                  <a:lnTo>
                    <a:pt x="359410" y="4859020"/>
                  </a:lnTo>
                  <a:cubicBezTo>
                    <a:pt x="160020" y="4859020"/>
                    <a:pt x="0" y="4697730"/>
                    <a:pt x="0" y="4499610"/>
                  </a:cubicBezTo>
                  <a:lnTo>
                    <a:pt x="0" y="359410"/>
                  </a:lnTo>
                  <a:cubicBezTo>
                    <a:pt x="0" y="160020"/>
                    <a:pt x="161290" y="0"/>
                    <a:pt x="359410" y="0"/>
                  </a:cubicBezTo>
                  <a:lnTo>
                    <a:pt x="3239770" y="0"/>
                  </a:lnTo>
                  <a:cubicBezTo>
                    <a:pt x="3439160" y="0"/>
                    <a:pt x="3599180" y="161290"/>
                    <a:pt x="3599180" y="359410"/>
                  </a:cubicBezTo>
                  <a:lnTo>
                    <a:pt x="3600450" y="4499610"/>
                  </a:lnTo>
                  <a:close/>
                </a:path>
              </a:pathLst>
            </a:custGeom>
            <a:solidFill>
              <a:srgbClr val="C939E6"/>
            </a:solidFill>
          </p:spPr>
        </p:sp>
        <p:sp>
          <p:nvSpPr>
            <p:cNvPr id="5" name="Freeform 5"/>
            <p:cNvSpPr/>
            <p:nvPr/>
          </p:nvSpPr>
          <p:spPr>
            <a:xfrm>
              <a:off x="0" y="0"/>
              <a:ext cx="3663950" cy="4923790"/>
            </a:xfrm>
            <a:custGeom>
              <a:avLst/>
              <a:gdLst/>
              <a:ahLst/>
              <a:cxnLst/>
              <a:rect l="l" t="t" r="r" b="b"/>
              <a:pathLst>
                <a:path w="3663950" h="4923790">
                  <a:moveTo>
                    <a:pt x="3271520" y="4923790"/>
                  </a:moveTo>
                  <a:lnTo>
                    <a:pt x="391160" y="4923790"/>
                  </a:lnTo>
                  <a:cubicBezTo>
                    <a:pt x="175260" y="4923790"/>
                    <a:pt x="0" y="4748530"/>
                    <a:pt x="0" y="4532630"/>
                  </a:cubicBezTo>
                  <a:lnTo>
                    <a:pt x="0" y="392430"/>
                  </a:lnTo>
                  <a:cubicBezTo>
                    <a:pt x="0" y="175260"/>
                    <a:pt x="175260" y="0"/>
                    <a:pt x="391160" y="0"/>
                  </a:cubicBezTo>
                  <a:lnTo>
                    <a:pt x="3271520" y="0"/>
                  </a:lnTo>
                  <a:cubicBezTo>
                    <a:pt x="3487420" y="0"/>
                    <a:pt x="3662680" y="175260"/>
                    <a:pt x="3662680" y="391160"/>
                  </a:cubicBezTo>
                  <a:lnTo>
                    <a:pt x="3662680" y="4531360"/>
                  </a:lnTo>
                  <a:cubicBezTo>
                    <a:pt x="3663950" y="4747260"/>
                    <a:pt x="3487420" y="4923790"/>
                    <a:pt x="3271520" y="4923790"/>
                  </a:cubicBezTo>
                  <a:close/>
                  <a:moveTo>
                    <a:pt x="391160" y="63500"/>
                  </a:moveTo>
                  <a:cubicBezTo>
                    <a:pt x="210820" y="63500"/>
                    <a:pt x="63500" y="210820"/>
                    <a:pt x="63500" y="391160"/>
                  </a:cubicBezTo>
                  <a:lnTo>
                    <a:pt x="63500" y="4531360"/>
                  </a:lnTo>
                  <a:cubicBezTo>
                    <a:pt x="63500" y="4712970"/>
                    <a:pt x="210820" y="4859020"/>
                    <a:pt x="391160" y="4859020"/>
                  </a:cubicBezTo>
                  <a:lnTo>
                    <a:pt x="3271520" y="4859020"/>
                  </a:lnTo>
                  <a:cubicBezTo>
                    <a:pt x="3453130" y="4859020"/>
                    <a:pt x="3599180" y="4711700"/>
                    <a:pt x="3599180" y="4531360"/>
                  </a:cubicBezTo>
                  <a:lnTo>
                    <a:pt x="3599180" y="391160"/>
                  </a:lnTo>
                  <a:cubicBezTo>
                    <a:pt x="3599180" y="209550"/>
                    <a:pt x="3451860" y="63500"/>
                    <a:pt x="3271520" y="63500"/>
                  </a:cubicBezTo>
                  <a:lnTo>
                    <a:pt x="391160" y="63500"/>
                  </a:lnTo>
                  <a:close/>
                </a:path>
              </a:pathLst>
            </a:custGeom>
            <a:solidFill>
              <a:srgbClr val="C939E6"/>
            </a:solidFill>
          </p:spPr>
        </p:sp>
      </p:grpSp>
      <p:sp>
        <p:nvSpPr>
          <p:cNvPr id="6" name="TextBox 6"/>
          <p:cNvSpPr txBox="1"/>
          <p:nvPr/>
        </p:nvSpPr>
        <p:spPr>
          <a:xfrm>
            <a:off x="8627433" y="2445826"/>
            <a:ext cx="9195777" cy="6850574"/>
          </a:xfrm>
          <a:prstGeom prst="rect">
            <a:avLst/>
          </a:prstGeom>
        </p:spPr>
        <p:txBody>
          <a:bodyPr lIns="0" tIns="0" rIns="0" bIns="0" rtlCol="0" anchor="t">
            <a:spAutoFit/>
          </a:bodyPr>
          <a:lstStyle/>
          <a:p>
            <a:pPr marL="928358" lvl="1" indent="-464179">
              <a:lnSpc>
                <a:spcPts val="7610"/>
              </a:lnSpc>
              <a:buFont typeface="Arial"/>
              <a:buChar char="•"/>
            </a:pPr>
            <a:r>
              <a:rPr lang="en-US" sz="4299" spc="249" dirty="0">
                <a:solidFill>
                  <a:srgbClr val="C939E6"/>
                </a:solidFill>
                <a:latin typeface="Kollektif"/>
              </a:rPr>
              <a:t>LEGALĂ (</a:t>
            </a:r>
            <a:r>
              <a:rPr lang="en-US" sz="4299" spc="249" dirty="0" err="1">
                <a:solidFill>
                  <a:srgbClr val="C939E6"/>
                </a:solidFill>
                <a:latin typeface="Kollektif"/>
              </a:rPr>
              <a:t>formală</a:t>
            </a:r>
            <a:r>
              <a:rPr lang="en-US" sz="4299" spc="249" dirty="0">
                <a:solidFill>
                  <a:srgbClr val="C939E6"/>
                </a:solidFill>
                <a:latin typeface="Kollektif"/>
              </a:rPr>
              <a:t>)</a:t>
            </a:r>
          </a:p>
          <a:p>
            <a:pPr algn="just">
              <a:lnSpc>
                <a:spcPts val="6725"/>
              </a:lnSpc>
            </a:pPr>
            <a:r>
              <a:rPr lang="en-US" sz="3799" spc="249" dirty="0" err="1">
                <a:solidFill>
                  <a:srgbClr val="C939E6"/>
                </a:solidFill>
                <a:latin typeface="Kollektif"/>
              </a:rPr>
              <a:t>P</a:t>
            </a:r>
            <a:r>
              <a:rPr lang="en-US" sz="3799" spc="220" dirty="0" err="1">
                <a:solidFill>
                  <a:srgbClr val="C939E6"/>
                </a:solidFill>
                <a:latin typeface="Kollektif"/>
              </a:rPr>
              <a:t>rin</a:t>
            </a:r>
            <a:r>
              <a:rPr lang="en-US" sz="3799" spc="220" dirty="0">
                <a:solidFill>
                  <a:srgbClr val="C939E6"/>
                </a:solidFill>
                <a:latin typeface="Kollektif"/>
              </a:rPr>
              <a:t> </a:t>
            </a:r>
            <a:r>
              <a:rPr lang="en-US" sz="3799" spc="220" dirty="0" err="1">
                <a:solidFill>
                  <a:srgbClr val="C939E6"/>
                </a:solidFill>
                <a:latin typeface="Kollektif"/>
              </a:rPr>
              <a:t>intervievarea</a:t>
            </a:r>
            <a:r>
              <a:rPr lang="en-US" sz="3799" spc="220" dirty="0">
                <a:solidFill>
                  <a:srgbClr val="C939E6"/>
                </a:solidFill>
                <a:latin typeface="Kollektif"/>
              </a:rPr>
              <a:t> </a:t>
            </a:r>
            <a:r>
              <a:rPr lang="en-US" sz="3799" spc="220" dirty="0" err="1">
                <a:solidFill>
                  <a:srgbClr val="C939E6"/>
                </a:solidFill>
                <a:latin typeface="Kollektif"/>
              </a:rPr>
              <a:t>detaliată</a:t>
            </a:r>
            <a:r>
              <a:rPr lang="en-US" sz="3799" spc="220" dirty="0">
                <a:solidFill>
                  <a:srgbClr val="C939E6"/>
                </a:solidFill>
                <a:latin typeface="Kollektif"/>
              </a:rPr>
              <a:t> a </a:t>
            </a:r>
            <a:r>
              <a:rPr lang="en-US" sz="3799" spc="220" dirty="0" err="1">
                <a:solidFill>
                  <a:srgbClr val="C939E6"/>
                </a:solidFill>
                <a:latin typeface="Kollektif"/>
              </a:rPr>
              <a:t>persoanei</a:t>
            </a:r>
            <a:r>
              <a:rPr lang="en-US" sz="3799" spc="220" dirty="0">
                <a:solidFill>
                  <a:srgbClr val="C939E6"/>
                </a:solidFill>
                <a:latin typeface="Kollektif"/>
              </a:rPr>
              <a:t> </a:t>
            </a:r>
            <a:r>
              <a:rPr lang="en-US" sz="3799" spc="220" dirty="0" err="1">
                <a:solidFill>
                  <a:srgbClr val="C939E6"/>
                </a:solidFill>
                <a:latin typeface="Kollektif"/>
              </a:rPr>
              <a:t>presupusă</a:t>
            </a:r>
            <a:r>
              <a:rPr lang="en-US" sz="3799" spc="220" dirty="0">
                <a:solidFill>
                  <a:srgbClr val="C939E6"/>
                </a:solidFill>
                <a:latin typeface="Kollektif"/>
              </a:rPr>
              <a:t> a fi </a:t>
            </a:r>
            <a:r>
              <a:rPr lang="en-US" sz="3799" spc="220" dirty="0" err="1">
                <a:solidFill>
                  <a:srgbClr val="C939E6"/>
                </a:solidFill>
                <a:latin typeface="Kollektif"/>
              </a:rPr>
              <a:t>victima</a:t>
            </a:r>
            <a:r>
              <a:rPr lang="en-US" sz="3799" spc="220" dirty="0">
                <a:solidFill>
                  <a:srgbClr val="C939E6"/>
                </a:solidFill>
                <a:latin typeface="Kollektif"/>
              </a:rPr>
              <a:t> </a:t>
            </a:r>
            <a:r>
              <a:rPr lang="en-US" sz="3799" spc="220" dirty="0" err="1">
                <a:solidFill>
                  <a:srgbClr val="C939E6"/>
                </a:solidFill>
                <a:latin typeface="Kollektif"/>
              </a:rPr>
              <a:t>traficului</a:t>
            </a:r>
            <a:r>
              <a:rPr lang="en-US" sz="3799" spc="220" dirty="0">
                <a:solidFill>
                  <a:srgbClr val="C939E6"/>
                </a:solidFill>
                <a:latin typeface="Kollektif"/>
              </a:rPr>
              <a:t> de </a:t>
            </a:r>
            <a:r>
              <a:rPr lang="en-US" sz="3799" spc="220" dirty="0" err="1">
                <a:solidFill>
                  <a:srgbClr val="C939E6"/>
                </a:solidFill>
                <a:latin typeface="Kollektif"/>
              </a:rPr>
              <a:t>persoane</a:t>
            </a:r>
            <a:r>
              <a:rPr lang="en-US" sz="3799" spc="220" dirty="0">
                <a:solidFill>
                  <a:srgbClr val="C939E6"/>
                </a:solidFill>
                <a:latin typeface="Kollektif"/>
              </a:rPr>
              <a:t> de </a:t>
            </a:r>
            <a:r>
              <a:rPr lang="en-US" sz="3799" spc="220" dirty="0" err="1">
                <a:solidFill>
                  <a:srgbClr val="C939E6"/>
                </a:solidFill>
                <a:latin typeface="Kollektif"/>
              </a:rPr>
              <a:t>către</a:t>
            </a:r>
            <a:r>
              <a:rPr lang="en-US" sz="3799" spc="220" dirty="0">
                <a:solidFill>
                  <a:srgbClr val="C939E6"/>
                </a:solidFill>
                <a:latin typeface="Kollektif"/>
              </a:rPr>
              <a:t> </a:t>
            </a:r>
            <a:r>
              <a:rPr lang="en-US" sz="3799" spc="220" dirty="0" err="1">
                <a:solidFill>
                  <a:srgbClr val="C939E6"/>
                </a:solidFill>
                <a:latin typeface="Kollektif"/>
              </a:rPr>
              <a:t>organele</a:t>
            </a:r>
            <a:r>
              <a:rPr lang="en-US" sz="3799" spc="220" dirty="0">
                <a:solidFill>
                  <a:srgbClr val="C939E6"/>
                </a:solidFill>
                <a:latin typeface="Kollektif"/>
              </a:rPr>
              <a:t> </a:t>
            </a:r>
            <a:r>
              <a:rPr lang="en-US" sz="3799" spc="220" dirty="0" err="1">
                <a:solidFill>
                  <a:srgbClr val="C939E6"/>
                </a:solidFill>
                <a:latin typeface="Kollektif"/>
              </a:rPr>
              <a:t>judiciare</a:t>
            </a:r>
            <a:r>
              <a:rPr lang="en-US" sz="3799" spc="220" dirty="0">
                <a:solidFill>
                  <a:srgbClr val="C939E6"/>
                </a:solidFill>
                <a:latin typeface="Kollektif"/>
              </a:rPr>
              <a:t> in </a:t>
            </a:r>
            <a:r>
              <a:rPr lang="en-US" sz="3799" spc="220" dirty="0" err="1">
                <a:solidFill>
                  <a:srgbClr val="C939E6"/>
                </a:solidFill>
                <a:latin typeface="Kollektif"/>
              </a:rPr>
              <a:t>urma</a:t>
            </a:r>
            <a:r>
              <a:rPr lang="en-US" sz="3799" spc="220" dirty="0">
                <a:solidFill>
                  <a:srgbClr val="C939E6"/>
                </a:solidFill>
                <a:latin typeface="Kollektif"/>
              </a:rPr>
              <a:t> </a:t>
            </a:r>
            <a:r>
              <a:rPr lang="en-US" sz="3799" spc="220" dirty="0" err="1">
                <a:solidFill>
                  <a:srgbClr val="C939E6"/>
                </a:solidFill>
                <a:latin typeface="Kollektif"/>
              </a:rPr>
              <a:t>activităților</a:t>
            </a:r>
            <a:r>
              <a:rPr lang="en-US" sz="3799" spc="220" dirty="0">
                <a:solidFill>
                  <a:srgbClr val="C939E6"/>
                </a:solidFill>
                <a:latin typeface="Kollektif"/>
              </a:rPr>
              <a:t> de </a:t>
            </a:r>
            <a:r>
              <a:rPr lang="en-US" sz="3799" spc="220" dirty="0" err="1">
                <a:solidFill>
                  <a:srgbClr val="C939E6"/>
                </a:solidFill>
                <a:latin typeface="Kollektif"/>
              </a:rPr>
              <a:t>cercetare</a:t>
            </a:r>
            <a:r>
              <a:rPr lang="en-US" sz="3799" spc="220" dirty="0">
                <a:solidFill>
                  <a:srgbClr val="C939E6"/>
                </a:solidFill>
                <a:latin typeface="Kollektif"/>
              </a:rPr>
              <a:t> </a:t>
            </a:r>
            <a:r>
              <a:rPr lang="en-US" sz="3799" spc="220" dirty="0" err="1">
                <a:solidFill>
                  <a:srgbClr val="C939E6"/>
                </a:solidFill>
                <a:latin typeface="Kollektif"/>
              </a:rPr>
              <a:t>penală</a:t>
            </a:r>
            <a:r>
              <a:rPr lang="en-US" sz="3799" spc="220" dirty="0">
                <a:solidFill>
                  <a:srgbClr val="C939E6"/>
                </a:solidFill>
                <a:latin typeface="Kollektif"/>
              </a:rPr>
              <a:t>, </a:t>
            </a:r>
            <a:r>
              <a:rPr lang="en-US" sz="3799" spc="220" dirty="0" err="1">
                <a:solidFill>
                  <a:srgbClr val="C939E6"/>
                </a:solidFill>
                <a:latin typeface="Kollektif"/>
              </a:rPr>
              <a:t>dar</a:t>
            </a:r>
            <a:r>
              <a:rPr lang="en-US" sz="3799" spc="220" dirty="0">
                <a:solidFill>
                  <a:srgbClr val="C939E6"/>
                </a:solidFill>
                <a:latin typeface="Kollektif"/>
              </a:rPr>
              <a:t> </a:t>
            </a:r>
            <a:r>
              <a:rPr lang="en-US" sz="3799" spc="220" dirty="0" err="1">
                <a:solidFill>
                  <a:srgbClr val="C939E6"/>
                </a:solidFill>
                <a:latin typeface="Kollektif"/>
              </a:rPr>
              <a:t>și</a:t>
            </a:r>
            <a:r>
              <a:rPr lang="en-US" sz="3799" spc="220" dirty="0">
                <a:solidFill>
                  <a:srgbClr val="C939E6"/>
                </a:solidFill>
                <a:latin typeface="Kollektif"/>
              </a:rPr>
              <a:t> de </a:t>
            </a:r>
            <a:r>
              <a:rPr lang="en-US" sz="3799" spc="220" dirty="0" err="1">
                <a:solidFill>
                  <a:srgbClr val="C939E6"/>
                </a:solidFill>
                <a:latin typeface="Kollektif"/>
              </a:rPr>
              <a:t>furnizorii</a:t>
            </a:r>
            <a:r>
              <a:rPr lang="en-US" sz="3799" spc="220" dirty="0">
                <a:solidFill>
                  <a:srgbClr val="C939E6"/>
                </a:solidFill>
                <a:latin typeface="Kollektif"/>
              </a:rPr>
              <a:t> de </a:t>
            </a:r>
            <a:r>
              <a:rPr lang="en-US" sz="3799" spc="220" dirty="0" err="1">
                <a:solidFill>
                  <a:srgbClr val="C939E6"/>
                </a:solidFill>
                <a:latin typeface="Kollektif"/>
              </a:rPr>
              <a:t>servicii</a:t>
            </a:r>
            <a:r>
              <a:rPr lang="en-US" sz="3799" spc="220" dirty="0">
                <a:solidFill>
                  <a:srgbClr val="C939E6"/>
                </a:solidFill>
                <a:latin typeface="Kollektif"/>
              </a:rPr>
              <a:t> </a:t>
            </a:r>
            <a:r>
              <a:rPr lang="en-US" sz="3799" spc="220" dirty="0" err="1">
                <a:solidFill>
                  <a:srgbClr val="C939E6"/>
                </a:solidFill>
                <a:latin typeface="Kollektif"/>
              </a:rPr>
              <a:t>sociale</a:t>
            </a:r>
            <a:r>
              <a:rPr lang="en-US" sz="3799" spc="220" dirty="0">
                <a:solidFill>
                  <a:srgbClr val="C939E6"/>
                </a:solidFill>
                <a:latin typeface="Kollektif"/>
              </a:rPr>
              <a:t> </a:t>
            </a:r>
            <a:r>
              <a:rPr lang="en-US" sz="3799" spc="220" dirty="0" err="1">
                <a:solidFill>
                  <a:srgbClr val="C939E6"/>
                </a:solidFill>
                <a:latin typeface="Kollektif"/>
              </a:rPr>
              <a:t>prin</a:t>
            </a:r>
            <a:r>
              <a:rPr lang="en-US" sz="3799" spc="220" dirty="0">
                <a:solidFill>
                  <a:srgbClr val="C939E6"/>
                </a:solidFill>
                <a:latin typeface="Kollektif"/>
              </a:rPr>
              <a:t> </a:t>
            </a:r>
            <a:r>
              <a:rPr lang="en-US" sz="3799" spc="220" dirty="0" err="1">
                <a:solidFill>
                  <a:srgbClr val="C939E6"/>
                </a:solidFill>
                <a:latin typeface="Kollektif"/>
              </a:rPr>
              <a:t>anchete</a:t>
            </a:r>
            <a:r>
              <a:rPr lang="en-US" sz="3799" spc="220" dirty="0">
                <a:solidFill>
                  <a:srgbClr val="C939E6"/>
                </a:solidFill>
                <a:latin typeface="Kollektif"/>
              </a:rPr>
              <a:t> </a:t>
            </a:r>
            <a:r>
              <a:rPr lang="en-US" sz="3799" spc="220" dirty="0" err="1">
                <a:solidFill>
                  <a:srgbClr val="C939E6"/>
                </a:solidFill>
                <a:latin typeface="Kollektif"/>
              </a:rPr>
              <a:t>sociale</a:t>
            </a:r>
            <a:endParaRPr lang="en-US" sz="3799" spc="220" dirty="0">
              <a:solidFill>
                <a:srgbClr val="C939E6"/>
              </a:solidFill>
              <a:latin typeface="Kollektif"/>
            </a:endParaRPr>
          </a:p>
        </p:txBody>
      </p:sp>
      <p:sp>
        <p:nvSpPr>
          <p:cNvPr id="7" name="TextBox 7"/>
          <p:cNvSpPr txBox="1"/>
          <p:nvPr/>
        </p:nvSpPr>
        <p:spPr>
          <a:xfrm>
            <a:off x="1028700" y="4467861"/>
            <a:ext cx="4709173" cy="751839"/>
          </a:xfrm>
          <a:prstGeom prst="rect">
            <a:avLst/>
          </a:prstGeom>
        </p:spPr>
        <p:txBody>
          <a:bodyPr lIns="0" tIns="0" rIns="0" bIns="0" rtlCol="0" anchor="t">
            <a:spAutoFit/>
          </a:bodyPr>
          <a:lstStyle/>
          <a:p>
            <a:pPr algn="ctr">
              <a:lnSpc>
                <a:spcPts val="5719"/>
              </a:lnSpc>
            </a:pPr>
            <a:r>
              <a:rPr lang="en-US" sz="5199">
                <a:solidFill>
                  <a:srgbClr val="1D2896"/>
                </a:solidFill>
                <a:latin typeface="Kollektif Bold"/>
              </a:rPr>
              <a:t>PERSPECTIVA</a:t>
            </a:r>
          </a:p>
        </p:txBody>
      </p:sp>
      <p:grpSp>
        <p:nvGrpSpPr>
          <p:cNvPr id="8" name="Group 8"/>
          <p:cNvGrpSpPr/>
          <p:nvPr/>
        </p:nvGrpSpPr>
        <p:grpSpPr>
          <a:xfrm>
            <a:off x="15701935" y="9544050"/>
            <a:ext cx="473857" cy="473857"/>
            <a:chOff x="0" y="0"/>
            <a:chExt cx="812800" cy="812800"/>
          </a:xfrm>
        </p:grpSpPr>
        <p:sp>
          <p:nvSpPr>
            <p:cNvPr id="9" name="Freeform 9"/>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24225C"/>
            </a:solidFill>
          </p:spPr>
        </p:sp>
        <p:sp>
          <p:nvSpPr>
            <p:cNvPr id="10" name="TextBox 10"/>
            <p:cNvSpPr txBox="1"/>
            <p:nvPr/>
          </p:nvSpPr>
          <p:spPr>
            <a:xfrm>
              <a:off x="76200" y="104775"/>
              <a:ext cx="660400" cy="631825"/>
            </a:xfrm>
            <a:prstGeom prst="rect">
              <a:avLst/>
            </a:prstGeom>
          </p:spPr>
          <p:txBody>
            <a:bodyPr lIns="50800" tIns="50800" rIns="50800" bIns="50800" rtlCol="0" anchor="ctr"/>
            <a:lstStyle/>
            <a:p>
              <a:pPr algn="ctr">
                <a:lnSpc>
                  <a:spcPts val="2000"/>
                </a:lnSpc>
              </a:pPr>
              <a:endParaRPr/>
            </a:p>
          </p:txBody>
        </p:sp>
      </p:grpSp>
      <p:grpSp>
        <p:nvGrpSpPr>
          <p:cNvPr id="11" name="Group 11"/>
          <p:cNvGrpSpPr/>
          <p:nvPr/>
        </p:nvGrpSpPr>
        <p:grpSpPr>
          <a:xfrm>
            <a:off x="16790205" y="9544050"/>
            <a:ext cx="473857" cy="473857"/>
            <a:chOff x="0" y="0"/>
            <a:chExt cx="812800" cy="812800"/>
          </a:xfrm>
        </p:grpSpPr>
        <p:sp>
          <p:nvSpPr>
            <p:cNvPr id="12" name="Freeform 12"/>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24225C"/>
            </a:solidFill>
          </p:spPr>
        </p:sp>
        <p:sp>
          <p:nvSpPr>
            <p:cNvPr id="13" name="TextBox 13"/>
            <p:cNvSpPr txBox="1"/>
            <p:nvPr/>
          </p:nvSpPr>
          <p:spPr>
            <a:xfrm>
              <a:off x="76200" y="104775"/>
              <a:ext cx="660400" cy="631825"/>
            </a:xfrm>
            <a:prstGeom prst="rect">
              <a:avLst/>
            </a:prstGeom>
          </p:spPr>
          <p:txBody>
            <a:bodyPr lIns="50800" tIns="50800" rIns="50800" bIns="50800" rtlCol="0" anchor="ctr"/>
            <a:lstStyle/>
            <a:p>
              <a:pPr algn="ctr">
                <a:lnSpc>
                  <a:spcPts val="2000"/>
                </a:lnSpc>
              </a:pPr>
              <a:endParaRPr/>
            </a:p>
          </p:txBody>
        </p:sp>
      </p:grpSp>
      <p:grpSp>
        <p:nvGrpSpPr>
          <p:cNvPr id="14" name="Group 14"/>
          <p:cNvGrpSpPr/>
          <p:nvPr/>
        </p:nvGrpSpPr>
        <p:grpSpPr>
          <a:xfrm>
            <a:off x="15938863" y="9544050"/>
            <a:ext cx="1088270" cy="473857"/>
            <a:chOff x="0" y="0"/>
            <a:chExt cx="286623" cy="124802"/>
          </a:xfrm>
        </p:grpSpPr>
        <p:sp>
          <p:nvSpPr>
            <p:cNvPr id="15" name="Freeform 15"/>
            <p:cNvSpPr/>
            <p:nvPr/>
          </p:nvSpPr>
          <p:spPr>
            <a:xfrm>
              <a:off x="0" y="0"/>
              <a:ext cx="286623" cy="124802"/>
            </a:xfrm>
            <a:custGeom>
              <a:avLst/>
              <a:gdLst/>
              <a:ahLst/>
              <a:cxnLst/>
              <a:rect l="l" t="t" r="r" b="b"/>
              <a:pathLst>
                <a:path w="286623" h="124802">
                  <a:moveTo>
                    <a:pt x="0" y="0"/>
                  </a:moveTo>
                  <a:lnTo>
                    <a:pt x="286623" y="0"/>
                  </a:lnTo>
                  <a:lnTo>
                    <a:pt x="286623" y="124802"/>
                  </a:lnTo>
                  <a:lnTo>
                    <a:pt x="0" y="124802"/>
                  </a:lnTo>
                  <a:close/>
                </a:path>
              </a:pathLst>
            </a:custGeom>
            <a:solidFill>
              <a:srgbClr val="24225C"/>
            </a:solidFill>
          </p:spPr>
        </p:sp>
        <p:sp>
          <p:nvSpPr>
            <p:cNvPr id="16" name="TextBox 16"/>
            <p:cNvSpPr txBox="1"/>
            <p:nvPr/>
          </p:nvSpPr>
          <p:spPr>
            <a:xfrm>
              <a:off x="0" y="28575"/>
              <a:ext cx="812800" cy="784225"/>
            </a:xfrm>
            <a:prstGeom prst="rect">
              <a:avLst/>
            </a:prstGeom>
          </p:spPr>
          <p:txBody>
            <a:bodyPr lIns="50800" tIns="50800" rIns="50800" bIns="50800" rtlCol="0" anchor="ctr"/>
            <a:lstStyle/>
            <a:p>
              <a:pPr algn="ctr">
                <a:lnSpc>
                  <a:spcPts val="2000"/>
                </a:lnSpc>
              </a:pPr>
              <a:endParaRPr/>
            </a:p>
          </p:txBody>
        </p:sp>
      </p:grpSp>
      <p:sp>
        <p:nvSpPr>
          <p:cNvPr id="17" name="TextBox 17"/>
          <p:cNvSpPr txBox="1"/>
          <p:nvPr/>
        </p:nvSpPr>
        <p:spPr>
          <a:xfrm>
            <a:off x="15938863" y="9660329"/>
            <a:ext cx="1088270" cy="269875"/>
          </a:xfrm>
          <a:prstGeom prst="rect">
            <a:avLst/>
          </a:prstGeom>
        </p:spPr>
        <p:txBody>
          <a:bodyPr lIns="0" tIns="0" rIns="0" bIns="0" rtlCol="0" anchor="t">
            <a:spAutoFit/>
          </a:bodyPr>
          <a:lstStyle/>
          <a:p>
            <a:pPr algn="ctr">
              <a:lnSpc>
                <a:spcPts val="2000"/>
              </a:lnSpc>
            </a:pPr>
            <a:r>
              <a:rPr lang="en-US" sz="2000">
                <a:solidFill>
                  <a:srgbClr val="FFFFFF"/>
                </a:solidFill>
                <a:latin typeface="Kollektif"/>
              </a:rPr>
              <a:t>05/10</a:t>
            </a:r>
          </a:p>
        </p:txBody>
      </p:sp>
      <p:grpSp>
        <p:nvGrpSpPr>
          <p:cNvPr id="18" name="Group 18"/>
          <p:cNvGrpSpPr/>
          <p:nvPr/>
        </p:nvGrpSpPr>
        <p:grpSpPr>
          <a:xfrm>
            <a:off x="8674905" y="9544050"/>
            <a:ext cx="473857" cy="473857"/>
            <a:chOff x="0" y="0"/>
            <a:chExt cx="812800" cy="812800"/>
          </a:xfrm>
        </p:grpSpPr>
        <p:sp>
          <p:nvSpPr>
            <p:cNvPr id="19" name="Freeform 19"/>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24225C"/>
            </a:solidFill>
          </p:spPr>
        </p:sp>
        <p:sp>
          <p:nvSpPr>
            <p:cNvPr id="20" name="TextBox 20"/>
            <p:cNvSpPr txBox="1"/>
            <p:nvPr/>
          </p:nvSpPr>
          <p:spPr>
            <a:xfrm>
              <a:off x="76200" y="104775"/>
              <a:ext cx="660400" cy="631825"/>
            </a:xfrm>
            <a:prstGeom prst="rect">
              <a:avLst/>
            </a:prstGeom>
          </p:spPr>
          <p:txBody>
            <a:bodyPr lIns="50800" tIns="50800" rIns="50800" bIns="50800" rtlCol="0" anchor="ctr"/>
            <a:lstStyle/>
            <a:p>
              <a:pPr algn="ctr">
                <a:lnSpc>
                  <a:spcPts val="2000"/>
                </a:lnSpc>
              </a:pPr>
              <a:endParaRPr/>
            </a:p>
          </p:txBody>
        </p:sp>
      </p:grpSp>
      <p:grpSp>
        <p:nvGrpSpPr>
          <p:cNvPr id="21" name="Group 21"/>
          <p:cNvGrpSpPr/>
          <p:nvPr/>
        </p:nvGrpSpPr>
        <p:grpSpPr>
          <a:xfrm>
            <a:off x="9139238" y="9544050"/>
            <a:ext cx="473857" cy="473857"/>
            <a:chOff x="0" y="0"/>
            <a:chExt cx="812800" cy="812800"/>
          </a:xfrm>
        </p:grpSpPr>
        <p:sp>
          <p:nvSpPr>
            <p:cNvPr id="22" name="Freeform 22"/>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24225C"/>
            </a:solidFill>
          </p:spPr>
        </p:sp>
        <p:sp>
          <p:nvSpPr>
            <p:cNvPr id="23" name="TextBox 23"/>
            <p:cNvSpPr txBox="1"/>
            <p:nvPr/>
          </p:nvSpPr>
          <p:spPr>
            <a:xfrm>
              <a:off x="76200" y="104775"/>
              <a:ext cx="660400" cy="631825"/>
            </a:xfrm>
            <a:prstGeom prst="rect">
              <a:avLst/>
            </a:prstGeom>
          </p:spPr>
          <p:txBody>
            <a:bodyPr lIns="50800" tIns="50800" rIns="50800" bIns="50800" rtlCol="0" anchor="ctr"/>
            <a:lstStyle/>
            <a:p>
              <a:pPr algn="ctr">
                <a:lnSpc>
                  <a:spcPts val="2000"/>
                </a:lnSpc>
              </a:pPr>
              <a:endParaRPr/>
            </a:p>
          </p:txBody>
        </p:sp>
      </p:grpSp>
      <p:grpSp>
        <p:nvGrpSpPr>
          <p:cNvPr id="24" name="Group 24"/>
          <p:cNvGrpSpPr/>
          <p:nvPr/>
        </p:nvGrpSpPr>
        <p:grpSpPr>
          <a:xfrm>
            <a:off x="8911834" y="9544050"/>
            <a:ext cx="464332" cy="473857"/>
            <a:chOff x="0" y="0"/>
            <a:chExt cx="122293" cy="124802"/>
          </a:xfrm>
        </p:grpSpPr>
        <p:sp>
          <p:nvSpPr>
            <p:cNvPr id="25" name="Freeform 25"/>
            <p:cNvSpPr/>
            <p:nvPr/>
          </p:nvSpPr>
          <p:spPr>
            <a:xfrm>
              <a:off x="0" y="0"/>
              <a:ext cx="122293" cy="124802"/>
            </a:xfrm>
            <a:custGeom>
              <a:avLst/>
              <a:gdLst/>
              <a:ahLst/>
              <a:cxnLst/>
              <a:rect l="l" t="t" r="r" b="b"/>
              <a:pathLst>
                <a:path w="122293" h="124802">
                  <a:moveTo>
                    <a:pt x="0" y="0"/>
                  </a:moveTo>
                  <a:lnTo>
                    <a:pt x="122293" y="0"/>
                  </a:lnTo>
                  <a:lnTo>
                    <a:pt x="122293" y="124802"/>
                  </a:lnTo>
                  <a:lnTo>
                    <a:pt x="0" y="124802"/>
                  </a:lnTo>
                  <a:close/>
                </a:path>
              </a:pathLst>
            </a:custGeom>
            <a:solidFill>
              <a:srgbClr val="24225C"/>
            </a:solidFill>
          </p:spPr>
        </p:sp>
        <p:sp>
          <p:nvSpPr>
            <p:cNvPr id="26" name="TextBox 26"/>
            <p:cNvSpPr txBox="1"/>
            <p:nvPr/>
          </p:nvSpPr>
          <p:spPr>
            <a:xfrm>
              <a:off x="0" y="28575"/>
              <a:ext cx="812800" cy="784225"/>
            </a:xfrm>
            <a:prstGeom prst="rect">
              <a:avLst/>
            </a:prstGeom>
          </p:spPr>
          <p:txBody>
            <a:bodyPr lIns="50800" tIns="50800" rIns="50800" bIns="50800" rtlCol="0" anchor="ctr"/>
            <a:lstStyle/>
            <a:p>
              <a:pPr algn="ctr">
                <a:lnSpc>
                  <a:spcPts val="2000"/>
                </a:lnSpc>
              </a:pPr>
              <a:endParaRPr/>
            </a:p>
          </p:txBody>
        </p:sp>
      </p:grpSp>
      <p:pic>
        <p:nvPicPr>
          <p:cNvPr id="27" name="Picture 27"/>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973740" y="9648895"/>
            <a:ext cx="350045" cy="281309"/>
          </a:xfrm>
          <a:prstGeom prst="rect">
            <a:avLst/>
          </a:prstGeom>
        </p:spPr>
      </p:pic>
      <p:sp>
        <p:nvSpPr>
          <p:cNvPr id="28" name="TextBox 28"/>
          <p:cNvSpPr txBox="1"/>
          <p:nvPr/>
        </p:nvSpPr>
        <p:spPr>
          <a:xfrm>
            <a:off x="231108" y="1009650"/>
            <a:ext cx="18363924" cy="847725"/>
          </a:xfrm>
          <a:prstGeom prst="rect">
            <a:avLst/>
          </a:prstGeom>
        </p:spPr>
        <p:txBody>
          <a:bodyPr lIns="0" tIns="0" rIns="0" bIns="0" rtlCol="0" anchor="t">
            <a:spAutoFit/>
          </a:bodyPr>
          <a:lstStyle/>
          <a:p>
            <a:pPr>
              <a:lnSpc>
                <a:spcPts val="6299"/>
              </a:lnSpc>
            </a:pPr>
            <a:r>
              <a:rPr lang="en-US" sz="6999">
                <a:solidFill>
                  <a:srgbClr val="24225C"/>
                </a:solidFill>
                <a:latin typeface="Assistant Bold"/>
              </a:rPr>
              <a:t>Identificarea victimelor traficului de persoane</a:t>
            </a:r>
          </a:p>
        </p:txBody>
      </p:sp>
      <p:pic>
        <p:nvPicPr>
          <p:cNvPr id="29" name="Picture 29"/>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6853107" y="3478907"/>
            <a:ext cx="1821798" cy="728719"/>
          </a:xfrm>
          <a:prstGeom prst="rect">
            <a:avLst/>
          </a:prstGeo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rot="5400000" flipH="1">
            <a:off x="-2185848" y="0"/>
            <a:ext cx="10287000" cy="10287000"/>
          </a:xfrm>
          <a:prstGeom prst="rect">
            <a:avLst/>
          </a:prstGeom>
        </p:spPr>
      </p:pic>
      <p:grpSp>
        <p:nvGrpSpPr>
          <p:cNvPr id="3" name="Group 3"/>
          <p:cNvGrpSpPr>
            <a:grpSpLocks noChangeAspect="1"/>
          </p:cNvGrpSpPr>
          <p:nvPr/>
        </p:nvGrpSpPr>
        <p:grpSpPr>
          <a:xfrm rot="5400000">
            <a:off x="1471669" y="2299143"/>
            <a:ext cx="3799774" cy="5106316"/>
            <a:chOff x="0" y="0"/>
            <a:chExt cx="3663950" cy="4923790"/>
          </a:xfrm>
        </p:grpSpPr>
        <p:sp>
          <p:nvSpPr>
            <p:cNvPr id="4" name="Freeform 4"/>
            <p:cNvSpPr/>
            <p:nvPr/>
          </p:nvSpPr>
          <p:spPr>
            <a:xfrm>
              <a:off x="31750" y="31750"/>
              <a:ext cx="3600450" cy="4859020"/>
            </a:xfrm>
            <a:custGeom>
              <a:avLst/>
              <a:gdLst/>
              <a:ahLst/>
              <a:cxnLst/>
              <a:rect l="l" t="t" r="r" b="b"/>
              <a:pathLst>
                <a:path w="3600450" h="4859020">
                  <a:moveTo>
                    <a:pt x="3600450" y="4499610"/>
                  </a:moveTo>
                  <a:cubicBezTo>
                    <a:pt x="3600450" y="4699000"/>
                    <a:pt x="3439160" y="4859020"/>
                    <a:pt x="3241040" y="4859020"/>
                  </a:cubicBezTo>
                  <a:lnTo>
                    <a:pt x="359410" y="4859020"/>
                  </a:lnTo>
                  <a:cubicBezTo>
                    <a:pt x="160020" y="4859020"/>
                    <a:pt x="0" y="4697730"/>
                    <a:pt x="0" y="4499610"/>
                  </a:cubicBezTo>
                  <a:lnTo>
                    <a:pt x="0" y="359410"/>
                  </a:lnTo>
                  <a:cubicBezTo>
                    <a:pt x="0" y="160020"/>
                    <a:pt x="161290" y="0"/>
                    <a:pt x="359410" y="0"/>
                  </a:cubicBezTo>
                  <a:lnTo>
                    <a:pt x="3239770" y="0"/>
                  </a:lnTo>
                  <a:cubicBezTo>
                    <a:pt x="3439160" y="0"/>
                    <a:pt x="3599180" y="161290"/>
                    <a:pt x="3599180" y="359410"/>
                  </a:cubicBezTo>
                  <a:lnTo>
                    <a:pt x="3600450" y="4499610"/>
                  </a:lnTo>
                  <a:close/>
                </a:path>
              </a:pathLst>
            </a:custGeom>
            <a:solidFill>
              <a:srgbClr val="C939E6"/>
            </a:solidFill>
          </p:spPr>
        </p:sp>
        <p:sp>
          <p:nvSpPr>
            <p:cNvPr id="5" name="Freeform 5"/>
            <p:cNvSpPr/>
            <p:nvPr/>
          </p:nvSpPr>
          <p:spPr>
            <a:xfrm>
              <a:off x="0" y="0"/>
              <a:ext cx="3663950" cy="4923790"/>
            </a:xfrm>
            <a:custGeom>
              <a:avLst/>
              <a:gdLst/>
              <a:ahLst/>
              <a:cxnLst/>
              <a:rect l="l" t="t" r="r" b="b"/>
              <a:pathLst>
                <a:path w="3663950" h="4923790">
                  <a:moveTo>
                    <a:pt x="3271520" y="4923790"/>
                  </a:moveTo>
                  <a:lnTo>
                    <a:pt x="391160" y="4923790"/>
                  </a:lnTo>
                  <a:cubicBezTo>
                    <a:pt x="175260" y="4923790"/>
                    <a:pt x="0" y="4748530"/>
                    <a:pt x="0" y="4532630"/>
                  </a:cubicBezTo>
                  <a:lnTo>
                    <a:pt x="0" y="392430"/>
                  </a:lnTo>
                  <a:cubicBezTo>
                    <a:pt x="0" y="175260"/>
                    <a:pt x="175260" y="0"/>
                    <a:pt x="391160" y="0"/>
                  </a:cubicBezTo>
                  <a:lnTo>
                    <a:pt x="3271520" y="0"/>
                  </a:lnTo>
                  <a:cubicBezTo>
                    <a:pt x="3487420" y="0"/>
                    <a:pt x="3662680" y="175260"/>
                    <a:pt x="3662680" y="391160"/>
                  </a:cubicBezTo>
                  <a:lnTo>
                    <a:pt x="3662680" y="4531360"/>
                  </a:lnTo>
                  <a:cubicBezTo>
                    <a:pt x="3663950" y="4747260"/>
                    <a:pt x="3487420" y="4923790"/>
                    <a:pt x="3271520" y="4923790"/>
                  </a:cubicBezTo>
                  <a:close/>
                  <a:moveTo>
                    <a:pt x="391160" y="63500"/>
                  </a:moveTo>
                  <a:cubicBezTo>
                    <a:pt x="210820" y="63500"/>
                    <a:pt x="63500" y="210820"/>
                    <a:pt x="63500" y="391160"/>
                  </a:cubicBezTo>
                  <a:lnTo>
                    <a:pt x="63500" y="4531360"/>
                  </a:lnTo>
                  <a:cubicBezTo>
                    <a:pt x="63500" y="4712970"/>
                    <a:pt x="210820" y="4859020"/>
                    <a:pt x="391160" y="4859020"/>
                  </a:cubicBezTo>
                  <a:lnTo>
                    <a:pt x="3271520" y="4859020"/>
                  </a:lnTo>
                  <a:cubicBezTo>
                    <a:pt x="3453130" y="4859020"/>
                    <a:pt x="3599180" y="4711700"/>
                    <a:pt x="3599180" y="4531360"/>
                  </a:cubicBezTo>
                  <a:lnTo>
                    <a:pt x="3599180" y="391160"/>
                  </a:lnTo>
                  <a:cubicBezTo>
                    <a:pt x="3599180" y="209550"/>
                    <a:pt x="3451860" y="63500"/>
                    <a:pt x="3271520" y="63500"/>
                  </a:cubicBezTo>
                  <a:lnTo>
                    <a:pt x="391160" y="63500"/>
                  </a:lnTo>
                  <a:close/>
                </a:path>
              </a:pathLst>
            </a:custGeom>
            <a:solidFill>
              <a:srgbClr val="C939E6"/>
            </a:solidFill>
          </p:spPr>
        </p:sp>
      </p:grpSp>
      <p:sp>
        <p:nvSpPr>
          <p:cNvPr id="6" name="TextBox 6"/>
          <p:cNvSpPr txBox="1"/>
          <p:nvPr/>
        </p:nvSpPr>
        <p:spPr>
          <a:xfrm>
            <a:off x="8627433" y="2445826"/>
            <a:ext cx="9195777" cy="7076506"/>
          </a:xfrm>
          <a:prstGeom prst="rect">
            <a:avLst/>
          </a:prstGeom>
        </p:spPr>
        <p:txBody>
          <a:bodyPr lIns="0" tIns="0" rIns="0" bIns="0" rtlCol="0" anchor="t">
            <a:spAutoFit/>
          </a:bodyPr>
          <a:lstStyle/>
          <a:p>
            <a:pPr marL="928358" lvl="1" indent="-464179">
              <a:lnSpc>
                <a:spcPts val="7610"/>
              </a:lnSpc>
              <a:buFont typeface="Arial"/>
              <a:buChar char="•"/>
            </a:pPr>
            <a:r>
              <a:rPr lang="en-US" sz="4299" spc="249" dirty="0">
                <a:solidFill>
                  <a:srgbClr val="C939E6"/>
                </a:solidFill>
                <a:latin typeface="Kollektif"/>
              </a:rPr>
              <a:t>VICTIMOLOGICA (</a:t>
            </a:r>
            <a:r>
              <a:rPr lang="en-US" sz="4299" spc="249" dirty="0" err="1">
                <a:solidFill>
                  <a:srgbClr val="C939E6"/>
                </a:solidFill>
                <a:latin typeface="Kollektif"/>
              </a:rPr>
              <a:t>informală</a:t>
            </a:r>
            <a:r>
              <a:rPr lang="en-US" sz="4299" spc="249" dirty="0">
                <a:solidFill>
                  <a:srgbClr val="C939E6"/>
                </a:solidFill>
                <a:latin typeface="Kollektif"/>
              </a:rPr>
              <a:t>)</a:t>
            </a:r>
          </a:p>
          <a:p>
            <a:pPr>
              <a:lnSpc>
                <a:spcPts val="5327"/>
              </a:lnSpc>
            </a:pPr>
            <a:r>
              <a:rPr lang="en-US" sz="3599" spc="90" dirty="0" err="1">
                <a:solidFill>
                  <a:srgbClr val="C939E6"/>
                </a:solidFill>
                <a:latin typeface="Kollektif"/>
              </a:rPr>
              <a:t>În</a:t>
            </a:r>
            <a:r>
              <a:rPr lang="en-US" sz="3599" spc="90" dirty="0">
                <a:solidFill>
                  <a:srgbClr val="C939E6"/>
                </a:solidFill>
                <a:latin typeface="Kollektif"/>
              </a:rPr>
              <a:t> </a:t>
            </a:r>
            <a:r>
              <a:rPr lang="en-US" sz="3599" spc="90" dirty="0" err="1">
                <a:solidFill>
                  <a:srgbClr val="C939E6"/>
                </a:solidFill>
                <a:latin typeface="Kollektif"/>
              </a:rPr>
              <a:t>urma</a:t>
            </a:r>
            <a:r>
              <a:rPr lang="en-US" sz="3599" spc="90" dirty="0">
                <a:solidFill>
                  <a:srgbClr val="C939E6"/>
                </a:solidFill>
                <a:latin typeface="Kollektif"/>
              </a:rPr>
              <a:t> </a:t>
            </a:r>
            <a:r>
              <a:rPr lang="en-US" sz="3599" spc="90" dirty="0" err="1">
                <a:solidFill>
                  <a:srgbClr val="C939E6"/>
                </a:solidFill>
                <a:latin typeface="Kollektif"/>
              </a:rPr>
              <a:t>unui</a:t>
            </a:r>
            <a:r>
              <a:rPr lang="en-US" sz="3599" spc="90" dirty="0">
                <a:solidFill>
                  <a:srgbClr val="C939E6"/>
                </a:solidFill>
                <a:latin typeface="Kollektif"/>
              </a:rPr>
              <a:t> </a:t>
            </a:r>
            <a:r>
              <a:rPr lang="en-US" sz="3599" spc="90" dirty="0" err="1">
                <a:solidFill>
                  <a:srgbClr val="C939E6"/>
                </a:solidFill>
                <a:latin typeface="Kollektif"/>
              </a:rPr>
              <a:t>interviu</a:t>
            </a:r>
            <a:r>
              <a:rPr lang="en-US" sz="3599" spc="90" dirty="0">
                <a:solidFill>
                  <a:srgbClr val="C939E6"/>
                </a:solidFill>
                <a:latin typeface="Kollektif"/>
              </a:rPr>
              <a:t>, a </a:t>
            </a:r>
            <a:r>
              <a:rPr lang="en-US" sz="3599" spc="90" dirty="0" err="1">
                <a:solidFill>
                  <a:srgbClr val="C939E6"/>
                </a:solidFill>
                <a:latin typeface="Kollektif"/>
              </a:rPr>
              <a:t>unei</a:t>
            </a:r>
            <a:r>
              <a:rPr lang="en-US" sz="3599" spc="90" dirty="0">
                <a:solidFill>
                  <a:srgbClr val="C939E6"/>
                </a:solidFill>
                <a:latin typeface="Kollektif"/>
              </a:rPr>
              <a:t> </a:t>
            </a:r>
            <a:r>
              <a:rPr lang="en-US" sz="3599" spc="90" dirty="0" err="1">
                <a:solidFill>
                  <a:srgbClr val="C939E6"/>
                </a:solidFill>
                <a:latin typeface="Kollektif"/>
              </a:rPr>
              <a:t>discuții</a:t>
            </a:r>
            <a:r>
              <a:rPr lang="en-US" sz="3599" spc="90" dirty="0">
                <a:solidFill>
                  <a:srgbClr val="C939E6"/>
                </a:solidFill>
                <a:latin typeface="Kollektif"/>
              </a:rPr>
              <a:t> </a:t>
            </a:r>
            <a:r>
              <a:rPr lang="en-US" sz="3599" spc="90" dirty="0" err="1">
                <a:solidFill>
                  <a:srgbClr val="C939E6"/>
                </a:solidFill>
                <a:latin typeface="Kollektif"/>
              </a:rPr>
              <a:t>sau</a:t>
            </a:r>
            <a:r>
              <a:rPr lang="en-US" sz="3599" spc="90" dirty="0">
                <a:solidFill>
                  <a:srgbClr val="C939E6"/>
                </a:solidFill>
                <a:latin typeface="Kollektif"/>
              </a:rPr>
              <a:t> </a:t>
            </a:r>
            <a:r>
              <a:rPr lang="en-US" sz="3599" spc="90" dirty="0" err="1">
                <a:solidFill>
                  <a:srgbClr val="C939E6"/>
                </a:solidFill>
                <a:latin typeface="Kollektif"/>
              </a:rPr>
              <a:t>informații</a:t>
            </a:r>
            <a:r>
              <a:rPr lang="en-US" sz="3599" spc="90" dirty="0">
                <a:solidFill>
                  <a:srgbClr val="C939E6"/>
                </a:solidFill>
                <a:latin typeface="Kollektif"/>
              </a:rPr>
              <a:t> </a:t>
            </a:r>
            <a:r>
              <a:rPr lang="en-US" sz="3599" spc="90" dirty="0" err="1">
                <a:solidFill>
                  <a:srgbClr val="C939E6"/>
                </a:solidFill>
                <a:latin typeface="Kollektif"/>
              </a:rPr>
              <a:t>transmise</a:t>
            </a:r>
            <a:r>
              <a:rPr lang="en-US" sz="3599" spc="90" dirty="0">
                <a:solidFill>
                  <a:srgbClr val="C939E6"/>
                </a:solidFill>
                <a:latin typeface="Kollektif"/>
              </a:rPr>
              <a:t> </a:t>
            </a:r>
            <a:r>
              <a:rPr lang="en-US" sz="3599" spc="90" dirty="0" err="1">
                <a:solidFill>
                  <a:srgbClr val="C939E6"/>
                </a:solidFill>
                <a:latin typeface="Kollektif"/>
              </a:rPr>
              <a:t>rezultă</a:t>
            </a:r>
            <a:r>
              <a:rPr lang="en-US" sz="3599" spc="90" dirty="0">
                <a:solidFill>
                  <a:srgbClr val="C939E6"/>
                </a:solidFill>
                <a:latin typeface="Kollektif"/>
              </a:rPr>
              <a:t> </a:t>
            </a:r>
            <a:r>
              <a:rPr lang="en-US" sz="3599" spc="90" dirty="0" err="1">
                <a:solidFill>
                  <a:srgbClr val="C939E6"/>
                </a:solidFill>
                <a:latin typeface="Kollektif"/>
              </a:rPr>
              <a:t>că</a:t>
            </a:r>
            <a:r>
              <a:rPr lang="en-US" sz="3599" spc="90" dirty="0">
                <a:solidFill>
                  <a:srgbClr val="C939E6"/>
                </a:solidFill>
                <a:latin typeface="Kollektif"/>
              </a:rPr>
              <a:t> </a:t>
            </a:r>
            <a:r>
              <a:rPr lang="en-US" sz="3599" spc="90" dirty="0" err="1">
                <a:solidFill>
                  <a:srgbClr val="C939E6"/>
                </a:solidFill>
                <a:latin typeface="Kollektif"/>
              </a:rPr>
              <a:t>presupusei</a:t>
            </a:r>
            <a:r>
              <a:rPr lang="en-US" sz="3599" spc="90" dirty="0">
                <a:solidFill>
                  <a:srgbClr val="C939E6"/>
                </a:solidFill>
                <a:latin typeface="Kollektif"/>
              </a:rPr>
              <a:t> </a:t>
            </a:r>
            <a:r>
              <a:rPr lang="en-US" sz="3599" spc="90" dirty="0" err="1">
                <a:solidFill>
                  <a:srgbClr val="C939E6"/>
                </a:solidFill>
                <a:latin typeface="Kollektif"/>
              </a:rPr>
              <a:t>victime</a:t>
            </a:r>
            <a:r>
              <a:rPr lang="en-US" sz="3599" spc="90" dirty="0">
                <a:solidFill>
                  <a:srgbClr val="C939E6"/>
                </a:solidFill>
                <a:latin typeface="Kollektif"/>
              </a:rPr>
              <a:t> </a:t>
            </a:r>
            <a:r>
              <a:rPr lang="en-US" sz="3599" spc="90" dirty="0" err="1">
                <a:solidFill>
                  <a:srgbClr val="C939E6"/>
                </a:solidFill>
                <a:latin typeface="Kollektif"/>
              </a:rPr>
              <a:t>i</a:t>
            </a:r>
            <a:r>
              <a:rPr lang="en-US" sz="3599" spc="90" dirty="0">
                <a:solidFill>
                  <a:srgbClr val="C939E6"/>
                </a:solidFill>
                <a:latin typeface="Kollektif"/>
              </a:rPr>
              <a:t>-au </a:t>
            </a:r>
            <a:r>
              <a:rPr lang="en-US" sz="3599" spc="90" dirty="0" err="1">
                <a:solidFill>
                  <a:srgbClr val="C939E6"/>
                </a:solidFill>
                <a:latin typeface="Kollektif"/>
              </a:rPr>
              <a:t>fost</a:t>
            </a:r>
            <a:r>
              <a:rPr lang="en-US" sz="3599" spc="90" dirty="0">
                <a:solidFill>
                  <a:srgbClr val="C939E6"/>
                </a:solidFill>
                <a:latin typeface="Kollektif"/>
              </a:rPr>
              <a:t> </a:t>
            </a:r>
            <a:r>
              <a:rPr lang="en-US" sz="3599" spc="90" dirty="0" err="1">
                <a:solidFill>
                  <a:srgbClr val="C939E6"/>
                </a:solidFill>
                <a:latin typeface="Kollektif"/>
              </a:rPr>
              <a:t>încălcate</a:t>
            </a:r>
            <a:r>
              <a:rPr lang="en-US" sz="3599" spc="90" dirty="0">
                <a:solidFill>
                  <a:srgbClr val="C939E6"/>
                </a:solidFill>
                <a:latin typeface="Kollektif"/>
              </a:rPr>
              <a:t> </a:t>
            </a:r>
            <a:r>
              <a:rPr lang="en-US" sz="3599" spc="90" dirty="0" err="1">
                <a:solidFill>
                  <a:srgbClr val="C939E6"/>
                </a:solidFill>
                <a:latin typeface="Kollektif"/>
              </a:rPr>
              <a:t>următoarele</a:t>
            </a:r>
            <a:r>
              <a:rPr lang="en-US" sz="3599" spc="90" dirty="0">
                <a:solidFill>
                  <a:srgbClr val="C939E6"/>
                </a:solidFill>
                <a:latin typeface="Kollektif"/>
              </a:rPr>
              <a:t> </a:t>
            </a:r>
            <a:r>
              <a:rPr lang="en-US" sz="3599" spc="90" dirty="0" err="1">
                <a:solidFill>
                  <a:srgbClr val="C939E6"/>
                </a:solidFill>
                <a:latin typeface="Kollektif"/>
              </a:rPr>
              <a:t>drepturi</a:t>
            </a:r>
            <a:r>
              <a:rPr lang="en-US" sz="3599" spc="90" dirty="0">
                <a:solidFill>
                  <a:srgbClr val="C939E6"/>
                </a:solidFill>
                <a:latin typeface="Kollektif"/>
              </a:rPr>
              <a:t> </a:t>
            </a:r>
            <a:r>
              <a:rPr lang="en-US" sz="3599" spc="90" dirty="0" err="1">
                <a:solidFill>
                  <a:srgbClr val="C939E6"/>
                </a:solidFill>
                <a:latin typeface="Kollektif"/>
              </a:rPr>
              <a:t>și</a:t>
            </a:r>
            <a:r>
              <a:rPr lang="en-US" sz="3599" spc="90" dirty="0">
                <a:solidFill>
                  <a:srgbClr val="C939E6"/>
                </a:solidFill>
                <a:latin typeface="Kollektif"/>
              </a:rPr>
              <a:t> </a:t>
            </a:r>
            <a:r>
              <a:rPr lang="en-US" sz="3599" spc="90" dirty="0" err="1">
                <a:solidFill>
                  <a:srgbClr val="C939E6"/>
                </a:solidFill>
                <a:latin typeface="Kollektif"/>
              </a:rPr>
              <a:t>libertăți</a:t>
            </a:r>
            <a:r>
              <a:rPr lang="en-US" sz="3599" spc="90" dirty="0">
                <a:solidFill>
                  <a:srgbClr val="C939E6"/>
                </a:solidFill>
                <a:latin typeface="Kollektif"/>
              </a:rPr>
              <a:t>:</a:t>
            </a:r>
          </a:p>
          <a:p>
            <a:pPr marL="777232" lvl="1" indent="-388616">
              <a:lnSpc>
                <a:spcPts val="5327"/>
              </a:lnSpc>
              <a:buFont typeface="Arial"/>
              <a:buChar char="•"/>
            </a:pPr>
            <a:r>
              <a:rPr lang="en-US" sz="3599" spc="79" dirty="0">
                <a:solidFill>
                  <a:srgbClr val="C939E6"/>
                </a:solidFill>
                <a:latin typeface="Kollektif"/>
              </a:rPr>
              <a:t>d</a:t>
            </a:r>
            <a:r>
              <a:rPr lang="en-US" sz="3599" spc="90" dirty="0">
                <a:solidFill>
                  <a:srgbClr val="C939E6"/>
                </a:solidFill>
                <a:latin typeface="Kollektif"/>
              </a:rPr>
              <a:t>e </a:t>
            </a:r>
            <a:r>
              <a:rPr lang="en-US" sz="3599" spc="90" dirty="0" err="1">
                <a:solidFill>
                  <a:srgbClr val="C939E6"/>
                </a:solidFill>
                <a:latin typeface="Kollektif"/>
              </a:rPr>
              <a:t>mișcare</a:t>
            </a:r>
            <a:endParaRPr lang="en-US" sz="3599" spc="90" dirty="0">
              <a:solidFill>
                <a:srgbClr val="C939E6"/>
              </a:solidFill>
              <a:latin typeface="Kollektif"/>
            </a:endParaRPr>
          </a:p>
          <a:p>
            <a:pPr marL="777232" lvl="1" indent="-388616">
              <a:lnSpc>
                <a:spcPts val="5327"/>
              </a:lnSpc>
              <a:buFont typeface="Arial"/>
              <a:buChar char="•"/>
            </a:pPr>
            <a:r>
              <a:rPr lang="en-US" sz="3599" spc="79" dirty="0">
                <a:solidFill>
                  <a:srgbClr val="C939E6"/>
                </a:solidFill>
                <a:latin typeface="Kollektif"/>
              </a:rPr>
              <a:t>l</a:t>
            </a:r>
            <a:r>
              <a:rPr lang="en-US" sz="3599" spc="90" dirty="0">
                <a:solidFill>
                  <a:srgbClr val="C939E6"/>
                </a:solidFill>
                <a:latin typeface="Kollektif"/>
              </a:rPr>
              <a:t>a </a:t>
            </a:r>
            <a:r>
              <a:rPr lang="en-US" sz="3599" spc="90" dirty="0" err="1">
                <a:solidFill>
                  <a:srgbClr val="C939E6"/>
                </a:solidFill>
                <a:latin typeface="Kollektif"/>
              </a:rPr>
              <a:t>muncă</a:t>
            </a:r>
            <a:endParaRPr lang="en-US" sz="3599" spc="90" dirty="0">
              <a:solidFill>
                <a:srgbClr val="C939E6"/>
              </a:solidFill>
              <a:latin typeface="Kollektif"/>
            </a:endParaRPr>
          </a:p>
          <a:p>
            <a:pPr marL="777232" lvl="1" indent="-388616">
              <a:lnSpc>
                <a:spcPts val="5327"/>
              </a:lnSpc>
              <a:buFont typeface="Arial"/>
              <a:buChar char="•"/>
            </a:pPr>
            <a:r>
              <a:rPr lang="en-US" sz="3599" spc="79" dirty="0" err="1">
                <a:solidFill>
                  <a:srgbClr val="C939E6"/>
                </a:solidFill>
                <a:latin typeface="Kollektif"/>
              </a:rPr>
              <a:t>d</a:t>
            </a:r>
            <a:r>
              <a:rPr lang="en-US" sz="3599" spc="90" dirty="0" err="1">
                <a:solidFill>
                  <a:srgbClr val="C939E6"/>
                </a:solidFill>
                <a:latin typeface="Kollektif"/>
              </a:rPr>
              <a:t>emnitatea</a:t>
            </a:r>
            <a:r>
              <a:rPr lang="en-US" sz="3599" spc="90" dirty="0">
                <a:solidFill>
                  <a:srgbClr val="C939E6"/>
                </a:solidFill>
                <a:latin typeface="Kollektif"/>
              </a:rPr>
              <a:t> </a:t>
            </a:r>
            <a:r>
              <a:rPr lang="en-US" sz="3599" spc="90" dirty="0" err="1">
                <a:solidFill>
                  <a:srgbClr val="C939E6"/>
                </a:solidFill>
                <a:latin typeface="Kollektif"/>
              </a:rPr>
              <a:t>și</a:t>
            </a:r>
            <a:r>
              <a:rPr lang="en-US" sz="3599" spc="90" dirty="0">
                <a:solidFill>
                  <a:srgbClr val="C939E6"/>
                </a:solidFill>
                <a:latin typeface="Kollektif"/>
              </a:rPr>
              <a:t> </a:t>
            </a:r>
            <a:r>
              <a:rPr lang="en-US" sz="3599" spc="90" dirty="0" err="1">
                <a:solidFill>
                  <a:srgbClr val="C939E6"/>
                </a:solidFill>
                <a:latin typeface="Kollektif"/>
              </a:rPr>
              <a:t>integritatea</a:t>
            </a:r>
            <a:r>
              <a:rPr lang="en-US" sz="3599" spc="90" dirty="0">
                <a:solidFill>
                  <a:srgbClr val="C939E6"/>
                </a:solidFill>
                <a:latin typeface="Kollektif"/>
              </a:rPr>
              <a:t> </a:t>
            </a:r>
            <a:r>
              <a:rPr lang="en-US" sz="3599" spc="90" dirty="0" err="1">
                <a:solidFill>
                  <a:srgbClr val="C939E6"/>
                </a:solidFill>
                <a:latin typeface="Kollektif"/>
              </a:rPr>
              <a:t>fizică</a:t>
            </a:r>
            <a:r>
              <a:rPr lang="en-US" sz="3599" spc="90" dirty="0">
                <a:solidFill>
                  <a:srgbClr val="C939E6"/>
                </a:solidFill>
                <a:latin typeface="Kollektif"/>
              </a:rPr>
              <a:t> </a:t>
            </a:r>
            <a:r>
              <a:rPr lang="en-US" sz="3599" spc="90" dirty="0" err="1">
                <a:solidFill>
                  <a:srgbClr val="C939E6"/>
                </a:solidFill>
                <a:latin typeface="Kollektif"/>
              </a:rPr>
              <a:t>și</a:t>
            </a:r>
            <a:r>
              <a:rPr lang="en-US" sz="3599" spc="90" dirty="0">
                <a:solidFill>
                  <a:srgbClr val="C939E6"/>
                </a:solidFill>
                <a:latin typeface="Kollektif"/>
              </a:rPr>
              <a:t> </a:t>
            </a:r>
            <a:r>
              <a:rPr lang="en-US" sz="3599" spc="90" dirty="0" err="1">
                <a:solidFill>
                  <a:srgbClr val="C939E6"/>
                </a:solidFill>
                <a:latin typeface="Kollektif"/>
              </a:rPr>
              <a:t>psihică</a:t>
            </a:r>
            <a:endParaRPr lang="en-US" sz="3599" spc="90" dirty="0">
              <a:solidFill>
                <a:srgbClr val="C939E6"/>
              </a:solidFill>
              <a:latin typeface="Kollektif"/>
            </a:endParaRPr>
          </a:p>
          <a:p>
            <a:pPr marL="777232" lvl="1" indent="-388616">
              <a:lnSpc>
                <a:spcPts val="5327"/>
              </a:lnSpc>
              <a:buFont typeface="Arial"/>
              <a:buChar char="•"/>
            </a:pPr>
            <a:r>
              <a:rPr lang="en-US" sz="3599" spc="79" dirty="0">
                <a:solidFill>
                  <a:srgbClr val="C939E6"/>
                </a:solidFill>
                <a:latin typeface="Kollektif"/>
              </a:rPr>
              <a:t>l</a:t>
            </a:r>
            <a:r>
              <a:rPr lang="en-US" sz="3599" spc="90" dirty="0">
                <a:solidFill>
                  <a:srgbClr val="C939E6"/>
                </a:solidFill>
                <a:latin typeface="Kollektif"/>
              </a:rPr>
              <a:t>a </a:t>
            </a:r>
            <a:r>
              <a:rPr lang="en-US" sz="3599" spc="90" dirty="0" err="1">
                <a:solidFill>
                  <a:srgbClr val="C939E6"/>
                </a:solidFill>
                <a:latin typeface="Kollektif"/>
              </a:rPr>
              <a:t>îngrijirea</a:t>
            </a:r>
            <a:r>
              <a:rPr lang="en-US" sz="3599" spc="90" dirty="0">
                <a:solidFill>
                  <a:srgbClr val="C939E6"/>
                </a:solidFill>
                <a:latin typeface="Kollektif"/>
              </a:rPr>
              <a:t> </a:t>
            </a:r>
            <a:r>
              <a:rPr lang="en-US" sz="3599" spc="90" dirty="0" err="1">
                <a:solidFill>
                  <a:srgbClr val="C939E6"/>
                </a:solidFill>
                <a:latin typeface="Kollektif"/>
              </a:rPr>
              <a:t>sănătății</a:t>
            </a:r>
            <a:endParaRPr lang="en-US" sz="3599" spc="90" dirty="0">
              <a:solidFill>
                <a:srgbClr val="C939E6"/>
              </a:solidFill>
              <a:latin typeface="Kollektif"/>
            </a:endParaRPr>
          </a:p>
        </p:txBody>
      </p:sp>
      <p:sp>
        <p:nvSpPr>
          <p:cNvPr id="7" name="TextBox 7"/>
          <p:cNvSpPr txBox="1"/>
          <p:nvPr/>
        </p:nvSpPr>
        <p:spPr>
          <a:xfrm>
            <a:off x="1028700" y="4467861"/>
            <a:ext cx="4709173" cy="751839"/>
          </a:xfrm>
          <a:prstGeom prst="rect">
            <a:avLst/>
          </a:prstGeom>
        </p:spPr>
        <p:txBody>
          <a:bodyPr lIns="0" tIns="0" rIns="0" bIns="0" rtlCol="0" anchor="t">
            <a:spAutoFit/>
          </a:bodyPr>
          <a:lstStyle/>
          <a:p>
            <a:pPr algn="ctr">
              <a:lnSpc>
                <a:spcPts val="5719"/>
              </a:lnSpc>
            </a:pPr>
            <a:r>
              <a:rPr lang="en-US" sz="5199" dirty="0">
                <a:solidFill>
                  <a:srgbClr val="1D2896"/>
                </a:solidFill>
                <a:latin typeface="Kollektif Bold"/>
              </a:rPr>
              <a:t>PERSPECTIVA</a:t>
            </a:r>
          </a:p>
        </p:txBody>
      </p:sp>
      <p:grpSp>
        <p:nvGrpSpPr>
          <p:cNvPr id="8" name="Group 8"/>
          <p:cNvGrpSpPr/>
          <p:nvPr/>
        </p:nvGrpSpPr>
        <p:grpSpPr>
          <a:xfrm>
            <a:off x="15701935" y="9544050"/>
            <a:ext cx="473857" cy="473857"/>
            <a:chOff x="0" y="0"/>
            <a:chExt cx="812800" cy="812800"/>
          </a:xfrm>
        </p:grpSpPr>
        <p:sp>
          <p:nvSpPr>
            <p:cNvPr id="9" name="Freeform 9"/>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24225C"/>
            </a:solidFill>
          </p:spPr>
        </p:sp>
        <p:sp>
          <p:nvSpPr>
            <p:cNvPr id="10" name="TextBox 10"/>
            <p:cNvSpPr txBox="1"/>
            <p:nvPr/>
          </p:nvSpPr>
          <p:spPr>
            <a:xfrm>
              <a:off x="76200" y="104775"/>
              <a:ext cx="660400" cy="631825"/>
            </a:xfrm>
            <a:prstGeom prst="rect">
              <a:avLst/>
            </a:prstGeom>
          </p:spPr>
          <p:txBody>
            <a:bodyPr lIns="50800" tIns="50800" rIns="50800" bIns="50800" rtlCol="0" anchor="ctr"/>
            <a:lstStyle/>
            <a:p>
              <a:pPr algn="ctr">
                <a:lnSpc>
                  <a:spcPts val="2000"/>
                </a:lnSpc>
              </a:pPr>
              <a:endParaRPr/>
            </a:p>
          </p:txBody>
        </p:sp>
      </p:grpSp>
      <p:grpSp>
        <p:nvGrpSpPr>
          <p:cNvPr id="11" name="Group 11"/>
          <p:cNvGrpSpPr/>
          <p:nvPr/>
        </p:nvGrpSpPr>
        <p:grpSpPr>
          <a:xfrm>
            <a:off x="16790205" y="9544050"/>
            <a:ext cx="473857" cy="473857"/>
            <a:chOff x="0" y="0"/>
            <a:chExt cx="812800" cy="812800"/>
          </a:xfrm>
        </p:grpSpPr>
        <p:sp>
          <p:nvSpPr>
            <p:cNvPr id="12" name="Freeform 12"/>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24225C"/>
            </a:solidFill>
          </p:spPr>
        </p:sp>
        <p:sp>
          <p:nvSpPr>
            <p:cNvPr id="13" name="TextBox 13"/>
            <p:cNvSpPr txBox="1"/>
            <p:nvPr/>
          </p:nvSpPr>
          <p:spPr>
            <a:xfrm>
              <a:off x="76200" y="104775"/>
              <a:ext cx="660400" cy="631825"/>
            </a:xfrm>
            <a:prstGeom prst="rect">
              <a:avLst/>
            </a:prstGeom>
          </p:spPr>
          <p:txBody>
            <a:bodyPr lIns="50800" tIns="50800" rIns="50800" bIns="50800" rtlCol="0" anchor="ctr"/>
            <a:lstStyle/>
            <a:p>
              <a:pPr algn="ctr">
                <a:lnSpc>
                  <a:spcPts val="2000"/>
                </a:lnSpc>
              </a:pPr>
              <a:endParaRPr/>
            </a:p>
          </p:txBody>
        </p:sp>
      </p:grpSp>
      <p:grpSp>
        <p:nvGrpSpPr>
          <p:cNvPr id="14" name="Group 14"/>
          <p:cNvGrpSpPr/>
          <p:nvPr/>
        </p:nvGrpSpPr>
        <p:grpSpPr>
          <a:xfrm>
            <a:off x="15938863" y="9544050"/>
            <a:ext cx="1088270" cy="473857"/>
            <a:chOff x="0" y="0"/>
            <a:chExt cx="286623" cy="124802"/>
          </a:xfrm>
        </p:grpSpPr>
        <p:sp>
          <p:nvSpPr>
            <p:cNvPr id="15" name="Freeform 15"/>
            <p:cNvSpPr/>
            <p:nvPr/>
          </p:nvSpPr>
          <p:spPr>
            <a:xfrm>
              <a:off x="0" y="0"/>
              <a:ext cx="286623" cy="124802"/>
            </a:xfrm>
            <a:custGeom>
              <a:avLst/>
              <a:gdLst/>
              <a:ahLst/>
              <a:cxnLst/>
              <a:rect l="l" t="t" r="r" b="b"/>
              <a:pathLst>
                <a:path w="286623" h="124802">
                  <a:moveTo>
                    <a:pt x="0" y="0"/>
                  </a:moveTo>
                  <a:lnTo>
                    <a:pt x="286623" y="0"/>
                  </a:lnTo>
                  <a:lnTo>
                    <a:pt x="286623" y="124802"/>
                  </a:lnTo>
                  <a:lnTo>
                    <a:pt x="0" y="124802"/>
                  </a:lnTo>
                  <a:close/>
                </a:path>
              </a:pathLst>
            </a:custGeom>
            <a:solidFill>
              <a:srgbClr val="24225C"/>
            </a:solidFill>
          </p:spPr>
        </p:sp>
        <p:sp>
          <p:nvSpPr>
            <p:cNvPr id="16" name="TextBox 16"/>
            <p:cNvSpPr txBox="1"/>
            <p:nvPr/>
          </p:nvSpPr>
          <p:spPr>
            <a:xfrm>
              <a:off x="0" y="28575"/>
              <a:ext cx="812800" cy="784225"/>
            </a:xfrm>
            <a:prstGeom prst="rect">
              <a:avLst/>
            </a:prstGeom>
          </p:spPr>
          <p:txBody>
            <a:bodyPr lIns="50800" tIns="50800" rIns="50800" bIns="50800" rtlCol="0" anchor="ctr"/>
            <a:lstStyle/>
            <a:p>
              <a:pPr algn="ctr">
                <a:lnSpc>
                  <a:spcPts val="2000"/>
                </a:lnSpc>
              </a:pPr>
              <a:endParaRPr/>
            </a:p>
          </p:txBody>
        </p:sp>
      </p:grpSp>
      <p:sp>
        <p:nvSpPr>
          <p:cNvPr id="17" name="TextBox 17"/>
          <p:cNvSpPr txBox="1"/>
          <p:nvPr/>
        </p:nvSpPr>
        <p:spPr>
          <a:xfrm>
            <a:off x="15938863" y="9660329"/>
            <a:ext cx="1088270" cy="269875"/>
          </a:xfrm>
          <a:prstGeom prst="rect">
            <a:avLst/>
          </a:prstGeom>
        </p:spPr>
        <p:txBody>
          <a:bodyPr lIns="0" tIns="0" rIns="0" bIns="0" rtlCol="0" anchor="t">
            <a:spAutoFit/>
          </a:bodyPr>
          <a:lstStyle/>
          <a:p>
            <a:pPr algn="ctr">
              <a:lnSpc>
                <a:spcPts val="2000"/>
              </a:lnSpc>
            </a:pPr>
            <a:r>
              <a:rPr lang="en-US" sz="2000">
                <a:solidFill>
                  <a:srgbClr val="FFFFFF"/>
                </a:solidFill>
                <a:latin typeface="Kollektif"/>
              </a:rPr>
              <a:t>05/12</a:t>
            </a:r>
          </a:p>
        </p:txBody>
      </p:sp>
      <p:grpSp>
        <p:nvGrpSpPr>
          <p:cNvPr id="18" name="Group 18"/>
          <p:cNvGrpSpPr/>
          <p:nvPr/>
        </p:nvGrpSpPr>
        <p:grpSpPr>
          <a:xfrm>
            <a:off x="8674905" y="9544050"/>
            <a:ext cx="473857" cy="473857"/>
            <a:chOff x="0" y="0"/>
            <a:chExt cx="812800" cy="812800"/>
          </a:xfrm>
        </p:grpSpPr>
        <p:sp>
          <p:nvSpPr>
            <p:cNvPr id="19" name="Freeform 19"/>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24225C"/>
            </a:solidFill>
          </p:spPr>
        </p:sp>
        <p:sp>
          <p:nvSpPr>
            <p:cNvPr id="20" name="TextBox 20"/>
            <p:cNvSpPr txBox="1"/>
            <p:nvPr/>
          </p:nvSpPr>
          <p:spPr>
            <a:xfrm>
              <a:off x="76200" y="104775"/>
              <a:ext cx="660400" cy="631825"/>
            </a:xfrm>
            <a:prstGeom prst="rect">
              <a:avLst/>
            </a:prstGeom>
          </p:spPr>
          <p:txBody>
            <a:bodyPr lIns="50800" tIns="50800" rIns="50800" bIns="50800" rtlCol="0" anchor="ctr"/>
            <a:lstStyle/>
            <a:p>
              <a:pPr algn="ctr">
                <a:lnSpc>
                  <a:spcPts val="2000"/>
                </a:lnSpc>
              </a:pPr>
              <a:endParaRPr/>
            </a:p>
          </p:txBody>
        </p:sp>
      </p:grpSp>
      <p:grpSp>
        <p:nvGrpSpPr>
          <p:cNvPr id="21" name="Group 21"/>
          <p:cNvGrpSpPr/>
          <p:nvPr/>
        </p:nvGrpSpPr>
        <p:grpSpPr>
          <a:xfrm>
            <a:off x="9139238" y="9544050"/>
            <a:ext cx="473857" cy="473857"/>
            <a:chOff x="0" y="0"/>
            <a:chExt cx="812800" cy="812800"/>
          </a:xfrm>
        </p:grpSpPr>
        <p:sp>
          <p:nvSpPr>
            <p:cNvPr id="22" name="Freeform 22"/>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24225C"/>
            </a:solidFill>
          </p:spPr>
        </p:sp>
        <p:sp>
          <p:nvSpPr>
            <p:cNvPr id="23" name="TextBox 23"/>
            <p:cNvSpPr txBox="1"/>
            <p:nvPr/>
          </p:nvSpPr>
          <p:spPr>
            <a:xfrm>
              <a:off x="76200" y="104775"/>
              <a:ext cx="660400" cy="631825"/>
            </a:xfrm>
            <a:prstGeom prst="rect">
              <a:avLst/>
            </a:prstGeom>
          </p:spPr>
          <p:txBody>
            <a:bodyPr lIns="50800" tIns="50800" rIns="50800" bIns="50800" rtlCol="0" anchor="ctr"/>
            <a:lstStyle/>
            <a:p>
              <a:pPr algn="ctr">
                <a:lnSpc>
                  <a:spcPts val="2000"/>
                </a:lnSpc>
              </a:pPr>
              <a:endParaRPr/>
            </a:p>
          </p:txBody>
        </p:sp>
      </p:grpSp>
      <p:grpSp>
        <p:nvGrpSpPr>
          <p:cNvPr id="24" name="Group 24"/>
          <p:cNvGrpSpPr/>
          <p:nvPr/>
        </p:nvGrpSpPr>
        <p:grpSpPr>
          <a:xfrm>
            <a:off x="8911834" y="9544050"/>
            <a:ext cx="464332" cy="473857"/>
            <a:chOff x="0" y="0"/>
            <a:chExt cx="122293" cy="124802"/>
          </a:xfrm>
        </p:grpSpPr>
        <p:sp>
          <p:nvSpPr>
            <p:cNvPr id="25" name="Freeform 25"/>
            <p:cNvSpPr/>
            <p:nvPr/>
          </p:nvSpPr>
          <p:spPr>
            <a:xfrm>
              <a:off x="0" y="0"/>
              <a:ext cx="122293" cy="124802"/>
            </a:xfrm>
            <a:custGeom>
              <a:avLst/>
              <a:gdLst/>
              <a:ahLst/>
              <a:cxnLst/>
              <a:rect l="l" t="t" r="r" b="b"/>
              <a:pathLst>
                <a:path w="122293" h="124802">
                  <a:moveTo>
                    <a:pt x="0" y="0"/>
                  </a:moveTo>
                  <a:lnTo>
                    <a:pt x="122293" y="0"/>
                  </a:lnTo>
                  <a:lnTo>
                    <a:pt x="122293" y="124802"/>
                  </a:lnTo>
                  <a:lnTo>
                    <a:pt x="0" y="124802"/>
                  </a:lnTo>
                  <a:close/>
                </a:path>
              </a:pathLst>
            </a:custGeom>
            <a:solidFill>
              <a:srgbClr val="24225C"/>
            </a:solidFill>
          </p:spPr>
        </p:sp>
        <p:sp>
          <p:nvSpPr>
            <p:cNvPr id="26" name="TextBox 26"/>
            <p:cNvSpPr txBox="1"/>
            <p:nvPr/>
          </p:nvSpPr>
          <p:spPr>
            <a:xfrm>
              <a:off x="0" y="28575"/>
              <a:ext cx="812800" cy="784225"/>
            </a:xfrm>
            <a:prstGeom prst="rect">
              <a:avLst/>
            </a:prstGeom>
          </p:spPr>
          <p:txBody>
            <a:bodyPr lIns="50800" tIns="50800" rIns="50800" bIns="50800" rtlCol="0" anchor="ctr"/>
            <a:lstStyle/>
            <a:p>
              <a:pPr algn="ctr">
                <a:lnSpc>
                  <a:spcPts val="2000"/>
                </a:lnSpc>
              </a:pPr>
              <a:endParaRPr/>
            </a:p>
          </p:txBody>
        </p:sp>
      </p:grpSp>
      <p:pic>
        <p:nvPicPr>
          <p:cNvPr id="27" name="Picture 27"/>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973740" y="9648895"/>
            <a:ext cx="350045" cy="281309"/>
          </a:xfrm>
          <a:prstGeom prst="rect">
            <a:avLst/>
          </a:prstGeom>
        </p:spPr>
      </p:pic>
      <p:sp>
        <p:nvSpPr>
          <p:cNvPr id="28" name="TextBox 28"/>
          <p:cNvSpPr txBox="1"/>
          <p:nvPr/>
        </p:nvSpPr>
        <p:spPr>
          <a:xfrm>
            <a:off x="231108" y="1009650"/>
            <a:ext cx="18363924" cy="847725"/>
          </a:xfrm>
          <a:prstGeom prst="rect">
            <a:avLst/>
          </a:prstGeom>
        </p:spPr>
        <p:txBody>
          <a:bodyPr lIns="0" tIns="0" rIns="0" bIns="0" rtlCol="0" anchor="t">
            <a:spAutoFit/>
          </a:bodyPr>
          <a:lstStyle/>
          <a:p>
            <a:pPr>
              <a:lnSpc>
                <a:spcPts val="6299"/>
              </a:lnSpc>
            </a:pPr>
            <a:r>
              <a:rPr lang="en-US" sz="6999">
                <a:solidFill>
                  <a:srgbClr val="24225C"/>
                </a:solidFill>
                <a:latin typeface="Assistant Bold"/>
              </a:rPr>
              <a:t>Identificarea victimelor traficului de persoane</a:t>
            </a:r>
          </a:p>
        </p:txBody>
      </p:sp>
      <p:pic>
        <p:nvPicPr>
          <p:cNvPr id="29" name="Picture 29"/>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6853107" y="3478907"/>
            <a:ext cx="1821798" cy="728719"/>
          </a:xfrm>
          <a:prstGeom prst="rect">
            <a:avLst/>
          </a:prstGeo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19100"/>
            <a:ext cx="17602200" cy="1470025"/>
          </a:xfrm>
        </p:spPr>
        <p:txBody>
          <a:bodyPr/>
          <a:lstStyle/>
          <a:p>
            <a:r>
              <a:rPr lang="en-US" dirty="0">
                <a:solidFill>
                  <a:srgbClr val="000000"/>
                </a:solidFill>
                <a:latin typeface="verdana" panose="020B0604030504040204" pitchFamily="34" charset="0"/>
              </a:rPr>
              <a:t>Instrument </a:t>
            </a:r>
            <a:r>
              <a:rPr lang="en-US" dirty="0" err="1">
                <a:solidFill>
                  <a:srgbClr val="000000"/>
                </a:solidFill>
                <a:latin typeface="verdana" panose="020B0604030504040204" pitchFamily="34" charset="0"/>
              </a:rPr>
              <a:t>Practic</a:t>
            </a:r>
            <a:r>
              <a:rPr lang="en-US" dirty="0">
                <a:solidFill>
                  <a:srgbClr val="000000"/>
                </a:solidFill>
                <a:latin typeface="verdana" panose="020B0604030504040204" pitchFamily="34" charset="0"/>
              </a:rPr>
              <a:t> </a:t>
            </a:r>
            <a:r>
              <a:rPr lang="en-US" dirty="0" err="1">
                <a:solidFill>
                  <a:srgbClr val="000000"/>
                </a:solidFill>
                <a:latin typeface="verdana" panose="020B0604030504040204" pitchFamily="34" charset="0"/>
              </a:rPr>
              <a:t>Pentru</a:t>
            </a:r>
            <a:r>
              <a:rPr lang="en-US" dirty="0">
                <a:solidFill>
                  <a:srgbClr val="000000"/>
                </a:solidFill>
                <a:latin typeface="verdana" panose="020B0604030504040204" pitchFamily="34" charset="0"/>
              </a:rPr>
              <a:t> </a:t>
            </a:r>
            <a:r>
              <a:rPr lang="en-US" dirty="0" err="1">
                <a:solidFill>
                  <a:srgbClr val="000000"/>
                </a:solidFill>
                <a:latin typeface="verdana" panose="020B0604030504040204" pitchFamily="34" charset="0"/>
              </a:rPr>
              <a:t>Detectarea</a:t>
            </a:r>
            <a:r>
              <a:rPr lang="en-US" dirty="0">
                <a:solidFill>
                  <a:srgbClr val="000000"/>
                </a:solidFill>
                <a:latin typeface="verdana" panose="020B0604030504040204" pitchFamily="34" charset="0"/>
              </a:rPr>
              <a:t>/</a:t>
            </a:r>
            <a:r>
              <a:rPr lang="en-US" dirty="0" err="1">
                <a:solidFill>
                  <a:srgbClr val="000000"/>
                </a:solidFill>
                <a:latin typeface="verdana" panose="020B0604030504040204" pitchFamily="34" charset="0"/>
              </a:rPr>
              <a:t>Identificarea</a:t>
            </a:r>
            <a:r>
              <a:rPr lang="en-US" dirty="0">
                <a:solidFill>
                  <a:srgbClr val="000000"/>
                </a:solidFill>
                <a:latin typeface="verdana" panose="020B0604030504040204" pitchFamily="34" charset="0"/>
              </a:rPr>
              <a:t> </a:t>
            </a:r>
            <a:r>
              <a:rPr lang="en-US" dirty="0" err="1">
                <a:solidFill>
                  <a:srgbClr val="000000"/>
                </a:solidFill>
                <a:latin typeface="verdana" panose="020B0604030504040204" pitchFamily="34" charset="0"/>
              </a:rPr>
              <a:t>Victimelor</a:t>
            </a:r>
            <a:r>
              <a:rPr lang="en-US" dirty="0">
                <a:solidFill>
                  <a:srgbClr val="000000"/>
                </a:solidFill>
                <a:latin typeface="verdana" panose="020B0604030504040204" pitchFamily="34" charset="0"/>
              </a:rPr>
              <a:t> </a:t>
            </a:r>
            <a:r>
              <a:rPr lang="en-US" dirty="0" err="1">
                <a:solidFill>
                  <a:srgbClr val="000000"/>
                </a:solidFill>
                <a:latin typeface="verdana" panose="020B0604030504040204" pitchFamily="34" charset="0"/>
              </a:rPr>
              <a:t>Traficului</a:t>
            </a:r>
            <a:r>
              <a:rPr lang="en-US" dirty="0">
                <a:solidFill>
                  <a:srgbClr val="000000"/>
                </a:solidFill>
                <a:latin typeface="verdana" panose="020B0604030504040204" pitchFamily="34" charset="0"/>
              </a:rPr>
              <a:t> De </a:t>
            </a:r>
            <a:r>
              <a:rPr lang="en-US" dirty="0" err="1">
                <a:solidFill>
                  <a:srgbClr val="000000"/>
                </a:solidFill>
                <a:latin typeface="verdana" panose="020B0604030504040204" pitchFamily="34" charset="0"/>
              </a:rPr>
              <a:t>Persoane</a:t>
            </a:r>
            <a:endParaRPr lang="en-US" dirty="0"/>
          </a:p>
        </p:txBody>
      </p:sp>
      <p:sp>
        <p:nvSpPr>
          <p:cNvPr id="3" name="Subtitle 2"/>
          <p:cNvSpPr>
            <a:spLocks noGrp="1"/>
          </p:cNvSpPr>
          <p:nvPr>
            <p:ph type="subTitle" idx="1"/>
          </p:nvPr>
        </p:nvSpPr>
        <p:spPr>
          <a:xfrm>
            <a:off x="1371600" y="1889125"/>
            <a:ext cx="16459200" cy="8131175"/>
          </a:xfrm>
        </p:spPr>
        <p:txBody>
          <a:bodyPr>
            <a:normAutofit fontScale="70000" lnSpcReduction="20000"/>
          </a:bodyPr>
          <a:lstStyle/>
          <a:p>
            <a:endParaRPr lang="ro-RO" sz="4800" dirty="0">
              <a:solidFill>
                <a:srgbClr val="000000"/>
              </a:solidFill>
              <a:latin typeface="verdana" panose="020B0604030504040204" pitchFamily="34" charset="0"/>
            </a:endParaRPr>
          </a:p>
          <a:p>
            <a:pPr algn="just"/>
            <a:r>
              <a:rPr lang="ro-RO" sz="5100" b="1" dirty="0">
                <a:solidFill>
                  <a:srgbClr val="000000"/>
                </a:solidFill>
              </a:rPr>
              <a:t>ACȚIUNE: </a:t>
            </a:r>
            <a:r>
              <a:rPr lang="ro-RO" dirty="0">
                <a:solidFill>
                  <a:srgbClr val="000000"/>
                </a:solidFill>
                <a:latin typeface="verdana" panose="020B0604030504040204" pitchFamily="34" charset="0"/>
              </a:rPr>
              <a:t>	</a:t>
            </a:r>
          </a:p>
          <a:p>
            <a:pPr marL="457200" indent="-457200" algn="just">
              <a:buFont typeface="Arial" panose="020B0604020202020204" pitchFamily="34" charset="0"/>
              <a:buChar char="•"/>
            </a:pPr>
            <a:r>
              <a:rPr lang="ro-RO" dirty="0">
                <a:solidFill>
                  <a:srgbClr val="000000"/>
                </a:solidFill>
                <a:latin typeface="verdana" panose="020B0604030504040204" pitchFamily="34" charset="0"/>
              </a:rPr>
              <a:t>Recrutare				</a:t>
            </a:r>
          </a:p>
          <a:p>
            <a:pPr marL="457200" indent="-457200" algn="just">
              <a:buFont typeface="Arial" panose="020B0604020202020204" pitchFamily="34" charset="0"/>
              <a:buChar char="•"/>
            </a:pPr>
            <a:r>
              <a:rPr lang="ro-RO" dirty="0">
                <a:solidFill>
                  <a:srgbClr val="000000"/>
                </a:solidFill>
                <a:latin typeface="verdana" panose="020B0604030504040204" pitchFamily="34" charset="0"/>
              </a:rPr>
              <a:t>Transport/transfer 				</a:t>
            </a:r>
          </a:p>
          <a:p>
            <a:pPr marL="457200" indent="-457200" algn="just">
              <a:buFont typeface="Arial" panose="020B0604020202020204" pitchFamily="34" charset="0"/>
              <a:buChar char="•"/>
            </a:pPr>
            <a:r>
              <a:rPr lang="ro-RO" dirty="0">
                <a:solidFill>
                  <a:srgbClr val="000000"/>
                </a:solidFill>
                <a:latin typeface="verdana" panose="020B0604030504040204" pitchFamily="34" charset="0"/>
              </a:rPr>
              <a:t>Adăpostire/primire 				</a:t>
            </a:r>
          </a:p>
          <a:p>
            <a:pPr algn="just"/>
            <a:r>
              <a:rPr lang="ro-RO" sz="5100" b="1" dirty="0">
                <a:solidFill>
                  <a:srgbClr val="000000"/>
                </a:solidFill>
              </a:rPr>
              <a:t>MIJLOC: </a:t>
            </a:r>
            <a:r>
              <a:rPr lang="ro-RO" dirty="0">
                <a:solidFill>
                  <a:srgbClr val="000000"/>
                </a:solidFill>
                <a:latin typeface="verdana" panose="020B0604030504040204" pitchFamily="34" charset="0"/>
              </a:rPr>
              <a:t>	</a:t>
            </a:r>
          </a:p>
          <a:p>
            <a:pPr marL="457200" indent="-457200" algn="just">
              <a:buFont typeface="Arial" panose="020B0604020202020204" pitchFamily="34" charset="0"/>
              <a:buChar char="•"/>
            </a:pPr>
            <a:r>
              <a:rPr lang="ro-RO" dirty="0">
                <a:solidFill>
                  <a:srgbClr val="000000"/>
                </a:solidFill>
                <a:latin typeface="verdana" panose="020B0604030504040204" pitchFamily="34" charset="0"/>
              </a:rPr>
              <a:t>Amenințări 				</a:t>
            </a:r>
          </a:p>
          <a:p>
            <a:pPr marL="457200" indent="-457200" algn="just">
              <a:buFont typeface="Arial" panose="020B0604020202020204" pitchFamily="34" charset="0"/>
              <a:buChar char="•"/>
            </a:pPr>
            <a:r>
              <a:rPr lang="ro-RO" dirty="0">
                <a:solidFill>
                  <a:srgbClr val="000000"/>
                </a:solidFill>
                <a:latin typeface="verdana" panose="020B0604030504040204" pitchFamily="34" charset="0"/>
              </a:rPr>
              <a:t>Utilizarea forței 				</a:t>
            </a:r>
          </a:p>
          <a:p>
            <a:pPr marL="457200" indent="-457200" algn="just">
              <a:buFont typeface="Arial" panose="020B0604020202020204" pitchFamily="34" charset="0"/>
              <a:buChar char="•"/>
            </a:pPr>
            <a:r>
              <a:rPr lang="ro-RO" dirty="0">
                <a:solidFill>
                  <a:srgbClr val="000000"/>
                </a:solidFill>
                <a:latin typeface="verdana" panose="020B0604030504040204" pitchFamily="34" charset="0"/>
              </a:rPr>
              <a:t>Limitarea libertății de mișcare 				</a:t>
            </a:r>
          </a:p>
          <a:p>
            <a:pPr marL="457200" indent="-457200" algn="just">
              <a:buFont typeface="Arial" panose="020B0604020202020204" pitchFamily="34" charset="0"/>
              <a:buChar char="•"/>
            </a:pPr>
            <a:r>
              <a:rPr lang="ro-RO" dirty="0">
                <a:solidFill>
                  <a:srgbClr val="000000"/>
                </a:solidFill>
                <a:latin typeface="verdana" panose="020B0604030504040204" pitchFamily="34" charset="0"/>
              </a:rPr>
              <a:t>Izolare 				</a:t>
            </a:r>
          </a:p>
          <a:p>
            <a:pPr marL="457200" indent="-457200" algn="just">
              <a:buFont typeface="Arial" panose="020B0604020202020204" pitchFamily="34" charset="0"/>
              <a:buChar char="•"/>
            </a:pPr>
            <a:r>
              <a:rPr lang="ro-RO" dirty="0">
                <a:solidFill>
                  <a:srgbClr val="000000"/>
                </a:solidFill>
                <a:latin typeface="verdana" panose="020B0604030504040204" pitchFamily="34" charset="0"/>
              </a:rPr>
              <a:t>Reținerea documentelor 				</a:t>
            </a:r>
          </a:p>
          <a:p>
            <a:pPr marL="457200" indent="-457200" algn="just">
              <a:buFont typeface="Arial" panose="020B0604020202020204" pitchFamily="34" charset="0"/>
              <a:buChar char="•"/>
            </a:pPr>
            <a:r>
              <a:rPr lang="ro-RO" dirty="0">
                <a:solidFill>
                  <a:srgbClr val="000000"/>
                </a:solidFill>
                <a:latin typeface="verdana" panose="020B0604030504040204" pitchFamily="34" charset="0"/>
              </a:rPr>
              <a:t>Reținerea salariului 				</a:t>
            </a:r>
          </a:p>
          <a:p>
            <a:pPr marL="457200" indent="-457200" algn="just">
              <a:buFont typeface="Arial" panose="020B0604020202020204" pitchFamily="34" charset="0"/>
              <a:buChar char="•"/>
            </a:pPr>
            <a:r>
              <a:rPr lang="ro-RO" dirty="0">
                <a:solidFill>
                  <a:srgbClr val="000000"/>
                </a:solidFill>
                <a:latin typeface="verdana" panose="020B0604030504040204" pitchFamily="34" charset="0"/>
              </a:rPr>
              <a:t>Fraudă/înșelăciune 				</a:t>
            </a:r>
          </a:p>
          <a:p>
            <a:pPr marL="457200" indent="-457200" algn="just">
              <a:buFont typeface="Arial" panose="020B0604020202020204" pitchFamily="34" charset="0"/>
              <a:buChar char="•"/>
            </a:pPr>
            <a:r>
              <a:rPr lang="ro-RO" dirty="0">
                <a:solidFill>
                  <a:srgbClr val="000000"/>
                </a:solidFill>
                <a:latin typeface="verdana" panose="020B0604030504040204" pitchFamily="34" charset="0"/>
              </a:rPr>
              <a:t>Abuzul de putere/de situația de vulnerabilitate 				</a:t>
            </a:r>
          </a:p>
          <a:p>
            <a:pPr marL="457200" indent="-457200" algn="just">
              <a:buFont typeface="Arial" panose="020B0604020202020204" pitchFamily="34" charset="0"/>
              <a:buChar char="•"/>
            </a:pPr>
            <a:r>
              <a:rPr lang="ro-RO" dirty="0">
                <a:solidFill>
                  <a:srgbClr val="000000"/>
                </a:solidFill>
                <a:latin typeface="verdana" panose="020B0604030504040204" pitchFamily="34" charset="0"/>
              </a:rPr>
              <a:t>Acordarea sau primirea de plăți 				</a:t>
            </a:r>
          </a:p>
          <a:p>
            <a:pPr algn="just"/>
            <a:r>
              <a:rPr lang="ro-RO" sz="5100" b="1" dirty="0">
                <a:solidFill>
                  <a:srgbClr val="000000"/>
                </a:solidFill>
              </a:rPr>
              <a:t>SCOP:</a:t>
            </a:r>
            <a:r>
              <a:rPr lang="ro-RO" dirty="0">
                <a:solidFill>
                  <a:srgbClr val="000000"/>
                </a:solidFill>
                <a:latin typeface="verdana" panose="020B0604030504040204" pitchFamily="34" charset="0"/>
              </a:rPr>
              <a:t> 	</a:t>
            </a:r>
          </a:p>
          <a:p>
            <a:pPr marL="457200" indent="-457200" algn="just">
              <a:buFont typeface="Arial" panose="020B0604020202020204" pitchFamily="34" charset="0"/>
              <a:buChar char="•"/>
            </a:pPr>
            <a:r>
              <a:rPr lang="ro-RO" dirty="0">
                <a:solidFill>
                  <a:srgbClr val="000000"/>
                </a:solidFill>
                <a:latin typeface="verdana" panose="020B0604030504040204" pitchFamily="34" charset="0"/>
              </a:rPr>
              <a:t>Exploatare prin muncă 				</a:t>
            </a:r>
          </a:p>
          <a:p>
            <a:pPr marL="457200" indent="-457200" algn="just">
              <a:buFont typeface="Arial" panose="020B0604020202020204" pitchFamily="34" charset="0"/>
              <a:buChar char="•"/>
            </a:pPr>
            <a:r>
              <a:rPr lang="ro-RO" dirty="0">
                <a:solidFill>
                  <a:srgbClr val="000000"/>
                </a:solidFill>
                <a:latin typeface="verdana" panose="020B0604030504040204" pitchFamily="34" charset="0"/>
              </a:rPr>
              <a:t>Exploatare sexuală 				</a:t>
            </a:r>
          </a:p>
          <a:p>
            <a:pPr marL="457200" indent="-457200" algn="just">
              <a:buFont typeface="Arial" panose="020B0604020202020204" pitchFamily="34" charset="0"/>
              <a:buChar char="•"/>
            </a:pPr>
            <a:r>
              <a:rPr lang="ro-RO" dirty="0">
                <a:solidFill>
                  <a:srgbClr val="000000"/>
                </a:solidFill>
                <a:latin typeface="verdana" panose="020B0604030504040204" pitchFamily="34" charset="0"/>
              </a:rPr>
              <a:t>Activități ilegale 				</a:t>
            </a:r>
          </a:p>
          <a:p>
            <a:pPr marL="457200" indent="-457200" algn="just">
              <a:buFont typeface="Arial" panose="020B0604020202020204" pitchFamily="34" charset="0"/>
              <a:buChar char="•"/>
            </a:pPr>
            <a:r>
              <a:rPr lang="ro-RO" dirty="0">
                <a:solidFill>
                  <a:srgbClr val="000000"/>
                </a:solidFill>
                <a:latin typeface="verdana" panose="020B0604030504040204" pitchFamily="34" charset="0"/>
              </a:rPr>
              <a:t>Cerșetorie </a:t>
            </a:r>
            <a:endParaRPr lang="en-US" dirty="0"/>
          </a:p>
        </p:txBody>
      </p:sp>
    </p:spTree>
    <p:extLst>
      <p:ext uri="{BB962C8B-B14F-4D97-AF65-F5344CB8AC3E}">
        <p14:creationId xmlns:p14="http://schemas.microsoft.com/office/powerpoint/2010/main" val="402669120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rot="5400000" flipH="1">
            <a:off x="-2185848" y="0"/>
            <a:ext cx="10287000" cy="10287000"/>
          </a:xfrm>
          <a:prstGeom prst="rect">
            <a:avLst/>
          </a:prstGeom>
        </p:spPr>
      </p:pic>
      <p:grpSp>
        <p:nvGrpSpPr>
          <p:cNvPr id="3" name="Group 3"/>
          <p:cNvGrpSpPr>
            <a:grpSpLocks noChangeAspect="1"/>
          </p:cNvGrpSpPr>
          <p:nvPr/>
        </p:nvGrpSpPr>
        <p:grpSpPr>
          <a:xfrm rot="5400000">
            <a:off x="1471669" y="2299143"/>
            <a:ext cx="3799774" cy="5106316"/>
            <a:chOff x="0" y="0"/>
            <a:chExt cx="3663950" cy="4923790"/>
          </a:xfrm>
        </p:grpSpPr>
        <p:sp>
          <p:nvSpPr>
            <p:cNvPr id="4" name="Freeform 4"/>
            <p:cNvSpPr/>
            <p:nvPr/>
          </p:nvSpPr>
          <p:spPr>
            <a:xfrm>
              <a:off x="31750" y="31750"/>
              <a:ext cx="3600450" cy="4859020"/>
            </a:xfrm>
            <a:custGeom>
              <a:avLst/>
              <a:gdLst/>
              <a:ahLst/>
              <a:cxnLst/>
              <a:rect l="l" t="t" r="r" b="b"/>
              <a:pathLst>
                <a:path w="3600450" h="4859020">
                  <a:moveTo>
                    <a:pt x="3600450" y="4499610"/>
                  </a:moveTo>
                  <a:cubicBezTo>
                    <a:pt x="3600450" y="4699000"/>
                    <a:pt x="3439160" y="4859020"/>
                    <a:pt x="3241040" y="4859020"/>
                  </a:cubicBezTo>
                  <a:lnTo>
                    <a:pt x="359410" y="4859020"/>
                  </a:lnTo>
                  <a:cubicBezTo>
                    <a:pt x="160020" y="4859020"/>
                    <a:pt x="0" y="4697730"/>
                    <a:pt x="0" y="4499610"/>
                  </a:cubicBezTo>
                  <a:lnTo>
                    <a:pt x="0" y="359410"/>
                  </a:lnTo>
                  <a:cubicBezTo>
                    <a:pt x="0" y="160020"/>
                    <a:pt x="161290" y="0"/>
                    <a:pt x="359410" y="0"/>
                  </a:cubicBezTo>
                  <a:lnTo>
                    <a:pt x="3239770" y="0"/>
                  </a:lnTo>
                  <a:cubicBezTo>
                    <a:pt x="3439160" y="0"/>
                    <a:pt x="3599180" y="161290"/>
                    <a:pt x="3599180" y="359410"/>
                  </a:cubicBezTo>
                  <a:lnTo>
                    <a:pt x="3600450" y="4499610"/>
                  </a:lnTo>
                  <a:close/>
                </a:path>
              </a:pathLst>
            </a:custGeom>
            <a:solidFill>
              <a:srgbClr val="C939E6"/>
            </a:solidFill>
          </p:spPr>
        </p:sp>
        <p:sp>
          <p:nvSpPr>
            <p:cNvPr id="5" name="Freeform 5"/>
            <p:cNvSpPr/>
            <p:nvPr/>
          </p:nvSpPr>
          <p:spPr>
            <a:xfrm>
              <a:off x="0" y="0"/>
              <a:ext cx="3663950" cy="4923790"/>
            </a:xfrm>
            <a:custGeom>
              <a:avLst/>
              <a:gdLst/>
              <a:ahLst/>
              <a:cxnLst/>
              <a:rect l="l" t="t" r="r" b="b"/>
              <a:pathLst>
                <a:path w="3663950" h="4923790">
                  <a:moveTo>
                    <a:pt x="3271520" y="4923790"/>
                  </a:moveTo>
                  <a:lnTo>
                    <a:pt x="391160" y="4923790"/>
                  </a:lnTo>
                  <a:cubicBezTo>
                    <a:pt x="175260" y="4923790"/>
                    <a:pt x="0" y="4748530"/>
                    <a:pt x="0" y="4532630"/>
                  </a:cubicBezTo>
                  <a:lnTo>
                    <a:pt x="0" y="392430"/>
                  </a:lnTo>
                  <a:cubicBezTo>
                    <a:pt x="0" y="175260"/>
                    <a:pt x="175260" y="0"/>
                    <a:pt x="391160" y="0"/>
                  </a:cubicBezTo>
                  <a:lnTo>
                    <a:pt x="3271520" y="0"/>
                  </a:lnTo>
                  <a:cubicBezTo>
                    <a:pt x="3487420" y="0"/>
                    <a:pt x="3662680" y="175260"/>
                    <a:pt x="3662680" y="391160"/>
                  </a:cubicBezTo>
                  <a:lnTo>
                    <a:pt x="3662680" y="4531360"/>
                  </a:lnTo>
                  <a:cubicBezTo>
                    <a:pt x="3663950" y="4747260"/>
                    <a:pt x="3487420" y="4923790"/>
                    <a:pt x="3271520" y="4923790"/>
                  </a:cubicBezTo>
                  <a:close/>
                  <a:moveTo>
                    <a:pt x="391160" y="63500"/>
                  </a:moveTo>
                  <a:cubicBezTo>
                    <a:pt x="210820" y="63500"/>
                    <a:pt x="63500" y="210820"/>
                    <a:pt x="63500" y="391160"/>
                  </a:cubicBezTo>
                  <a:lnTo>
                    <a:pt x="63500" y="4531360"/>
                  </a:lnTo>
                  <a:cubicBezTo>
                    <a:pt x="63500" y="4712970"/>
                    <a:pt x="210820" y="4859020"/>
                    <a:pt x="391160" y="4859020"/>
                  </a:cubicBezTo>
                  <a:lnTo>
                    <a:pt x="3271520" y="4859020"/>
                  </a:lnTo>
                  <a:cubicBezTo>
                    <a:pt x="3453130" y="4859020"/>
                    <a:pt x="3599180" y="4711700"/>
                    <a:pt x="3599180" y="4531360"/>
                  </a:cubicBezTo>
                  <a:lnTo>
                    <a:pt x="3599180" y="391160"/>
                  </a:lnTo>
                  <a:cubicBezTo>
                    <a:pt x="3599180" y="209550"/>
                    <a:pt x="3451860" y="63500"/>
                    <a:pt x="3271520" y="63500"/>
                  </a:cubicBezTo>
                  <a:lnTo>
                    <a:pt x="391160" y="63500"/>
                  </a:lnTo>
                  <a:close/>
                </a:path>
              </a:pathLst>
            </a:custGeom>
            <a:solidFill>
              <a:srgbClr val="C939E6"/>
            </a:solidFill>
          </p:spPr>
        </p:sp>
      </p:grpSp>
      <p:sp>
        <p:nvSpPr>
          <p:cNvPr id="6" name="TextBox 6"/>
          <p:cNvSpPr txBox="1"/>
          <p:nvPr/>
        </p:nvSpPr>
        <p:spPr>
          <a:xfrm>
            <a:off x="8534400" y="1707940"/>
            <a:ext cx="9195777" cy="8309967"/>
          </a:xfrm>
          <a:prstGeom prst="rect">
            <a:avLst/>
          </a:prstGeom>
        </p:spPr>
        <p:txBody>
          <a:bodyPr wrap="square" lIns="0" tIns="0" rIns="0" bIns="0" rtlCol="0" anchor="t">
            <a:spAutoFit/>
          </a:bodyPr>
          <a:lstStyle/>
          <a:p>
            <a:pPr marL="928358" lvl="1" indent="-464179" algn="just">
              <a:lnSpc>
                <a:spcPct val="150000"/>
              </a:lnSpc>
              <a:buFont typeface="Arial"/>
              <a:buChar char="•"/>
            </a:pPr>
            <a:r>
              <a:rPr lang="en-US" sz="2400" dirty="0" err="1">
                <a:solidFill>
                  <a:srgbClr val="000000"/>
                </a:solidFill>
                <a:latin typeface="verdana" panose="020B0604030504040204" pitchFamily="34" charset="0"/>
              </a:rPr>
              <a:t>Persoana</a:t>
            </a:r>
            <a:r>
              <a:rPr lang="en-US" sz="2400" dirty="0">
                <a:solidFill>
                  <a:srgbClr val="000000"/>
                </a:solidFill>
                <a:latin typeface="verdana" panose="020B0604030504040204" pitchFamily="34" charset="0"/>
              </a:rPr>
              <a:t> nu </a:t>
            </a:r>
            <a:r>
              <a:rPr lang="en-US" sz="2400" dirty="0" err="1">
                <a:solidFill>
                  <a:srgbClr val="000000"/>
                </a:solidFill>
                <a:latin typeface="verdana" panose="020B0604030504040204" pitchFamily="34" charset="0"/>
              </a:rPr>
              <a:t>știe</a:t>
            </a:r>
            <a:r>
              <a:rPr lang="en-US" sz="2400" dirty="0">
                <a:solidFill>
                  <a:srgbClr val="000000"/>
                </a:solidFill>
                <a:latin typeface="verdana" panose="020B0604030504040204" pitchFamily="34" charset="0"/>
              </a:rPr>
              <a:t> cum a </a:t>
            </a:r>
            <a:r>
              <a:rPr lang="en-US" sz="2400" dirty="0" err="1">
                <a:solidFill>
                  <a:srgbClr val="000000"/>
                </a:solidFill>
                <a:latin typeface="verdana" panose="020B0604030504040204" pitchFamily="34" charset="0"/>
              </a:rPr>
              <a:t>obținut</a:t>
            </a:r>
            <a:r>
              <a:rPr lang="en-US" sz="2400" dirty="0">
                <a:solidFill>
                  <a:srgbClr val="000000"/>
                </a:solidFill>
                <a:latin typeface="verdana" panose="020B0604030504040204" pitchFamily="34" charset="0"/>
              </a:rPr>
              <a:t> </a:t>
            </a:r>
            <a:r>
              <a:rPr lang="en-US" sz="2400" dirty="0" err="1">
                <a:solidFill>
                  <a:srgbClr val="000000"/>
                </a:solidFill>
                <a:latin typeface="verdana" panose="020B0604030504040204" pitchFamily="34" charset="0"/>
              </a:rPr>
              <a:t>documentele</a:t>
            </a:r>
            <a:endParaRPr lang="ro-RO" sz="2400" dirty="0">
              <a:solidFill>
                <a:srgbClr val="000000"/>
              </a:solidFill>
              <a:latin typeface="verdana" panose="020B0604030504040204" pitchFamily="34" charset="0"/>
            </a:endParaRPr>
          </a:p>
          <a:p>
            <a:pPr marL="928358" lvl="1" indent="-464179" algn="just">
              <a:lnSpc>
                <a:spcPct val="150000"/>
              </a:lnSpc>
              <a:buFont typeface="Arial"/>
              <a:buChar char="•"/>
            </a:pPr>
            <a:r>
              <a:rPr lang="en-US" sz="2400" dirty="0" err="1">
                <a:solidFill>
                  <a:srgbClr val="000000"/>
                </a:solidFill>
                <a:latin typeface="verdana" panose="020B0604030504040204" pitchFamily="34" charset="0"/>
              </a:rPr>
              <a:t>Persoana</a:t>
            </a:r>
            <a:r>
              <a:rPr lang="en-US" sz="2400" dirty="0">
                <a:solidFill>
                  <a:srgbClr val="000000"/>
                </a:solidFill>
                <a:latin typeface="verdana" panose="020B0604030504040204" pitchFamily="34" charset="0"/>
              </a:rPr>
              <a:t> a </a:t>
            </a:r>
            <a:r>
              <a:rPr lang="en-US" sz="2400" dirty="0" err="1">
                <a:solidFill>
                  <a:srgbClr val="000000"/>
                </a:solidFill>
                <a:latin typeface="verdana" panose="020B0604030504040204" pitchFamily="34" charset="0"/>
              </a:rPr>
              <a:t>plătit</a:t>
            </a:r>
            <a:r>
              <a:rPr lang="en-US" sz="2400" dirty="0">
                <a:solidFill>
                  <a:srgbClr val="000000"/>
                </a:solidFill>
                <a:latin typeface="verdana" panose="020B0604030504040204" pitchFamily="34" charset="0"/>
              </a:rPr>
              <a:t> </a:t>
            </a:r>
            <a:r>
              <a:rPr lang="en-US" sz="2400" dirty="0" err="1">
                <a:solidFill>
                  <a:srgbClr val="000000"/>
                </a:solidFill>
                <a:latin typeface="verdana" panose="020B0604030504040204" pitchFamily="34" charset="0"/>
              </a:rPr>
              <a:t>comisioane</a:t>
            </a:r>
            <a:r>
              <a:rPr lang="en-US" sz="2400" dirty="0">
                <a:solidFill>
                  <a:srgbClr val="000000"/>
                </a:solidFill>
                <a:latin typeface="verdana" panose="020B0604030504040204" pitchFamily="34" charset="0"/>
              </a:rPr>
              <a:t> </a:t>
            </a:r>
            <a:r>
              <a:rPr lang="en-US" sz="2400" dirty="0" err="1">
                <a:solidFill>
                  <a:srgbClr val="000000"/>
                </a:solidFill>
                <a:latin typeface="verdana" panose="020B0604030504040204" pitchFamily="34" charset="0"/>
              </a:rPr>
              <a:t>excesive</a:t>
            </a:r>
            <a:r>
              <a:rPr lang="en-US" sz="2400" dirty="0">
                <a:solidFill>
                  <a:srgbClr val="000000"/>
                </a:solidFill>
                <a:latin typeface="verdana" panose="020B0604030504040204" pitchFamily="34" charset="0"/>
              </a:rPr>
              <a:t> </a:t>
            </a:r>
            <a:r>
              <a:rPr lang="en-US" sz="2400" dirty="0" err="1">
                <a:solidFill>
                  <a:srgbClr val="000000"/>
                </a:solidFill>
                <a:latin typeface="verdana" panose="020B0604030504040204" pitchFamily="34" charset="0"/>
              </a:rPr>
              <a:t>pentru</a:t>
            </a:r>
            <a:r>
              <a:rPr lang="en-US" sz="2400" dirty="0">
                <a:solidFill>
                  <a:srgbClr val="000000"/>
                </a:solidFill>
                <a:latin typeface="verdana" panose="020B0604030504040204" pitchFamily="34" charset="0"/>
              </a:rPr>
              <a:t> </a:t>
            </a:r>
            <a:r>
              <a:rPr lang="en-US" sz="2400" dirty="0" err="1">
                <a:solidFill>
                  <a:srgbClr val="000000"/>
                </a:solidFill>
                <a:latin typeface="verdana" panose="020B0604030504040204" pitchFamily="34" charset="0"/>
              </a:rPr>
              <a:t>recrutare</a:t>
            </a:r>
            <a:endParaRPr lang="ro-RO" sz="2400" dirty="0">
              <a:solidFill>
                <a:srgbClr val="000000"/>
              </a:solidFill>
              <a:latin typeface="verdana" panose="020B0604030504040204" pitchFamily="34" charset="0"/>
            </a:endParaRPr>
          </a:p>
          <a:p>
            <a:pPr marL="928358" lvl="1" indent="-464179" algn="just">
              <a:lnSpc>
                <a:spcPct val="150000"/>
              </a:lnSpc>
              <a:buFont typeface="Arial"/>
              <a:buChar char="•"/>
            </a:pPr>
            <a:r>
              <a:rPr lang="en-US" sz="2400" dirty="0" err="1">
                <a:solidFill>
                  <a:srgbClr val="000000"/>
                </a:solidFill>
                <a:latin typeface="verdana" panose="020B0604030504040204" pitchFamily="34" charset="0"/>
              </a:rPr>
              <a:t>Persoana</a:t>
            </a:r>
            <a:r>
              <a:rPr lang="en-US" sz="2400" dirty="0">
                <a:solidFill>
                  <a:srgbClr val="000000"/>
                </a:solidFill>
                <a:latin typeface="verdana" panose="020B0604030504040204" pitchFamily="34" charset="0"/>
              </a:rPr>
              <a:t> nu a </a:t>
            </a:r>
            <a:r>
              <a:rPr lang="en-US" sz="2400" dirty="0" err="1">
                <a:solidFill>
                  <a:srgbClr val="000000"/>
                </a:solidFill>
                <a:latin typeface="verdana" panose="020B0604030504040204" pitchFamily="34" charset="0"/>
              </a:rPr>
              <a:t>știut</a:t>
            </a:r>
            <a:r>
              <a:rPr lang="en-US" sz="2400" dirty="0">
                <a:solidFill>
                  <a:srgbClr val="000000"/>
                </a:solidFill>
                <a:latin typeface="verdana" panose="020B0604030504040204" pitchFamily="34" charset="0"/>
              </a:rPr>
              <a:t> </a:t>
            </a:r>
            <a:r>
              <a:rPr lang="en-US" sz="2400" dirty="0" err="1">
                <a:solidFill>
                  <a:srgbClr val="000000"/>
                </a:solidFill>
                <a:latin typeface="verdana" panose="020B0604030504040204" pitchFamily="34" charset="0"/>
              </a:rPr>
              <a:t>unde</a:t>
            </a:r>
            <a:r>
              <a:rPr lang="en-US" sz="2400" dirty="0">
                <a:solidFill>
                  <a:srgbClr val="000000"/>
                </a:solidFill>
                <a:latin typeface="verdana" panose="020B0604030504040204" pitchFamily="34" charset="0"/>
              </a:rPr>
              <a:t> merge </a:t>
            </a:r>
            <a:r>
              <a:rPr lang="en-US" sz="2400" dirty="0" err="1">
                <a:solidFill>
                  <a:srgbClr val="000000"/>
                </a:solidFill>
                <a:latin typeface="verdana" panose="020B0604030504040204" pitchFamily="34" charset="0"/>
              </a:rPr>
              <a:t>să</a:t>
            </a:r>
            <a:r>
              <a:rPr lang="en-US" sz="2400" dirty="0">
                <a:solidFill>
                  <a:srgbClr val="000000"/>
                </a:solidFill>
                <a:latin typeface="verdana" panose="020B0604030504040204" pitchFamily="34" charset="0"/>
              </a:rPr>
              <a:t> </a:t>
            </a:r>
            <a:r>
              <a:rPr lang="en-US" sz="2400" dirty="0" err="1">
                <a:solidFill>
                  <a:srgbClr val="000000"/>
                </a:solidFill>
                <a:latin typeface="verdana" panose="020B0604030504040204" pitchFamily="34" charset="0"/>
              </a:rPr>
              <a:t>lucreze</a:t>
            </a:r>
            <a:endParaRPr lang="ro-RO" sz="2400" dirty="0">
              <a:solidFill>
                <a:srgbClr val="000000"/>
              </a:solidFill>
              <a:latin typeface="verdana" panose="020B0604030504040204" pitchFamily="34" charset="0"/>
            </a:endParaRPr>
          </a:p>
          <a:p>
            <a:pPr marL="928358" lvl="1" indent="-464179" algn="just">
              <a:lnSpc>
                <a:spcPct val="150000"/>
              </a:lnSpc>
              <a:buFont typeface="Arial"/>
              <a:buChar char="•"/>
            </a:pPr>
            <a:r>
              <a:rPr lang="en-US" sz="2400" dirty="0" err="1">
                <a:solidFill>
                  <a:srgbClr val="000000"/>
                </a:solidFill>
                <a:latin typeface="verdana" panose="020B0604030504040204" pitchFamily="34" charset="0"/>
              </a:rPr>
              <a:t>Angajatorul</a:t>
            </a:r>
            <a:r>
              <a:rPr lang="en-US" sz="2400" dirty="0">
                <a:solidFill>
                  <a:srgbClr val="000000"/>
                </a:solidFill>
                <a:latin typeface="verdana" panose="020B0604030504040204" pitchFamily="34" charset="0"/>
              </a:rPr>
              <a:t> nu </a:t>
            </a:r>
            <a:r>
              <a:rPr lang="en-US" sz="2400" dirty="0" err="1">
                <a:solidFill>
                  <a:srgbClr val="000000"/>
                </a:solidFill>
                <a:latin typeface="verdana" panose="020B0604030504040204" pitchFamily="34" charset="0"/>
              </a:rPr>
              <a:t>poate</a:t>
            </a:r>
            <a:r>
              <a:rPr lang="en-US" sz="2400" dirty="0">
                <a:solidFill>
                  <a:srgbClr val="000000"/>
                </a:solidFill>
                <a:latin typeface="verdana" panose="020B0604030504040204" pitchFamily="34" charset="0"/>
              </a:rPr>
              <a:t> </a:t>
            </a:r>
            <a:r>
              <a:rPr lang="en-US" sz="2400" dirty="0" err="1">
                <a:solidFill>
                  <a:srgbClr val="000000"/>
                </a:solidFill>
                <a:latin typeface="verdana" panose="020B0604030504040204" pitchFamily="34" charset="0"/>
              </a:rPr>
              <a:t>prezenta</a:t>
            </a:r>
            <a:r>
              <a:rPr lang="en-US" sz="2400" dirty="0">
                <a:solidFill>
                  <a:srgbClr val="000000"/>
                </a:solidFill>
                <a:latin typeface="verdana" panose="020B0604030504040204" pitchFamily="34" charset="0"/>
              </a:rPr>
              <a:t> un contract de </a:t>
            </a:r>
            <a:r>
              <a:rPr lang="en-US" sz="2400" dirty="0" err="1">
                <a:solidFill>
                  <a:srgbClr val="000000"/>
                </a:solidFill>
                <a:latin typeface="verdana" panose="020B0604030504040204" pitchFamily="34" charset="0"/>
              </a:rPr>
              <a:t>muncăPersoana</a:t>
            </a:r>
            <a:r>
              <a:rPr lang="en-US" sz="2400" dirty="0">
                <a:solidFill>
                  <a:srgbClr val="000000"/>
                </a:solidFill>
                <a:latin typeface="verdana" panose="020B0604030504040204" pitchFamily="34" charset="0"/>
              </a:rPr>
              <a:t> a </a:t>
            </a:r>
            <a:r>
              <a:rPr lang="en-US" sz="2400" dirty="0" err="1">
                <a:solidFill>
                  <a:srgbClr val="000000"/>
                </a:solidFill>
                <a:latin typeface="verdana" panose="020B0604030504040204" pitchFamily="34" charset="0"/>
              </a:rPr>
              <a:t>plătit</a:t>
            </a:r>
            <a:r>
              <a:rPr lang="en-US" sz="2400" dirty="0">
                <a:solidFill>
                  <a:srgbClr val="000000"/>
                </a:solidFill>
                <a:latin typeface="verdana" panose="020B0604030504040204" pitchFamily="34" charset="0"/>
              </a:rPr>
              <a:t> </a:t>
            </a:r>
            <a:r>
              <a:rPr lang="en-US" sz="2400" dirty="0" err="1">
                <a:solidFill>
                  <a:srgbClr val="000000"/>
                </a:solidFill>
                <a:latin typeface="verdana" panose="020B0604030504040204" pitchFamily="34" charset="0"/>
              </a:rPr>
              <a:t>pe</a:t>
            </a:r>
            <a:r>
              <a:rPr lang="en-US" sz="2400" dirty="0">
                <a:solidFill>
                  <a:srgbClr val="000000"/>
                </a:solidFill>
                <a:latin typeface="verdana" panose="020B0604030504040204" pitchFamily="34" charset="0"/>
              </a:rPr>
              <a:t> </a:t>
            </a:r>
            <a:r>
              <a:rPr lang="en-US" sz="2400" dirty="0" err="1">
                <a:solidFill>
                  <a:srgbClr val="000000"/>
                </a:solidFill>
                <a:latin typeface="verdana" panose="020B0604030504040204" pitchFamily="34" charset="0"/>
              </a:rPr>
              <a:t>altcineva</a:t>
            </a:r>
            <a:r>
              <a:rPr lang="en-US" sz="2400" dirty="0">
                <a:solidFill>
                  <a:srgbClr val="000000"/>
                </a:solidFill>
                <a:latin typeface="verdana" panose="020B0604030504040204" pitchFamily="34" charset="0"/>
              </a:rPr>
              <a:t> </a:t>
            </a:r>
            <a:r>
              <a:rPr lang="en-US" sz="2400" dirty="0" err="1">
                <a:solidFill>
                  <a:srgbClr val="000000"/>
                </a:solidFill>
                <a:latin typeface="verdana" panose="020B0604030504040204" pitchFamily="34" charset="0"/>
              </a:rPr>
              <a:t>să</a:t>
            </a:r>
            <a:r>
              <a:rPr lang="en-US" sz="2400" dirty="0">
                <a:solidFill>
                  <a:srgbClr val="000000"/>
                </a:solidFill>
                <a:latin typeface="verdana" panose="020B0604030504040204" pitchFamily="34" charset="0"/>
              </a:rPr>
              <a:t> </a:t>
            </a:r>
            <a:r>
              <a:rPr lang="en-US" sz="2400" dirty="0" err="1">
                <a:solidFill>
                  <a:srgbClr val="000000"/>
                </a:solidFill>
                <a:latin typeface="verdana" panose="020B0604030504040204" pitchFamily="34" charset="0"/>
              </a:rPr>
              <a:t>obțină</a:t>
            </a:r>
            <a:r>
              <a:rPr lang="en-US" sz="2400" dirty="0">
                <a:solidFill>
                  <a:srgbClr val="000000"/>
                </a:solidFill>
                <a:latin typeface="verdana" panose="020B0604030504040204" pitchFamily="34" charset="0"/>
              </a:rPr>
              <a:t> </a:t>
            </a:r>
            <a:r>
              <a:rPr lang="en-US" sz="2400" dirty="0" err="1">
                <a:solidFill>
                  <a:srgbClr val="000000"/>
                </a:solidFill>
                <a:latin typeface="verdana" panose="020B0604030504040204" pitchFamily="34" charset="0"/>
              </a:rPr>
              <a:t>locul</a:t>
            </a:r>
            <a:r>
              <a:rPr lang="en-US" sz="2400" dirty="0">
                <a:solidFill>
                  <a:srgbClr val="000000"/>
                </a:solidFill>
                <a:latin typeface="verdana" panose="020B0604030504040204" pitchFamily="34" charset="0"/>
              </a:rPr>
              <a:t> de </a:t>
            </a:r>
            <a:r>
              <a:rPr lang="en-US" sz="2400" dirty="0" err="1">
                <a:solidFill>
                  <a:srgbClr val="000000"/>
                </a:solidFill>
                <a:latin typeface="verdana" panose="020B0604030504040204" pitchFamily="34" charset="0"/>
              </a:rPr>
              <a:t>muncă</a:t>
            </a:r>
            <a:endParaRPr lang="ro-RO" sz="2400" dirty="0">
              <a:solidFill>
                <a:srgbClr val="000000"/>
              </a:solidFill>
              <a:latin typeface="verdana" panose="020B0604030504040204" pitchFamily="34" charset="0"/>
            </a:endParaRPr>
          </a:p>
          <a:p>
            <a:pPr marL="928358" lvl="1" indent="-464179" algn="just">
              <a:lnSpc>
                <a:spcPct val="150000"/>
              </a:lnSpc>
              <a:buFont typeface="Arial"/>
              <a:buChar char="•"/>
            </a:pPr>
            <a:r>
              <a:rPr lang="en-US" sz="2400" dirty="0" err="1">
                <a:solidFill>
                  <a:srgbClr val="000000"/>
                </a:solidFill>
                <a:latin typeface="verdana" panose="020B0604030504040204" pitchFamily="34" charset="0"/>
              </a:rPr>
              <a:t>Persoana</a:t>
            </a:r>
            <a:r>
              <a:rPr lang="en-US" sz="2400" dirty="0">
                <a:solidFill>
                  <a:srgbClr val="000000"/>
                </a:solidFill>
                <a:latin typeface="verdana" panose="020B0604030504040204" pitchFamily="34" charset="0"/>
              </a:rPr>
              <a:t> nu a </a:t>
            </a:r>
            <a:r>
              <a:rPr lang="en-US" sz="2400" dirty="0" err="1">
                <a:solidFill>
                  <a:srgbClr val="000000"/>
                </a:solidFill>
                <a:latin typeface="verdana" panose="020B0604030504040204" pitchFamily="34" charset="0"/>
              </a:rPr>
              <a:t>făcut</a:t>
            </a:r>
            <a:r>
              <a:rPr lang="en-US" sz="2400" dirty="0">
                <a:solidFill>
                  <a:srgbClr val="000000"/>
                </a:solidFill>
                <a:latin typeface="verdana" panose="020B0604030504040204" pitchFamily="34" charset="0"/>
              </a:rPr>
              <a:t> </a:t>
            </a:r>
            <a:r>
              <a:rPr lang="en-US" sz="2400" dirty="0" err="1">
                <a:solidFill>
                  <a:srgbClr val="000000"/>
                </a:solidFill>
                <a:latin typeface="verdana" panose="020B0604030504040204" pitchFamily="34" charset="0"/>
              </a:rPr>
              <a:t>cerere</a:t>
            </a:r>
            <a:r>
              <a:rPr lang="en-US" sz="2400" dirty="0">
                <a:solidFill>
                  <a:srgbClr val="000000"/>
                </a:solidFill>
                <a:latin typeface="verdana" panose="020B0604030504040204" pitchFamily="34" charset="0"/>
              </a:rPr>
              <a:t> de </a:t>
            </a:r>
            <a:r>
              <a:rPr lang="en-US" sz="2400" dirty="0" err="1">
                <a:solidFill>
                  <a:srgbClr val="000000"/>
                </a:solidFill>
                <a:latin typeface="verdana" panose="020B0604030504040204" pitchFamily="34" charset="0"/>
              </a:rPr>
              <a:t>angajare</a:t>
            </a:r>
            <a:endParaRPr lang="ro-RO" sz="2400" dirty="0">
              <a:solidFill>
                <a:srgbClr val="000000"/>
              </a:solidFill>
              <a:latin typeface="verdana" panose="020B0604030504040204" pitchFamily="34" charset="0"/>
            </a:endParaRPr>
          </a:p>
          <a:p>
            <a:pPr marL="928358" lvl="1" indent="-464179" algn="just">
              <a:lnSpc>
                <a:spcPct val="150000"/>
              </a:lnSpc>
              <a:buFont typeface="Arial"/>
              <a:buChar char="•"/>
            </a:pPr>
            <a:r>
              <a:rPr lang="en-US" sz="2400" dirty="0" err="1">
                <a:solidFill>
                  <a:srgbClr val="000000"/>
                </a:solidFill>
                <a:latin typeface="verdana" panose="020B0604030504040204" pitchFamily="34" charset="0"/>
              </a:rPr>
              <a:t>Persoana</a:t>
            </a:r>
            <a:r>
              <a:rPr lang="en-US" sz="2400" dirty="0">
                <a:solidFill>
                  <a:srgbClr val="000000"/>
                </a:solidFill>
                <a:latin typeface="verdana" panose="020B0604030504040204" pitchFamily="34" charset="0"/>
              </a:rPr>
              <a:t> nu are contract de </a:t>
            </a:r>
            <a:r>
              <a:rPr lang="en-US" sz="2400" dirty="0" err="1">
                <a:solidFill>
                  <a:srgbClr val="000000"/>
                </a:solidFill>
                <a:latin typeface="verdana" panose="020B0604030504040204" pitchFamily="34" charset="0"/>
              </a:rPr>
              <a:t>muncă</a:t>
            </a:r>
            <a:r>
              <a:rPr lang="en-US" sz="2400" dirty="0">
                <a:solidFill>
                  <a:srgbClr val="000000"/>
                </a:solidFill>
                <a:latin typeface="verdana" panose="020B0604030504040204" pitchFamily="34" charset="0"/>
              </a:rPr>
              <a:t> </a:t>
            </a:r>
            <a:r>
              <a:rPr lang="en-US" sz="2400" dirty="0" err="1">
                <a:solidFill>
                  <a:srgbClr val="000000"/>
                </a:solidFill>
                <a:latin typeface="verdana" panose="020B0604030504040204" pitchFamily="34" charset="0"/>
              </a:rPr>
              <a:t>sau</a:t>
            </a:r>
            <a:r>
              <a:rPr lang="en-US" sz="2400" dirty="0">
                <a:solidFill>
                  <a:srgbClr val="000000"/>
                </a:solidFill>
                <a:latin typeface="verdana" panose="020B0604030504040204" pitchFamily="34" charset="0"/>
              </a:rPr>
              <a:t> </a:t>
            </a:r>
            <a:r>
              <a:rPr lang="en-US" sz="2400" dirty="0" err="1">
                <a:solidFill>
                  <a:srgbClr val="000000"/>
                </a:solidFill>
                <a:latin typeface="verdana" panose="020B0604030504040204" pitchFamily="34" charset="0"/>
              </a:rPr>
              <a:t>termenii</a:t>
            </a:r>
            <a:r>
              <a:rPr lang="en-US" sz="2400" dirty="0">
                <a:solidFill>
                  <a:srgbClr val="000000"/>
                </a:solidFill>
                <a:latin typeface="verdana" panose="020B0604030504040204" pitchFamily="34" charset="0"/>
              </a:rPr>
              <a:t> </a:t>
            </a:r>
            <a:r>
              <a:rPr lang="en-US" sz="2400" dirty="0" err="1">
                <a:solidFill>
                  <a:srgbClr val="000000"/>
                </a:solidFill>
                <a:latin typeface="verdana" panose="020B0604030504040204" pitchFamily="34" charset="0"/>
              </a:rPr>
              <a:t>acestuia</a:t>
            </a:r>
            <a:r>
              <a:rPr lang="en-US" sz="2400" dirty="0">
                <a:solidFill>
                  <a:srgbClr val="000000"/>
                </a:solidFill>
                <a:latin typeface="verdana" panose="020B0604030504040204" pitchFamily="34" charset="0"/>
              </a:rPr>
              <a:t> </a:t>
            </a:r>
            <a:r>
              <a:rPr lang="en-US" sz="2400" dirty="0" err="1">
                <a:solidFill>
                  <a:srgbClr val="000000"/>
                </a:solidFill>
                <a:latin typeface="verdana" panose="020B0604030504040204" pitchFamily="34" charset="0"/>
              </a:rPr>
              <a:t>sunt</a:t>
            </a:r>
            <a:r>
              <a:rPr lang="en-US" sz="2400" dirty="0">
                <a:solidFill>
                  <a:srgbClr val="000000"/>
                </a:solidFill>
                <a:latin typeface="verdana" panose="020B0604030504040204" pitchFamily="34" charset="0"/>
              </a:rPr>
              <a:t> </a:t>
            </a:r>
            <a:r>
              <a:rPr lang="en-US" sz="2400" dirty="0" err="1">
                <a:solidFill>
                  <a:srgbClr val="000000"/>
                </a:solidFill>
                <a:latin typeface="verdana" panose="020B0604030504040204" pitchFamily="34" charset="0"/>
              </a:rPr>
              <a:t>vag</a:t>
            </a:r>
            <a:r>
              <a:rPr lang="en-US" sz="2400" dirty="0">
                <a:solidFill>
                  <a:srgbClr val="000000"/>
                </a:solidFill>
                <a:latin typeface="verdana" panose="020B0604030504040204" pitchFamily="34" charset="0"/>
              </a:rPr>
              <a:t> </a:t>
            </a:r>
            <a:r>
              <a:rPr lang="en-US" sz="2400" dirty="0" err="1">
                <a:solidFill>
                  <a:srgbClr val="000000"/>
                </a:solidFill>
                <a:latin typeface="verdana" panose="020B0604030504040204" pitchFamily="34" charset="0"/>
              </a:rPr>
              <a:t>definiți</a:t>
            </a:r>
            <a:endParaRPr lang="ro-RO" sz="2400" dirty="0">
              <a:solidFill>
                <a:srgbClr val="000000"/>
              </a:solidFill>
              <a:latin typeface="verdana" panose="020B0604030504040204" pitchFamily="34" charset="0"/>
            </a:endParaRPr>
          </a:p>
          <a:p>
            <a:pPr marL="928358" lvl="1" indent="-464179" algn="just">
              <a:lnSpc>
                <a:spcPct val="150000"/>
              </a:lnSpc>
              <a:buFont typeface="Arial"/>
              <a:buChar char="•"/>
            </a:pPr>
            <a:r>
              <a:rPr lang="en-US" sz="2400" dirty="0" err="1">
                <a:solidFill>
                  <a:srgbClr val="000000"/>
                </a:solidFill>
                <a:latin typeface="verdana" panose="020B0604030504040204" pitchFamily="34" charset="0"/>
              </a:rPr>
              <a:t>Contractul</a:t>
            </a:r>
            <a:r>
              <a:rPr lang="en-US" sz="2400" dirty="0">
                <a:solidFill>
                  <a:srgbClr val="000000"/>
                </a:solidFill>
                <a:latin typeface="verdana" panose="020B0604030504040204" pitchFamily="34" charset="0"/>
              </a:rPr>
              <a:t> de </a:t>
            </a:r>
            <a:r>
              <a:rPr lang="en-US" sz="2400" dirty="0" err="1">
                <a:solidFill>
                  <a:srgbClr val="000000"/>
                </a:solidFill>
                <a:latin typeface="verdana" panose="020B0604030504040204" pitchFamily="34" charset="0"/>
              </a:rPr>
              <a:t>muncă</a:t>
            </a:r>
            <a:r>
              <a:rPr lang="en-US" sz="2400" dirty="0">
                <a:solidFill>
                  <a:srgbClr val="000000"/>
                </a:solidFill>
                <a:latin typeface="verdana" panose="020B0604030504040204" pitchFamily="34" charset="0"/>
              </a:rPr>
              <a:t> </a:t>
            </a:r>
            <a:r>
              <a:rPr lang="en-US" sz="2400" dirty="0" err="1">
                <a:solidFill>
                  <a:srgbClr val="000000"/>
                </a:solidFill>
                <a:latin typeface="verdana" panose="020B0604030504040204" pitchFamily="34" charset="0"/>
              </a:rPr>
              <a:t>este</a:t>
            </a:r>
            <a:r>
              <a:rPr lang="en-US" sz="2400" dirty="0">
                <a:solidFill>
                  <a:srgbClr val="000000"/>
                </a:solidFill>
                <a:latin typeface="verdana" panose="020B0604030504040204" pitchFamily="34" charset="0"/>
              </a:rPr>
              <a:t> </a:t>
            </a:r>
            <a:r>
              <a:rPr lang="en-US" sz="2400" dirty="0" err="1">
                <a:solidFill>
                  <a:srgbClr val="000000"/>
                </a:solidFill>
                <a:latin typeface="verdana" panose="020B0604030504040204" pitchFamily="34" charset="0"/>
              </a:rPr>
              <a:t>scris</a:t>
            </a:r>
            <a:r>
              <a:rPr lang="en-US" sz="2400" dirty="0">
                <a:solidFill>
                  <a:srgbClr val="000000"/>
                </a:solidFill>
                <a:latin typeface="verdana" panose="020B0604030504040204" pitchFamily="34" charset="0"/>
              </a:rPr>
              <a:t> </a:t>
            </a:r>
            <a:r>
              <a:rPr lang="en-US" sz="2400" dirty="0" err="1">
                <a:solidFill>
                  <a:srgbClr val="000000"/>
                </a:solidFill>
                <a:latin typeface="verdana" panose="020B0604030504040204" pitchFamily="34" charset="0"/>
              </a:rPr>
              <a:t>într</a:t>
            </a:r>
            <a:r>
              <a:rPr lang="en-US" sz="2400" dirty="0">
                <a:solidFill>
                  <a:srgbClr val="000000"/>
                </a:solidFill>
                <a:latin typeface="verdana" panose="020B0604030504040204" pitchFamily="34" charset="0"/>
              </a:rPr>
              <a:t>-o </a:t>
            </a:r>
            <a:r>
              <a:rPr lang="en-US" sz="2400" dirty="0" err="1">
                <a:solidFill>
                  <a:srgbClr val="000000"/>
                </a:solidFill>
                <a:latin typeface="verdana" panose="020B0604030504040204" pitchFamily="34" charset="0"/>
              </a:rPr>
              <a:t>limbă</a:t>
            </a:r>
            <a:r>
              <a:rPr lang="en-US" sz="2400" dirty="0">
                <a:solidFill>
                  <a:srgbClr val="000000"/>
                </a:solidFill>
                <a:latin typeface="verdana" panose="020B0604030504040204" pitchFamily="34" charset="0"/>
              </a:rPr>
              <a:t> </a:t>
            </a:r>
            <a:r>
              <a:rPr lang="en-US" sz="2400" dirty="0" err="1">
                <a:solidFill>
                  <a:srgbClr val="000000"/>
                </a:solidFill>
                <a:latin typeface="verdana" panose="020B0604030504040204" pitchFamily="34" charset="0"/>
              </a:rPr>
              <a:t>pe</a:t>
            </a:r>
            <a:r>
              <a:rPr lang="en-US" sz="2400" dirty="0">
                <a:solidFill>
                  <a:srgbClr val="000000"/>
                </a:solidFill>
                <a:latin typeface="verdana" panose="020B0604030504040204" pitchFamily="34" charset="0"/>
              </a:rPr>
              <a:t> care </a:t>
            </a:r>
            <a:r>
              <a:rPr lang="en-US" sz="2400" dirty="0" err="1">
                <a:solidFill>
                  <a:srgbClr val="000000"/>
                </a:solidFill>
                <a:latin typeface="verdana" panose="020B0604030504040204" pitchFamily="34" charset="0"/>
              </a:rPr>
              <a:t>persoana</a:t>
            </a:r>
            <a:r>
              <a:rPr lang="en-US" sz="2400" dirty="0">
                <a:solidFill>
                  <a:srgbClr val="000000"/>
                </a:solidFill>
                <a:latin typeface="verdana" panose="020B0604030504040204" pitchFamily="34" charset="0"/>
              </a:rPr>
              <a:t> nu o </a:t>
            </a:r>
            <a:r>
              <a:rPr lang="en-US" sz="2400" dirty="0" err="1">
                <a:solidFill>
                  <a:srgbClr val="000000"/>
                </a:solidFill>
                <a:latin typeface="verdana" panose="020B0604030504040204" pitchFamily="34" charset="0"/>
              </a:rPr>
              <a:t>poate</a:t>
            </a:r>
            <a:r>
              <a:rPr lang="en-US" sz="2400" dirty="0">
                <a:solidFill>
                  <a:srgbClr val="000000"/>
                </a:solidFill>
                <a:latin typeface="verdana" panose="020B0604030504040204" pitchFamily="34" charset="0"/>
              </a:rPr>
              <a:t> </a:t>
            </a:r>
            <a:r>
              <a:rPr lang="en-US" sz="2400" dirty="0" err="1">
                <a:solidFill>
                  <a:srgbClr val="000000"/>
                </a:solidFill>
                <a:latin typeface="verdana" panose="020B0604030504040204" pitchFamily="34" charset="0"/>
              </a:rPr>
              <a:t>înțelege</a:t>
            </a:r>
            <a:endParaRPr lang="ro-RO" sz="2400" dirty="0">
              <a:solidFill>
                <a:srgbClr val="000000"/>
              </a:solidFill>
              <a:latin typeface="verdana" panose="020B0604030504040204" pitchFamily="34" charset="0"/>
            </a:endParaRPr>
          </a:p>
          <a:p>
            <a:pPr marL="928358" lvl="1" indent="-464179" algn="just">
              <a:lnSpc>
                <a:spcPct val="150000"/>
              </a:lnSpc>
              <a:buFont typeface="Arial"/>
              <a:buChar char="•"/>
            </a:pPr>
            <a:r>
              <a:rPr lang="en-US" sz="2400" dirty="0" err="1">
                <a:solidFill>
                  <a:srgbClr val="000000"/>
                </a:solidFill>
                <a:latin typeface="verdana" panose="020B0604030504040204" pitchFamily="34" charset="0"/>
              </a:rPr>
              <a:t>Persoana</a:t>
            </a:r>
            <a:r>
              <a:rPr lang="en-US" sz="2400" dirty="0">
                <a:solidFill>
                  <a:srgbClr val="000000"/>
                </a:solidFill>
                <a:latin typeface="verdana" panose="020B0604030504040204" pitchFamily="34" charset="0"/>
              </a:rPr>
              <a:t> a </a:t>
            </a:r>
            <a:r>
              <a:rPr lang="en-US" sz="2400" dirty="0" err="1">
                <a:solidFill>
                  <a:srgbClr val="000000"/>
                </a:solidFill>
                <a:latin typeface="verdana" panose="020B0604030504040204" pitchFamily="34" charset="0"/>
              </a:rPr>
              <a:t>semnat</a:t>
            </a:r>
            <a:r>
              <a:rPr lang="en-US" sz="2400" dirty="0">
                <a:solidFill>
                  <a:srgbClr val="000000"/>
                </a:solidFill>
                <a:latin typeface="verdana" panose="020B0604030504040204" pitchFamily="34" charset="0"/>
              </a:rPr>
              <a:t> un </a:t>
            </a:r>
            <a:r>
              <a:rPr lang="en-US" sz="2400" dirty="0" err="1">
                <a:solidFill>
                  <a:srgbClr val="000000"/>
                </a:solidFill>
                <a:latin typeface="verdana" panose="020B0604030504040204" pitchFamily="34" charset="0"/>
              </a:rPr>
              <a:t>nou</a:t>
            </a:r>
            <a:r>
              <a:rPr lang="en-US" sz="2400" dirty="0">
                <a:solidFill>
                  <a:srgbClr val="000000"/>
                </a:solidFill>
                <a:latin typeface="verdana" panose="020B0604030504040204" pitchFamily="34" charset="0"/>
              </a:rPr>
              <a:t> contract de </a:t>
            </a:r>
            <a:r>
              <a:rPr lang="en-US" sz="2400" dirty="0" err="1">
                <a:solidFill>
                  <a:srgbClr val="000000"/>
                </a:solidFill>
                <a:latin typeface="verdana" panose="020B0604030504040204" pitchFamily="34" charset="0"/>
              </a:rPr>
              <a:t>muncă</a:t>
            </a:r>
            <a:r>
              <a:rPr lang="en-US" sz="2400" dirty="0">
                <a:solidFill>
                  <a:srgbClr val="000000"/>
                </a:solidFill>
                <a:latin typeface="verdana" panose="020B0604030504040204" pitchFamily="34" charset="0"/>
              </a:rPr>
              <a:t> la </a:t>
            </a:r>
            <a:r>
              <a:rPr lang="en-US" sz="2400" dirty="0" err="1">
                <a:solidFill>
                  <a:srgbClr val="000000"/>
                </a:solidFill>
                <a:latin typeface="verdana" panose="020B0604030504040204" pitchFamily="34" charset="0"/>
              </a:rPr>
              <a:t>momentul</a:t>
            </a:r>
            <a:r>
              <a:rPr lang="en-US" sz="2400" dirty="0">
                <a:solidFill>
                  <a:srgbClr val="000000"/>
                </a:solidFill>
                <a:latin typeface="verdana" panose="020B0604030504040204" pitchFamily="34" charset="0"/>
              </a:rPr>
              <a:t> </a:t>
            </a:r>
            <a:r>
              <a:rPr lang="en-US" sz="2400" dirty="0" err="1">
                <a:solidFill>
                  <a:srgbClr val="000000"/>
                </a:solidFill>
                <a:latin typeface="verdana" panose="020B0604030504040204" pitchFamily="34" charset="0"/>
              </a:rPr>
              <a:t>sosirii</a:t>
            </a:r>
            <a:r>
              <a:rPr lang="en-US" sz="2400" dirty="0">
                <a:solidFill>
                  <a:srgbClr val="000000"/>
                </a:solidFill>
                <a:latin typeface="verdana" panose="020B0604030504040204" pitchFamily="34" charset="0"/>
              </a:rPr>
              <a:t> sale la </a:t>
            </a:r>
            <a:r>
              <a:rPr lang="en-US" sz="2400" dirty="0" err="1">
                <a:solidFill>
                  <a:srgbClr val="000000"/>
                </a:solidFill>
                <a:latin typeface="verdana" panose="020B0604030504040204" pitchFamily="34" charset="0"/>
              </a:rPr>
              <a:t>locul</a:t>
            </a:r>
            <a:r>
              <a:rPr lang="en-US" sz="2400" dirty="0">
                <a:solidFill>
                  <a:srgbClr val="000000"/>
                </a:solidFill>
                <a:latin typeface="verdana" panose="020B0604030504040204" pitchFamily="34" charset="0"/>
              </a:rPr>
              <a:t> de </a:t>
            </a:r>
            <a:r>
              <a:rPr lang="en-US" sz="2400" dirty="0" err="1">
                <a:solidFill>
                  <a:srgbClr val="000000"/>
                </a:solidFill>
                <a:latin typeface="verdana" panose="020B0604030504040204" pitchFamily="34" charset="0"/>
              </a:rPr>
              <a:t>muncă</a:t>
            </a:r>
            <a:r>
              <a:rPr lang="en-US" sz="2400" dirty="0">
                <a:solidFill>
                  <a:srgbClr val="000000"/>
                </a:solidFill>
                <a:latin typeface="verdana" panose="020B0604030504040204" pitchFamily="34" charset="0"/>
              </a:rPr>
              <a:t> (</a:t>
            </a:r>
            <a:r>
              <a:rPr lang="en-US" sz="2400" dirty="0" err="1">
                <a:solidFill>
                  <a:srgbClr val="000000"/>
                </a:solidFill>
                <a:latin typeface="verdana" panose="020B0604030504040204" pitchFamily="34" charset="0"/>
              </a:rPr>
              <a:t>substituire</a:t>
            </a:r>
            <a:r>
              <a:rPr lang="en-US" sz="2400" dirty="0">
                <a:solidFill>
                  <a:srgbClr val="000000"/>
                </a:solidFill>
                <a:latin typeface="verdana" panose="020B0604030504040204" pitchFamily="34" charset="0"/>
              </a:rPr>
              <a:t> de contract)</a:t>
            </a:r>
            <a:endParaRPr lang="en-US" sz="2400" spc="249" dirty="0">
              <a:solidFill>
                <a:srgbClr val="C939E6"/>
              </a:solidFill>
              <a:latin typeface="Kollektif"/>
            </a:endParaRPr>
          </a:p>
        </p:txBody>
      </p:sp>
      <p:sp>
        <p:nvSpPr>
          <p:cNvPr id="7" name="TextBox 7"/>
          <p:cNvSpPr txBox="1"/>
          <p:nvPr/>
        </p:nvSpPr>
        <p:spPr>
          <a:xfrm>
            <a:off x="1028700" y="4467861"/>
            <a:ext cx="4709173" cy="751839"/>
          </a:xfrm>
          <a:prstGeom prst="rect">
            <a:avLst/>
          </a:prstGeom>
        </p:spPr>
        <p:txBody>
          <a:bodyPr lIns="0" tIns="0" rIns="0" bIns="0" rtlCol="0" anchor="t">
            <a:spAutoFit/>
          </a:bodyPr>
          <a:lstStyle/>
          <a:p>
            <a:pPr algn="ctr">
              <a:lnSpc>
                <a:spcPts val="5719"/>
              </a:lnSpc>
            </a:pPr>
            <a:r>
              <a:rPr lang="ro-RO" sz="5199" dirty="0">
                <a:solidFill>
                  <a:srgbClr val="1D2896"/>
                </a:solidFill>
                <a:latin typeface="Kollektif Bold"/>
              </a:rPr>
              <a:t>RECRUTAREA</a:t>
            </a:r>
            <a:endParaRPr lang="en-US" sz="5199" dirty="0">
              <a:solidFill>
                <a:srgbClr val="1D2896"/>
              </a:solidFill>
              <a:latin typeface="Kollektif Bold"/>
            </a:endParaRPr>
          </a:p>
        </p:txBody>
      </p:sp>
      <p:grpSp>
        <p:nvGrpSpPr>
          <p:cNvPr id="8" name="Group 8"/>
          <p:cNvGrpSpPr/>
          <p:nvPr/>
        </p:nvGrpSpPr>
        <p:grpSpPr>
          <a:xfrm>
            <a:off x="15701935" y="9544050"/>
            <a:ext cx="473857" cy="473857"/>
            <a:chOff x="0" y="0"/>
            <a:chExt cx="812800" cy="812800"/>
          </a:xfrm>
        </p:grpSpPr>
        <p:sp>
          <p:nvSpPr>
            <p:cNvPr id="9" name="Freeform 9"/>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24225C"/>
            </a:solidFill>
          </p:spPr>
        </p:sp>
        <p:sp>
          <p:nvSpPr>
            <p:cNvPr id="10" name="TextBox 10"/>
            <p:cNvSpPr txBox="1"/>
            <p:nvPr/>
          </p:nvSpPr>
          <p:spPr>
            <a:xfrm>
              <a:off x="76200" y="104775"/>
              <a:ext cx="660400" cy="631825"/>
            </a:xfrm>
            <a:prstGeom prst="rect">
              <a:avLst/>
            </a:prstGeom>
          </p:spPr>
          <p:txBody>
            <a:bodyPr lIns="50800" tIns="50800" rIns="50800" bIns="50800" rtlCol="0" anchor="ctr"/>
            <a:lstStyle/>
            <a:p>
              <a:pPr algn="ctr">
                <a:lnSpc>
                  <a:spcPts val="2000"/>
                </a:lnSpc>
              </a:pPr>
              <a:endParaRPr>
                <a:solidFill>
                  <a:prstClr val="black"/>
                </a:solidFill>
              </a:endParaRPr>
            </a:p>
          </p:txBody>
        </p:sp>
      </p:grpSp>
      <p:grpSp>
        <p:nvGrpSpPr>
          <p:cNvPr id="11" name="Group 11"/>
          <p:cNvGrpSpPr/>
          <p:nvPr/>
        </p:nvGrpSpPr>
        <p:grpSpPr>
          <a:xfrm>
            <a:off x="16790205" y="9544050"/>
            <a:ext cx="473857" cy="473857"/>
            <a:chOff x="0" y="0"/>
            <a:chExt cx="812800" cy="812800"/>
          </a:xfrm>
        </p:grpSpPr>
        <p:sp>
          <p:nvSpPr>
            <p:cNvPr id="12" name="Freeform 12"/>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24225C"/>
            </a:solidFill>
          </p:spPr>
        </p:sp>
        <p:sp>
          <p:nvSpPr>
            <p:cNvPr id="13" name="TextBox 13"/>
            <p:cNvSpPr txBox="1"/>
            <p:nvPr/>
          </p:nvSpPr>
          <p:spPr>
            <a:xfrm>
              <a:off x="76200" y="104775"/>
              <a:ext cx="660400" cy="631825"/>
            </a:xfrm>
            <a:prstGeom prst="rect">
              <a:avLst/>
            </a:prstGeom>
          </p:spPr>
          <p:txBody>
            <a:bodyPr lIns="50800" tIns="50800" rIns="50800" bIns="50800" rtlCol="0" anchor="ctr"/>
            <a:lstStyle/>
            <a:p>
              <a:pPr algn="ctr">
                <a:lnSpc>
                  <a:spcPts val="2000"/>
                </a:lnSpc>
              </a:pPr>
              <a:endParaRPr>
                <a:solidFill>
                  <a:prstClr val="black"/>
                </a:solidFill>
              </a:endParaRPr>
            </a:p>
          </p:txBody>
        </p:sp>
      </p:grpSp>
      <p:grpSp>
        <p:nvGrpSpPr>
          <p:cNvPr id="14" name="Group 14"/>
          <p:cNvGrpSpPr/>
          <p:nvPr/>
        </p:nvGrpSpPr>
        <p:grpSpPr>
          <a:xfrm>
            <a:off x="15938863" y="9544050"/>
            <a:ext cx="1088270" cy="473857"/>
            <a:chOff x="0" y="0"/>
            <a:chExt cx="286623" cy="124802"/>
          </a:xfrm>
        </p:grpSpPr>
        <p:sp>
          <p:nvSpPr>
            <p:cNvPr id="15" name="Freeform 15"/>
            <p:cNvSpPr/>
            <p:nvPr/>
          </p:nvSpPr>
          <p:spPr>
            <a:xfrm>
              <a:off x="0" y="0"/>
              <a:ext cx="286623" cy="124802"/>
            </a:xfrm>
            <a:custGeom>
              <a:avLst/>
              <a:gdLst/>
              <a:ahLst/>
              <a:cxnLst/>
              <a:rect l="l" t="t" r="r" b="b"/>
              <a:pathLst>
                <a:path w="286623" h="124802">
                  <a:moveTo>
                    <a:pt x="0" y="0"/>
                  </a:moveTo>
                  <a:lnTo>
                    <a:pt x="286623" y="0"/>
                  </a:lnTo>
                  <a:lnTo>
                    <a:pt x="286623" y="124802"/>
                  </a:lnTo>
                  <a:lnTo>
                    <a:pt x="0" y="124802"/>
                  </a:lnTo>
                  <a:close/>
                </a:path>
              </a:pathLst>
            </a:custGeom>
            <a:solidFill>
              <a:srgbClr val="24225C"/>
            </a:solidFill>
          </p:spPr>
        </p:sp>
        <p:sp>
          <p:nvSpPr>
            <p:cNvPr id="16" name="TextBox 16"/>
            <p:cNvSpPr txBox="1"/>
            <p:nvPr/>
          </p:nvSpPr>
          <p:spPr>
            <a:xfrm>
              <a:off x="0" y="28575"/>
              <a:ext cx="812800" cy="784225"/>
            </a:xfrm>
            <a:prstGeom prst="rect">
              <a:avLst/>
            </a:prstGeom>
          </p:spPr>
          <p:txBody>
            <a:bodyPr lIns="50800" tIns="50800" rIns="50800" bIns="50800" rtlCol="0" anchor="ctr"/>
            <a:lstStyle/>
            <a:p>
              <a:pPr algn="ctr">
                <a:lnSpc>
                  <a:spcPts val="2000"/>
                </a:lnSpc>
              </a:pPr>
              <a:endParaRPr>
                <a:solidFill>
                  <a:prstClr val="black"/>
                </a:solidFill>
              </a:endParaRPr>
            </a:p>
          </p:txBody>
        </p:sp>
      </p:grpSp>
      <p:sp>
        <p:nvSpPr>
          <p:cNvPr id="17" name="TextBox 17"/>
          <p:cNvSpPr txBox="1"/>
          <p:nvPr/>
        </p:nvSpPr>
        <p:spPr>
          <a:xfrm>
            <a:off x="15938863" y="9660329"/>
            <a:ext cx="1088270" cy="269875"/>
          </a:xfrm>
          <a:prstGeom prst="rect">
            <a:avLst/>
          </a:prstGeom>
        </p:spPr>
        <p:txBody>
          <a:bodyPr lIns="0" tIns="0" rIns="0" bIns="0" rtlCol="0" anchor="t">
            <a:spAutoFit/>
          </a:bodyPr>
          <a:lstStyle/>
          <a:p>
            <a:pPr algn="ctr">
              <a:lnSpc>
                <a:spcPts val="2000"/>
              </a:lnSpc>
            </a:pPr>
            <a:r>
              <a:rPr lang="en-US" sz="2000">
                <a:solidFill>
                  <a:srgbClr val="FFFFFF"/>
                </a:solidFill>
                <a:latin typeface="Kollektif"/>
              </a:rPr>
              <a:t>05/12</a:t>
            </a:r>
          </a:p>
        </p:txBody>
      </p:sp>
      <p:grpSp>
        <p:nvGrpSpPr>
          <p:cNvPr id="18" name="Group 18"/>
          <p:cNvGrpSpPr/>
          <p:nvPr/>
        </p:nvGrpSpPr>
        <p:grpSpPr>
          <a:xfrm>
            <a:off x="8674905" y="9544050"/>
            <a:ext cx="473857" cy="473857"/>
            <a:chOff x="0" y="0"/>
            <a:chExt cx="812800" cy="812800"/>
          </a:xfrm>
        </p:grpSpPr>
        <p:sp>
          <p:nvSpPr>
            <p:cNvPr id="19" name="Freeform 19"/>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24225C"/>
            </a:solidFill>
          </p:spPr>
        </p:sp>
        <p:sp>
          <p:nvSpPr>
            <p:cNvPr id="20" name="TextBox 20"/>
            <p:cNvSpPr txBox="1"/>
            <p:nvPr/>
          </p:nvSpPr>
          <p:spPr>
            <a:xfrm>
              <a:off x="76200" y="104775"/>
              <a:ext cx="660400" cy="631825"/>
            </a:xfrm>
            <a:prstGeom prst="rect">
              <a:avLst/>
            </a:prstGeom>
          </p:spPr>
          <p:txBody>
            <a:bodyPr lIns="50800" tIns="50800" rIns="50800" bIns="50800" rtlCol="0" anchor="ctr"/>
            <a:lstStyle/>
            <a:p>
              <a:pPr algn="ctr">
                <a:lnSpc>
                  <a:spcPts val="2000"/>
                </a:lnSpc>
              </a:pPr>
              <a:endParaRPr>
                <a:solidFill>
                  <a:prstClr val="black"/>
                </a:solidFill>
              </a:endParaRPr>
            </a:p>
          </p:txBody>
        </p:sp>
      </p:grpSp>
      <p:grpSp>
        <p:nvGrpSpPr>
          <p:cNvPr id="21" name="Group 21"/>
          <p:cNvGrpSpPr/>
          <p:nvPr/>
        </p:nvGrpSpPr>
        <p:grpSpPr>
          <a:xfrm>
            <a:off x="9139238" y="9544050"/>
            <a:ext cx="473857" cy="473857"/>
            <a:chOff x="0" y="0"/>
            <a:chExt cx="812800" cy="812800"/>
          </a:xfrm>
        </p:grpSpPr>
        <p:sp>
          <p:nvSpPr>
            <p:cNvPr id="22" name="Freeform 22"/>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24225C"/>
            </a:solidFill>
          </p:spPr>
        </p:sp>
        <p:sp>
          <p:nvSpPr>
            <p:cNvPr id="23" name="TextBox 23"/>
            <p:cNvSpPr txBox="1"/>
            <p:nvPr/>
          </p:nvSpPr>
          <p:spPr>
            <a:xfrm>
              <a:off x="76200" y="104775"/>
              <a:ext cx="660400" cy="631825"/>
            </a:xfrm>
            <a:prstGeom prst="rect">
              <a:avLst/>
            </a:prstGeom>
          </p:spPr>
          <p:txBody>
            <a:bodyPr lIns="50800" tIns="50800" rIns="50800" bIns="50800" rtlCol="0" anchor="ctr"/>
            <a:lstStyle/>
            <a:p>
              <a:pPr algn="ctr">
                <a:lnSpc>
                  <a:spcPts val="2000"/>
                </a:lnSpc>
              </a:pPr>
              <a:endParaRPr>
                <a:solidFill>
                  <a:prstClr val="black"/>
                </a:solidFill>
              </a:endParaRPr>
            </a:p>
          </p:txBody>
        </p:sp>
      </p:grpSp>
      <p:grpSp>
        <p:nvGrpSpPr>
          <p:cNvPr id="24" name="Group 24"/>
          <p:cNvGrpSpPr/>
          <p:nvPr/>
        </p:nvGrpSpPr>
        <p:grpSpPr>
          <a:xfrm>
            <a:off x="8911834" y="9544050"/>
            <a:ext cx="464332" cy="473857"/>
            <a:chOff x="0" y="0"/>
            <a:chExt cx="122293" cy="124802"/>
          </a:xfrm>
        </p:grpSpPr>
        <p:sp>
          <p:nvSpPr>
            <p:cNvPr id="25" name="Freeform 25"/>
            <p:cNvSpPr/>
            <p:nvPr/>
          </p:nvSpPr>
          <p:spPr>
            <a:xfrm>
              <a:off x="0" y="0"/>
              <a:ext cx="122293" cy="124802"/>
            </a:xfrm>
            <a:custGeom>
              <a:avLst/>
              <a:gdLst/>
              <a:ahLst/>
              <a:cxnLst/>
              <a:rect l="l" t="t" r="r" b="b"/>
              <a:pathLst>
                <a:path w="122293" h="124802">
                  <a:moveTo>
                    <a:pt x="0" y="0"/>
                  </a:moveTo>
                  <a:lnTo>
                    <a:pt x="122293" y="0"/>
                  </a:lnTo>
                  <a:lnTo>
                    <a:pt x="122293" y="124802"/>
                  </a:lnTo>
                  <a:lnTo>
                    <a:pt x="0" y="124802"/>
                  </a:lnTo>
                  <a:close/>
                </a:path>
              </a:pathLst>
            </a:custGeom>
            <a:solidFill>
              <a:srgbClr val="24225C"/>
            </a:solidFill>
          </p:spPr>
        </p:sp>
        <p:sp>
          <p:nvSpPr>
            <p:cNvPr id="26" name="TextBox 26"/>
            <p:cNvSpPr txBox="1"/>
            <p:nvPr/>
          </p:nvSpPr>
          <p:spPr>
            <a:xfrm>
              <a:off x="0" y="28575"/>
              <a:ext cx="812800" cy="784225"/>
            </a:xfrm>
            <a:prstGeom prst="rect">
              <a:avLst/>
            </a:prstGeom>
          </p:spPr>
          <p:txBody>
            <a:bodyPr lIns="50800" tIns="50800" rIns="50800" bIns="50800" rtlCol="0" anchor="ctr"/>
            <a:lstStyle/>
            <a:p>
              <a:pPr algn="ctr">
                <a:lnSpc>
                  <a:spcPts val="2000"/>
                </a:lnSpc>
              </a:pPr>
              <a:endParaRPr>
                <a:solidFill>
                  <a:prstClr val="black"/>
                </a:solidFill>
              </a:endParaRPr>
            </a:p>
          </p:txBody>
        </p:sp>
      </p:grpSp>
      <p:pic>
        <p:nvPicPr>
          <p:cNvPr id="27" name="Picture 27"/>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973740" y="9648895"/>
            <a:ext cx="350045" cy="281309"/>
          </a:xfrm>
          <a:prstGeom prst="rect">
            <a:avLst/>
          </a:prstGeom>
        </p:spPr>
      </p:pic>
      <p:sp>
        <p:nvSpPr>
          <p:cNvPr id="28" name="TextBox 28"/>
          <p:cNvSpPr txBox="1"/>
          <p:nvPr/>
        </p:nvSpPr>
        <p:spPr>
          <a:xfrm>
            <a:off x="231108" y="1009650"/>
            <a:ext cx="18363924" cy="807913"/>
          </a:xfrm>
          <a:prstGeom prst="rect">
            <a:avLst/>
          </a:prstGeom>
        </p:spPr>
        <p:txBody>
          <a:bodyPr lIns="0" tIns="0" rIns="0" bIns="0" rtlCol="0" anchor="t">
            <a:spAutoFit/>
          </a:bodyPr>
          <a:lstStyle/>
          <a:p>
            <a:pPr>
              <a:lnSpc>
                <a:spcPts val="6299"/>
              </a:lnSpc>
            </a:pPr>
            <a:r>
              <a:rPr lang="ro-RO" sz="6999" dirty="0">
                <a:solidFill>
                  <a:srgbClr val="24225C"/>
                </a:solidFill>
                <a:latin typeface="Assistant Bold"/>
              </a:rPr>
              <a:t>                        </a:t>
            </a:r>
            <a:r>
              <a:rPr lang="en-US" sz="6999" dirty="0">
                <a:solidFill>
                  <a:srgbClr val="24225C"/>
                </a:solidFill>
                <a:latin typeface="Assistant Bold"/>
              </a:rPr>
              <a:t>I</a:t>
            </a:r>
            <a:r>
              <a:rPr lang="ro-RO" sz="6999" dirty="0">
                <a:solidFill>
                  <a:srgbClr val="24225C"/>
                </a:solidFill>
                <a:latin typeface="Assistant Bold"/>
              </a:rPr>
              <a:t>ndicatori la acțiune</a:t>
            </a:r>
            <a:endParaRPr lang="en-US" sz="6999" dirty="0">
              <a:solidFill>
                <a:srgbClr val="24225C"/>
              </a:solidFill>
              <a:latin typeface="Assistant Bold"/>
            </a:endParaRPr>
          </a:p>
        </p:txBody>
      </p:sp>
      <p:pic>
        <p:nvPicPr>
          <p:cNvPr id="29" name="Picture 29"/>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6853107" y="3478907"/>
            <a:ext cx="1821798" cy="728719"/>
          </a:xfrm>
          <a:prstGeom prst="rect">
            <a:avLst/>
          </a:prstGeom>
        </p:spPr>
      </p:pic>
    </p:spTree>
    <p:extLst>
      <p:ext uri="{BB962C8B-B14F-4D97-AF65-F5344CB8AC3E}">
        <p14:creationId xmlns:p14="http://schemas.microsoft.com/office/powerpoint/2010/main" val="17192627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rot="5400000" flipH="1">
            <a:off x="-2185848" y="0"/>
            <a:ext cx="10287000" cy="10287000"/>
          </a:xfrm>
          <a:prstGeom prst="rect">
            <a:avLst/>
          </a:prstGeom>
        </p:spPr>
      </p:pic>
      <p:grpSp>
        <p:nvGrpSpPr>
          <p:cNvPr id="3" name="Group 3"/>
          <p:cNvGrpSpPr>
            <a:grpSpLocks noChangeAspect="1"/>
          </p:cNvGrpSpPr>
          <p:nvPr/>
        </p:nvGrpSpPr>
        <p:grpSpPr>
          <a:xfrm rot="5400000">
            <a:off x="1471669" y="2299143"/>
            <a:ext cx="3799774" cy="5106316"/>
            <a:chOff x="0" y="0"/>
            <a:chExt cx="3663950" cy="4923790"/>
          </a:xfrm>
        </p:grpSpPr>
        <p:sp>
          <p:nvSpPr>
            <p:cNvPr id="4" name="Freeform 4"/>
            <p:cNvSpPr/>
            <p:nvPr/>
          </p:nvSpPr>
          <p:spPr>
            <a:xfrm>
              <a:off x="31750" y="31750"/>
              <a:ext cx="3600450" cy="4859020"/>
            </a:xfrm>
            <a:custGeom>
              <a:avLst/>
              <a:gdLst/>
              <a:ahLst/>
              <a:cxnLst/>
              <a:rect l="l" t="t" r="r" b="b"/>
              <a:pathLst>
                <a:path w="3600450" h="4859020">
                  <a:moveTo>
                    <a:pt x="3600450" y="4499610"/>
                  </a:moveTo>
                  <a:cubicBezTo>
                    <a:pt x="3600450" y="4699000"/>
                    <a:pt x="3439160" y="4859020"/>
                    <a:pt x="3241040" y="4859020"/>
                  </a:cubicBezTo>
                  <a:lnTo>
                    <a:pt x="359410" y="4859020"/>
                  </a:lnTo>
                  <a:cubicBezTo>
                    <a:pt x="160020" y="4859020"/>
                    <a:pt x="0" y="4697730"/>
                    <a:pt x="0" y="4499610"/>
                  </a:cubicBezTo>
                  <a:lnTo>
                    <a:pt x="0" y="359410"/>
                  </a:lnTo>
                  <a:cubicBezTo>
                    <a:pt x="0" y="160020"/>
                    <a:pt x="161290" y="0"/>
                    <a:pt x="359410" y="0"/>
                  </a:cubicBezTo>
                  <a:lnTo>
                    <a:pt x="3239770" y="0"/>
                  </a:lnTo>
                  <a:cubicBezTo>
                    <a:pt x="3439160" y="0"/>
                    <a:pt x="3599180" y="161290"/>
                    <a:pt x="3599180" y="359410"/>
                  </a:cubicBezTo>
                  <a:lnTo>
                    <a:pt x="3600450" y="4499610"/>
                  </a:lnTo>
                  <a:close/>
                </a:path>
              </a:pathLst>
            </a:custGeom>
            <a:solidFill>
              <a:srgbClr val="C939E6"/>
            </a:solidFill>
          </p:spPr>
        </p:sp>
        <p:sp>
          <p:nvSpPr>
            <p:cNvPr id="5" name="Freeform 5"/>
            <p:cNvSpPr/>
            <p:nvPr/>
          </p:nvSpPr>
          <p:spPr>
            <a:xfrm>
              <a:off x="0" y="0"/>
              <a:ext cx="3663950" cy="4923790"/>
            </a:xfrm>
            <a:custGeom>
              <a:avLst/>
              <a:gdLst/>
              <a:ahLst/>
              <a:cxnLst/>
              <a:rect l="l" t="t" r="r" b="b"/>
              <a:pathLst>
                <a:path w="3663950" h="4923790">
                  <a:moveTo>
                    <a:pt x="3271520" y="4923790"/>
                  </a:moveTo>
                  <a:lnTo>
                    <a:pt x="391160" y="4923790"/>
                  </a:lnTo>
                  <a:cubicBezTo>
                    <a:pt x="175260" y="4923790"/>
                    <a:pt x="0" y="4748530"/>
                    <a:pt x="0" y="4532630"/>
                  </a:cubicBezTo>
                  <a:lnTo>
                    <a:pt x="0" y="392430"/>
                  </a:lnTo>
                  <a:cubicBezTo>
                    <a:pt x="0" y="175260"/>
                    <a:pt x="175260" y="0"/>
                    <a:pt x="391160" y="0"/>
                  </a:cubicBezTo>
                  <a:lnTo>
                    <a:pt x="3271520" y="0"/>
                  </a:lnTo>
                  <a:cubicBezTo>
                    <a:pt x="3487420" y="0"/>
                    <a:pt x="3662680" y="175260"/>
                    <a:pt x="3662680" y="391160"/>
                  </a:cubicBezTo>
                  <a:lnTo>
                    <a:pt x="3662680" y="4531360"/>
                  </a:lnTo>
                  <a:cubicBezTo>
                    <a:pt x="3663950" y="4747260"/>
                    <a:pt x="3487420" y="4923790"/>
                    <a:pt x="3271520" y="4923790"/>
                  </a:cubicBezTo>
                  <a:close/>
                  <a:moveTo>
                    <a:pt x="391160" y="63500"/>
                  </a:moveTo>
                  <a:cubicBezTo>
                    <a:pt x="210820" y="63500"/>
                    <a:pt x="63500" y="210820"/>
                    <a:pt x="63500" y="391160"/>
                  </a:cubicBezTo>
                  <a:lnTo>
                    <a:pt x="63500" y="4531360"/>
                  </a:lnTo>
                  <a:cubicBezTo>
                    <a:pt x="63500" y="4712970"/>
                    <a:pt x="210820" y="4859020"/>
                    <a:pt x="391160" y="4859020"/>
                  </a:cubicBezTo>
                  <a:lnTo>
                    <a:pt x="3271520" y="4859020"/>
                  </a:lnTo>
                  <a:cubicBezTo>
                    <a:pt x="3453130" y="4859020"/>
                    <a:pt x="3599180" y="4711700"/>
                    <a:pt x="3599180" y="4531360"/>
                  </a:cubicBezTo>
                  <a:lnTo>
                    <a:pt x="3599180" y="391160"/>
                  </a:lnTo>
                  <a:cubicBezTo>
                    <a:pt x="3599180" y="209550"/>
                    <a:pt x="3451860" y="63500"/>
                    <a:pt x="3271520" y="63500"/>
                  </a:cubicBezTo>
                  <a:lnTo>
                    <a:pt x="391160" y="63500"/>
                  </a:lnTo>
                  <a:close/>
                </a:path>
              </a:pathLst>
            </a:custGeom>
            <a:solidFill>
              <a:srgbClr val="C939E6"/>
            </a:solidFill>
          </p:spPr>
        </p:sp>
      </p:grpSp>
      <p:sp>
        <p:nvSpPr>
          <p:cNvPr id="6" name="TextBox 6"/>
          <p:cNvSpPr txBox="1"/>
          <p:nvPr/>
        </p:nvSpPr>
        <p:spPr>
          <a:xfrm>
            <a:off x="8534400" y="1707940"/>
            <a:ext cx="9195777" cy="7386638"/>
          </a:xfrm>
          <a:prstGeom prst="rect">
            <a:avLst/>
          </a:prstGeom>
        </p:spPr>
        <p:txBody>
          <a:bodyPr wrap="square" lIns="0" tIns="0" rIns="0" bIns="0" rtlCol="0" anchor="t">
            <a:spAutoFit/>
          </a:bodyPr>
          <a:lstStyle/>
          <a:p>
            <a:pPr marL="807079" lvl="1" indent="-342900" algn="just">
              <a:lnSpc>
                <a:spcPct val="150000"/>
              </a:lnSpc>
              <a:buFont typeface="Arial" panose="020B0604020202020204" pitchFamily="34" charset="0"/>
              <a:buChar char="•"/>
            </a:pPr>
            <a:endParaRPr lang="ro-RO" sz="2000" dirty="0">
              <a:solidFill>
                <a:srgbClr val="000000"/>
              </a:solidFill>
              <a:latin typeface="verdana" panose="020B0604030504040204" pitchFamily="34" charset="0"/>
            </a:endParaRPr>
          </a:p>
          <a:p>
            <a:pPr marL="807079" lvl="1" indent="-342900" algn="just">
              <a:lnSpc>
                <a:spcPct val="150000"/>
              </a:lnSpc>
              <a:buFont typeface="Arial" panose="020B0604020202020204" pitchFamily="34" charset="0"/>
              <a:buChar char="•"/>
            </a:pPr>
            <a:r>
              <a:rPr lang="en-US" sz="2000" dirty="0" err="1">
                <a:solidFill>
                  <a:srgbClr val="000000"/>
                </a:solidFill>
                <a:latin typeface="verdana" panose="020B0604030504040204" pitchFamily="34" charset="0"/>
              </a:rPr>
              <a:t>Persoana</a:t>
            </a:r>
            <a:r>
              <a:rPr lang="en-US" sz="2000" dirty="0">
                <a:solidFill>
                  <a:srgbClr val="000000"/>
                </a:solidFill>
                <a:latin typeface="verdana" panose="020B0604030504040204" pitchFamily="34" charset="0"/>
              </a:rPr>
              <a:t> nu </a:t>
            </a:r>
            <a:r>
              <a:rPr lang="en-US" sz="2000" dirty="0" err="1">
                <a:solidFill>
                  <a:srgbClr val="000000"/>
                </a:solidFill>
                <a:latin typeface="verdana" panose="020B0604030504040204" pitchFamily="34" charset="0"/>
              </a:rPr>
              <a:t>și</a:t>
            </a:r>
            <a:r>
              <a:rPr lang="en-US" sz="2000" dirty="0">
                <a:solidFill>
                  <a:srgbClr val="000000"/>
                </a:solidFill>
                <a:latin typeface="verdana" panose="020B0604030504040204" pitchFamily="34" charset="0"/>
              </a:rPr>
              <a:t>-a </a:t>
            </a:r>
            <a:r>
              <a:rPr lang="en-US" sz="2000" dirty="0" err="1">
                <a:solidFill>
                  <a:srgbClr val="000000"/>
                </a:solidFill>
                <a:latin typeface="verdana" panose="020B0604030504040204" pitchFamily="34" charset="0"/>
              </a:rPr>
              <a:t>organizat</a:t>
            </a:r>
            <a:r>
              <a:rPr lang="en-US" sz="2000" dirty="0">
                <a:solidFill>
                  <a:srgbClr val="000000"/>
                </a:solidFill>
                <a:latin typeface="verdana" panose="020B0604030504040204" pitchFamily="34" charset="0"/>
              </a:rPr>
              <a:t> </a:t>
            </a:r>
            <a:r>
              <a:rPr lang="en-US" sz="2000" dirty="0" err="1">
                <a:solidFill>
                  <a:srgbClr val="000000"/>
                </a:solidFill>
                <a:latin typeface="verdana" panose="020B0604030504040204" pitchFamily="34" charset="0"/>
              </a:rPr>
              <a:t>transportul</a:t>
            </a:r>
            <a:r>
              <a:rPr lang="ro-RO" sz="2000" dirty="0">
                <a:solidFill>
                  <a:srgbClr val="000000"/>
                </a:solidFill>
                <a:latin typeface="verdana" panose="020B0604030504040204" pitchFamily="34" charset="0"/>
              </a:rPr>
              <a:t>;</a:t>
            </a:r>
          </a:p>
          <a:p>
            <a:pPr marL="807079" lvl="1" indent="-342900" algn="just">
              <a:lnSpc>
                <a:spcPct val="150000"/>
              </a:lnSpc>
              <a:buFont typeface="Arial" panose="020B0604020202020204" pitchFamily="34" charset="0"/>
              <a:buChar char="•"/>
            </a:pPr>
            <a:r>
              <a:rPr lang="en-US" sz="2000" dirty="0" err="1">
                <a:solidFill>
                  <a:srgbClr val="000000"/>
                </a:solidFill>
                <a:latin typeface="verdana" panose="020B0604030504040204" pitchFamily="34" charset="0"/>
              </a:rPr>
              <a:t>Persoana</a:t>
            </a:r>
            <a:r>
              <a:rPr lang="en-US" sz="2000" dirty="0">
                <a:solidFill>
                  <a:srgbClr val="000000"/>
                </a:solidFill>
                <a:latin typeface="verdana" panose="020B0604030504040204" pitchFamily="34" charset="0"/>
              </a:rPr>
              <a:t> a </a:t>
            </a:r>
            <a:r>
              <a:rPr lang="en-US" sz="2000" dirty="0" err="1">
                <a:solidFill>
                  <a:srgbClr val="000000"/>
                </a:solidFill>
                <a:latin typeface="verdana" panose="020B0604030504040204" pitchFamily="34" charset="0"/>
              </a:rPr>
              <a:t>trebuit</a:t>
            </a:r>
            <a:r>
              <a:rPr lang="en-US" sz="2000" dirty="0">
                <a:solidFill>
                  <a:srgbClr val="000000"/>
                </a:solidFill>
                <a:latin typeface="verdana" panose="020B0604030504040204" pitchFamily="34" charset="0"/>
              </a:rPr>
              <a:t> </a:t>
            </a:r>
            <a:r>
              <a:rPr lang="en-US" sz="2000" dirty="0" err="1">
                <a:solidFill>
                  <a:srgbClr val="000000"/>
                </a:solidFill>
                <a:latin typeface="verdana" panose="020B0604030504040204" pitchFamily="34" charset="0"/>
              </a:rPr>
              <a:t>să</a:t>
            </a:r>
            <a:r>
              <a:rPr lang="en-US" sz="2000" dirty="0">
                <a:solidFill>
                  <a:srgbClr val="000000"/>
                </a:solidFill>
                <a:latin typeface="verdana" panose="020B0604030504040204" pitchFamily="34" charset="0"/>
              </a:rPr>
              <a:t> se </a:t>
            </a:r>
            <a:r>
              <a:rPr lang="en-US" sz="2000" dirty="0" err="1">
                <a:solidFill>
                  <a:srgbClr val="000000"/>
                </a:solidFill>
                <a:latin typeface="verdana" panose="020B0604030504040204" pitchFamily="34" charset="0"/>
              </a:rPr>
              <a:t>ascundă</a:t>
            </a:r>
            <a:r>
              <a:rPr lang="en-US" sz="2000" dirty="0">
                <a:solidFill>
                  <a:srgbClr val="000000"/>
                </a:solidFill>
                <a:latin typeface="verdana" panose="020B0604030504040204" pitchFamily="34" charset="0"/>
              </a:rPr>
              <a:t> </a:t>
            </a:r>
            <a:r>
              <a:rPr lang="en-US" sz="2000" dirty="0" err="1">
                <a:solidFill>
                  <a:srgbClr val="000000"/>
                </a:solidFill>
                <a:latin typeface="verdana" panose="020B0604030504040204" pitchFamily="34" charset="0"/>
              </a:rPr>
              <a:t>pe</a:t>
            </a:r>
            <a:r>
              <a:rPr lang="en-US" sz="2000" dirty="0">
                <a:solidFill>
                  <a:srgbClr val="000000"/>
                </a:solidFill>
                <a:latin typeface="verdana" panose="020B0604030504040204" pitchFamily="34" charset="0"/>
              </a:rPr>
              <a:t> </a:t>
            </a:r>
            <a:r>
              <a:rPr lang="en-US" sz="2000" dirty="0" err="1">
                <a:solidFill>
                  <a:srgbClr val="000000"/>
                </a:solidFill>
                <a:latin typeface="verdana" panose="020B0604030504040204" pitchFamily="34" charset="0"/>
              </a:rPr>
              <a:t>parcursul</a:t>
            </a:r>
            <a:r>
              <a:rPr lang="en-US" sz="2000" dirty="0">
                <a:solidFill>
                  <a:srgbClr val="000000"/>
                </a:solidFill>
                <a:latin typeface="verdana" panose="020B0604030504040204" pitchFamily="34" charset="0"/>
              </a:rPr>
              <a:t> </a:t>
            </a:r>
            <a:r>
              <a:rPr lang="en-US" sz="2000" dirty="0" err="1">
                <a:solidFill>
                  <a:srgbClr val="000000"/>
                </a:solidFill>
                <a:latin typeface="verdana" panose="020B0604030504040204" pitchFamily="34" charset="0"/>
              </a:rPr>
              <a:t>transportului</a:t>
            </a:r>
            <a:r>
              <a:rPr lang="ro-RO" sz="2000" dirty="0">
                <a:solidFill>
                  <a:srgbClr val="000000"/>
                </a:solidFill>
                <a:latin typeface="verdana" panose="020B0604030504040204" pitchFamily="34" charset="0"/>
              </a:rPr>
              <a:t>;</a:t>
            </a:r>
          </a:p>
          <a:p>
            <a:pPr marL="807079" lvl="1" indent="-342900" algn="just">
              <a:lnSpc>
                <a:spcPct val="150000"/>
              </a:lnSpc>
              <a:buFont typeface="Arial" panose="020B0604020202020204" pitchFamily="34" charset="0"/>
              <a:buChar char="•"/>
            </a:pPr>
            <a:r>
              <a:rPr lang="en-US" sz="2000" dirty="0" err="1">
                <a:solidFill>
                  <a:srgbClr val="000000"/>
                </a:solidFill>
                <a:latin typeface="verdana" panose="020B0604030504040204" pitchFamily="34" charset="0"/>
              </a:rPr>
              <a:t>Persoana</a:t>
            </a:r>
            <a:r>
              <a:rPr lang="en-US" sz="2000" dirty="0">
                <a:solidFill>
                  <a:srgbClr val="000000"/>
                </a:solidFill>
                <a:latin typeface="verdana" panose="020B0604030504040204" pitchFamily="34" charset="0"/>
              </a:rPr>
              <a:t> a </a:t>
            </a:r>
            <a:r>
              <a:rPr lang="en-US" sz="2000" dirty="0" err="1">
                <a:solidFill>
                  <a:srgbClr val="000000"/>
                </a:solidFill>
                <a:latin typeface="verdana" panose="020B0604030504040204" pitchFamily="34" charset="0"/>
              </a:rPr>
              <a:t>trebuit</a:t>
            </a:r>
            <a:r>
              <a:rPr lang="en-US" sz="2000" dirty="0">
                <a:solidFill>
                  <a:srgbClr val="000000"/>
                </a:solidFill>
                <a:latin typeface="verdana" panose="020B0604030504040204" pitchFamily="34" charset="0"/>
              </a:rPr>
              <a:t> </a:t>
            </a:r>
            <a:r>
              <a:rPr lang="en-US" sz="2000" dirty="0" err="1">
                <a:solidFill>
                  <a:srgbClr val="000000"/>
                </a:solidFill>
                <a:latin typeface="verdana" panose="020B0604030504040204" pitchFamily="34" charset="0"/>
              </a:rPr>
              <a:t>să</a:t>
            </a:r>
            <a:r>
              <a:rPr lang="en-US" sz="2000" dirty="0">
                <a:solidFill>
                  <a:srgbClr val="000000"/>
                </a:solidFill>
                <a:latin typeface="verdana" panose="020B0604030504040204" pitchFamily="34" charset="0"/>
              </a:rPr>
              <a:t> </a:t>
            </a:r>
            <a:r>
              <a:rPr lang="en-US" sz="2000" dirty="0" err="1">
                <a:solidFill>
                  <a:srgbClr val="000000"/>
                </a:solidFill>
                <a:latin typeface="verdana" panose="020B0604030504040204" pitchFamily="34" charset="0"/>
              </a:rPr>
              <a:t>mintă</a:t>
            </a:r>
            <a:r>
              <a:rPr lang="en-US" sz="2000" dirty="0">
                <a:solidFill>
                  <a:srgbClr val="000000"/>
                </a:solidFill>
                <a:latin typeface="verdana" panose="020B0604030504040204" pitchFamily="34" charset="0"/>
              </a:rPr>
              <a:t> la </a:t>
            </a:r>
            <a:r>
              <a:rPr lang="en-US" sz="2000" dirty="0" err="1">
                <a:solidFill>
                  <a:srgbClr val="000000"/>
                </a:solidFill>
                <a:latin typeface="verdana" panose="020B0604030504040204" pitchFamily="34" charset="0"/>
              </a:rPr>
              <a:t>controlul</a:t>
            </a:r>
            <a:r>
              <a:rPr lang="en-US" sz="2000" dirty="0">
                <a:solidFill>
                  <a:srgbClr val="000000"/>
                </a:solidFill>
                <a:latin typeface="verdana" panose="020B0604030504040204" pitchFamily="34" charset="0"/>
              </a:rPr>
              <a:t> </a:t>
            </a:r>
            <a:r>
              <a:rPr lang="en-US" sz="2000" dirty="0" err="1">
                <a:solidFill>
                  <a:srgbClr val="000000"/>
                </a:solidFill>
                <a:latin typeface="verdana" panose="020B0604030504040204" pitchFamily="34" charset="0"/>
              </a:rPr>
              <a:t>vamal</a:t>
            </a:r>
            <a:r>
              <a:rPr lang="ro-RO" sz="2000" dirty="0">
                <a:solidFill>
                  <a:srgbClr val="000000"/>
                </a:solidFill>
                <a:latin typeface="verdana" panose="020B0604030504040204" pitchFamily="34" charset="0"/>
              </a:rPr>
              <a:t>;</a:t>
            </a:r>
          </a:p>
          <a:p>
            <a:pPr marL="807079" lvl="1" indent="-342900" algn="just">
              <a:lnSpc>
                <a:spcPct val="150000"/>
              </a:lnSpc>
              <a:buFont typeface="Arial" panose="020B0604020202020204" pitchFamily="34" charset="0"/>
              <a:buChar char="•"/>
            </a:pPr>
            <a:r>
              <a:rPr lang="en-US" sz="2000" dirty="0" err="1">
                <a:solidFill>
                  <a:srgbClr val="000000"/>
                </a:solidFill>
                <a:latin typeface="verdana" panose="020B0604030504040204" pitchFamily="34" charset="0"/>
              </a:rPr>
              <a:t>Persoana</a:t>
            </a:r>
            <a:r>
              <a:rPr lang="en-US" sz="2000" dirty="0">
                <a:solidFill>
                  <a:srgbClr val="000000"/>
                </a:solidFill>
                <a:latin typeface="verdana" panose="020B0604030504040204" pitchFamily="34" charset="0"/>
              </a:rPr>
              <a:t> nu </a:t>
            </a:r>
            <a:r>
              <a:rPr lang="en-US" sz="2000" dirty="0" err="1">
                <a:solidFill>
                  <a:srgbClr val="000000"/>
                </a:solidFill>
                <a:latin typeface="verdana" panose="020B0604030504040204" pitchFamily="34" charset="0"/>
              </a:rPr>
              <a:t>cunoaște</a:t>
            </a:r>
            <a:r>
              <a:rPr lang="en-US" sz="2000" dirty="0">
                <a:solidFill>
                  <a:srgbClr val="000000"/>
                </a:solidFill>
                <a:latin typeface="verdana" panose="020B0604030504040204" pitchFamily="34" charset="0"/>
              </a:rPr>
              <a:t> </a:t>
            </a:r>
            <a:r>
              <a:rPr lang="en-US" sz="2000" dirty="0" err="1">
                <a:solidFill>
                  <a:srgbClr val="000000"/>
                </a:solidFill>
                <a:latin typeface="verdana" panose="020B0604030504040204" pitchFamily="34" charset="0"/>
              </a:rPr>
              <a:t>ruta</a:t>
            </a:r>
            <a:r>
              <a:rPr lang="en-US" sz="2000" dirty="0">
                <a:solidFill>
                  <a:srgbClr val="000000"/>
                </a:solidFill>
                <a:latin typeface="verdana" panose="020B0604030504040204" pitchFamily="34" charset="0"/>
              </a:rPr>
              <a:t> de transport de la </a:t>
            </a:r>
            <a:r>
              <a:rPr lang="en-US" sz="2000" dirty="0" err="1">
                <a:solidFill>
                  <a:srgbClr val="000000"/>
                </a:solidFill>
                <a:latin typeface="verdana" panose="020B0604030504040204" pitchFamily="34" charset="0"/>
              </a:rPr>
              <a:t>locul</a:t>
            </a:r>
            <a:r>
              <a:rPr lang="en-US" sz="2000" dirty="0">
                <a:solidFill>
                  <a:srgbClr val="000000"/>
                </a:solidFill>
                <a:latin typeface="verdana" panose="020B0604030504040204" pitchFamily="34" charset="0"/>
              </a:rPr>
              <a:t> de </a:t>
            </a:r>
            <a:r>
              <a:rPr lang="en-US" sz="2000" dirty="0" err="1">
                <a:solidFill>
                  <a:srgbClr val="000000"/>
                </a:solidFill>
                <a:latin typeface="verdana" panose="020B0604030504040204" pitchFamily="34" charset="0"/>
              </a:rPr>
              <a:t>origine</a:t>
            </a:r>
            <a:r>
              <a:rPr lang="en-US" sz="2000" dirty="0">
                <a:solidFill>
                  <a:srgbClr val="000000"/>
                </a:solidFill>
                <a:latin typeface="verdana" panose="020B0604030504040204" pitchFamily="34" charset="0"/>
              </a:rPr>
              <a:t> la </a:t>
            </a:r>
            <a:r>
              <a:rPr lang="en-US" sz="2000" dirty="0" err="1">
                <a:solidFill>
                  <a:srgbClr val="000000"/>
                </a:solidFill>
                <a:latin typeface="verdana" panose="020B0604030504040204" pitchFamily="34" charset="0"/>
              </a:rPr>
              <a:t>cel</a:t>
            </a:r>
            <a:r>
              <a:rPr lang="en-US" sz="2000" dirty="0">
                <a:solidFill>
                  <a:srgbClr val="000000"/>
                </a:solidFill>
                <a:latin typeface="verdana" panose="020B0604030504040204" pitchFamily="34" charset="0"/>
              </a:rPr>
              <a:t> de </a:t>
            </a:r>
            <a:r>
              <a:rPr lang="en-US" sz="2000" dirty="0" err="1">
                <a:solidFill>
                  <a:srgbClr val="000000"/>
                </a:solidFill>
                <a:latin typeface="verdana" panose="020B0604030504040204" pitchFamily="34" charset="0"/>
              </a:rPr>
              <a:t>destinație</a:t>
            </a:r>
            <a:r>
              <a:rPr lang="ro-RO" sz="2000" dirty="0">
                <a:solidFill>
                  <a:srgbClr val="000000"/>
                </a:solidFill>
                <a:latin typeface="verdana" panose="020B0604030504040204" pitchFamily="34" charset="0"/>
              </a:rPr>
              <a:t>;</a:t>
            </a:r>
          </a:p>
          <a:p>
            <a:pPr marL="807079" lvl="1" indent="-342900" algn="just">
              <a:lnSpc>
                <a:spcPct val="150000"/>
              </a:lnSpc>
              <a:buFont typeface="Arial" panose="020B0604020202020204" pitchFamily="34" charset="0"/>
              <a:buChar char="•"/>
            </a:pPr>
            <a:r>
              <a:rPr lang="en-US" sz="2000" dirty="0" err="1">
                <a:solidFill>
                  <a:srgbClr val="000000"/>
                </a:solidFill>
                <a:latin typeface="verdana" panose="020B0604030504040204" pitchFamily="34" charset="0"/>
              </a:rPr>
              <a:t>Persoana</a:t>
            </a:r>
            <a:r>
              <a:rPr lang="en-US" sz="2000" dirty="0">
                <a:solidFill>
                  <a:srgbClr val="000000"/>
                </a:solidFill>
                <a:latin typeface="verdana" panose="020B0604030504040204" pitchFamily="34" charset="0"/>
              </a:rPr>
              <a:t> </a:t>
            </a:r>
            <a:r>
              <a:rPr lang="en-US" sz="2000" dirty="0" err="1">
                <a:solidFill>
                  <a:srgbClr val="000000"/>
                </a:solidFill>
                <a:latin typeface="verdana" panose="020B0604030504040204" pitchFamily="34" charset="0"/>
              </a:rPr>
              <a:t>dă</a:t>
            </a:r>
            <a:r>
              <a:rPr lang="en-US" sz="2000" dirty="0">
                <a:solidFill>
                  <a:srgbClr val="000000"/>
                </a:solidFill>
                <a:latin typeface="verdana" panose="020B0604030504040204" pitchFamily="34" charset="0"/>
              </a:rPr>
              <a:t> </a:t>
            </a:r>
            <a:r>
              <a:rPr lang="en-US" sz="2000" dirty="0" err="1">
                <a:solidFill>
                  <a:srgbClr val="000000"/>
                </a:solidFill>
                <a:latin typeface="verdana" panose="020B0604030504040204" pitchFamily="34" charset="0"/>
              </a:rPr>
              <a:t>semne</a:t>
            </a:r>
            <a:r>
              <a:rPr lang="en-US" sz="2000" dirty="0">
                <a:solidFill>
                  <a:srgbClr val="000000"/>
                </a:solidFill>
                <a:latin typeface="verdana" panose="020B0604030504040204" pitchFamily="34" charset="0"/>
              </a:rPr>
              <a:t> de </a:t>
            </a:r>
            <a:r>
              <a:rPr lang="en-US" sz="2000" dirty="0" err="1">
                <a:solidFill>
                  <a:srgbClr val="000000"/>
                </a:solidFill>
                <a:latin typeface="verdana" panose="020B0604030504040204" pitchFamily="34" charset="0"/>
              </a:rPr>
              <a:t>teamă</a:t>
            </a:r>
            <a:r>
              <a:rPr lang="en-US" sz="2000" dirty="0">
                <a:solidFill>
                  <a:srgbClr val="000000"/>
                </a:solidFill>
                <a:latin typeface="verdana" panose="020B0604030504040204" pitchFamily="34" charset="0"/>
              </a:rPr>
              <a:t> </a:t>
            </a:r>
            <a:r>
              <a:rPr lang="en-US" sz="2000" dirty="0" err="1">
                <a:solidFill>
                  <a:srgbClr val="000000"/>
                </a:solidFill>
                <a:latin typeface="verdana" panose="020B0604030504040204" pitchFamily="34" charset="0"/>
              </a:rPr>
              <a:t>față</a:t>
            </a:r>
            <a:r>
              <a:rPr lang="en-US" sz="2000" dirty="0">
                <a:solidFill>
                  <a:srgbClr val="000000"/>
                </a:solidFill>
                <a:latin typeface="verdana" panose="020B0604030504040204" pitchFamily="34" charset="0"/>
              </a:rPr>
              <a:t> de </a:t>
            </a:r>
            <a:r>
              <a:rPr lang="en-US" sz="2000" dirty="0" err="1">
                <a:solidFill>
                  <a:srgbClr val="000000"/>
                </a:solidFill>
                <a:latin typeface="verdana" panose="020B0604030504040204" pitchFamily="34" charset="0"/>
              </a:rPr>
              <a:t>bărbatul</a:t>
            </a:r>
            <a:r>
              <a:rPr lang="en-US" sz="2000" dirty="0">
                <a:solidFill>
                  <a:srgbClr val="000000"/>
                </a:solidFill>
                <a:latin typeface="verdana" panose="020B0604030504040204" pitchFamily="34" charset="0"/>
              </a:rPr>
              <a:t> </a:t>
            </a:r>
            <a:r>
              <a:rPr lang="en-US" sz="2000" dirty="0" err="1">
                <a:solidFill>
                  <a:srgbClr val="000000"/>
                </a:solidFill>
                <a:latin typeface="verdana" panose="020B0604030504040204" pitchFamily="34" charset="0"/>
              </a:rPr>
              <a:t>sau</a:t>
            </a:r>
            <a:r>
              <a:rPr lang="en-US" sz="2000" dirty="0">
                <a:solidFill>
                  <a:srgbClr val="000000"/>
                </a:solidFill>
                <a:latin typeface="verdana" panose="020B0604030504040204" pitchFamily="34" charset="0"/>
              </a:rPr>
              <a:t> </a:t>
            </a:r>
            <a:r>
              <a:rPr lang="en-US" sz="2000" dirty="0" err="1">
                <a:solidFill>
                  <a:srgbClr val="000000"/>
                </a:solidFill>
                <a:latin typeface="verdana" panose="020B0604030504040204" pitchFamily="34" charset="0"/>
              </a:rPr>
              <a:t>femeia</a:t>
            </a:r>
            <a:r>
              <a:rPr lang="en-US" sz="2000" dirty="0">
                <a:solidFill>
                  <a:srgbClr val="000000"/>
                </a:solidFill>
                <a:latin typeface="verdana" panose="020B0604030504040204" pitchFamily="34" charset="0"/>
              </a:rPr>
              <a:t> care o </a:t>
            </a:r>
            <a:r>
              <a:rPr lang="en-US" sz="2000" dirty="0" err="1">
                <a:solidFill>
                  <a:srgbClr val="000000"/>
                </a:solidFill>
                <a:latin typeface="verdana" panose="020B0604030504040204" pitchFamily="34" charset="0"/>
              </a:rPr>
              <a:t>însoțesc</a:t>
            </a:r>
            <a:r>
              <a:rPr lang="ro-RO" sz="2000" dirty="0">
                <a:solidFill>
                  <a:srgbClr val="000000"/>
                </a:solidFill>
                <a:latin typeface="verdana" panose="020B0604030504040204" pitchFamily="34" charset="0"/>
              </a:rPr>
              <a:t>;</a:t>
            </a:r>
          </a:p>
          <a:p>
            <a:pPr marL="807079" lvl="1" indent="-342900" algn="just">
              <a:lnSpc>
                <a:spcPct val="150000"/>
              </a:lnSpc>
              <a:buFont typeface="Arial" panose="020B0604020202020204" pitchFamily="34" charset="0"/>
              <a:buChar char="•"/>
            </a:pPr>
            <a:r>
              <a:rPr lang="en-US" sz="2000" dirty="0">
                <a:solidFill>
                  <a:srgbClr val="000000"/>
                </a:solidFill>
                <a:latin typeface="verdana" panose="020B0604030504040204" pitchFamily="34" charset="0"/>
              </a:rPr>
              <a:t>O </a:t>
            </a:r>
            <a:r>
              <a:rPr lang="en-US" sz="2000" dirty="0" err="1">
                <a:solidFill>
                  <a:srgbClr val="000000"/>
                </a:solidFill>
                <a:latin typeface="verdana" panose="020B0604030504040204" pitchFamily="34" charset="0"/>
              </a:rPr>
              <a:t>terță</a:t>
            </a:r>
            <a:r>
              <a:rPr lang="en-US" sz="2000" dirty="0">
                <a:solidFill>
                  <a:srgbClr val="000000"/>
                </a:solidFill>
                <a:latin typeface="verdana" panose="020B0604030504040204" pitchFamily="34" charset="0"/>
              </a:rPr>
              <a:t> </a:t>
            </a:r>
            <a:r>
              <a:rPr lang="en-US" sz="2000" dirty="0" err="1">
                <a:solidFill>
                  <a:srgbClr val="000000"/>
                </a:solidFill>
                <a:latin typeface="verdana" panose="020B0604030504040204" pitchFamily="34" charset="0"/>
              </a:rPr>
              <a:t>persoană</a:t>
            </a:r>
            <a:r>
              <a:rPr lang="en-US" sz="2000" dirty="0">
                <a:solidFill>
                  <a:srgbClr val="000000"/>
                </a:solidFill>
                <a:latin typeface="verdana" panose="020B0604030504040204" pitchFamily="34" charset="0"/>
              </a:rPr>
              <a:t> </a:t>
            </a:r>
            <a:r>
              <a:rPr lang="en-US" sz="2000" dirty="0" err="1">
                <a:solidFill>
                  <a:srgbClr val="000000"/>
                </a:solidFill>
                <a:latin typeface="verdana" panose="020B0604030504040204" pitchFamily="34" charset="0"/>
              </a:rPr>
              <a:t>îi</a:t>
            </a:r>
            <a:r>
              <a:rPr lang="en-US" sz="2000" dirty="0">
                <a:solidFill>
                  <a:srgbClr val="000000"/>
                </a:solidFill>
                <a:latin typeface="verdana" panose="020B0604030504040204" pitchFamily="34" charset="0"/>
              </a:rPr>
              <a:t> </a:t>
            </a:r>
            <a:r>
              <a:rPr lang="en-US" sz="2000" dirty="0" err="1">
                <a:solidFill>
                  <a:srgbClr val="000000"/>
                </a:solidFill>
                <a:latin typeface="verdana" panose="020B0604030504040204" pitchFamily="34" charset="0"/>
              </a:rPr>
              <a:t>restituie</a:t>
            </a:r>
            <a:r>
              <a:rPr lang="en-US" sz="2000" dirty="0">
                <a:solidFill>
                  <a:srgbClr val="000000"/>
                </a:solidFill>
                <a:latin typeface="verdana" panose="020B0604030504040204" pitchFamily="34" charset="0"/>
              </a:rPr>
              <a:t> </a:t>
            </a:r>
            <a:r>
              <a:rPr lang="en-US" sz="2000" dirty="0" err="1">
                <a:solidFill>
                  <a:srgbClr val="000000"/>
                </a:solidFill>
                <a:latin typeface="verdana" panose="020B0604030504040204" pitchFamily="34" charset="0"/>
              </a:rPr>
              <a:t>persoanei</a:t>
            </a:r>
            <a:r>
              <a:rPr lang="en-US" sz="2000" dirty="0">
                <a:solidFill>
                  <a:srgbClr val="000000"/>
                </a:solidFill>
                <a:latin typeface="verdana" panose="020B0604030504040204" pitchFamily="34" charset="0"/>
              </a:rPr>
              <a:t> </a:t>
            </a:r>
            <a:r>
              <a:rPr lang="en-US" sz="2000" dirty="0" err="1">
                <a:solidFill>
                  <a:srgbClr val="000000"/>
                </a:solidFill>
                <a:latin typeface="verdana" panose="020B0604030504040204" pitchFamily="34" charset="0"/>
              </a:rPr>
              <a:t>pașaportul</a:t>
            </a:r>
            <a:r>
              <a:rPr lang="en-US" sz="2000" dirty="0">
                <a:solidFill>
                  <a:srgbClr val="000000"/>
                </a:solidFill>
                <a:latin typeface="verdana" panose="020B0604030504040204" pitchFamily="34" charset="0"/>
              </a:rPr>
              <a:t> </a:t>
            </a:r>
            <a:r>
              <a:rPr lang="en-US" sz="2000" dirty="0" err="1">
                <a:solidFill>
                  <a:srgbClr val="000000"/>
                </a:solidFill>
                <a:latin typeface="verdana" panose="020B0604030504040204" pitchFamily="34" charset="0"/>
              </a:rPr>
              <a:t>chiar</a:t>
            </a:r>
            <a:r>
              <a:rPr lang="en-US" sz="2000" dirty="0">
                <a:solidFill>
                  <a:srgbClr val="000000"/>
                </a:solidFill>
                <a:latin typeface="verdana" panose="020B0604030504040204" pitchFamily="34" charset="0"/>
              </a:rPr>
              <a:t> </a:t>
            </a:r>
            <a:r>
              <a:rPr lang="en-US" sz="2000" dirty="0" err="1">
                <a:solidFill>
                  <a:srgbClr val="000000"/>
                </a:solidFill>
                <a:latin typeface="verdana" panose="020B0604030504040204" pitchFamily="34" charset="0"/>
              </a:rPr>
              <a:t>înainte</a:t>
            </a:r>
            <a:r>
              <a:rPr lang="en-US" sz="2000" dirty="0">
                <a:solidFill>
                  <a:srgbClr val="000000"/>
                </a:solidFill>
                <a:latin typeface="verdana" panose="020B0604030504040204" pitchFamily="34" charset="0"/>
              </a:rPr>
              <a:t> de </a:t>
            </a:r>
            <a:r>
              <a:rPr lang="en-US" sz="2000" dirty="0" err="1">
                <a:solidFill>
                  <a:srgbClr val="000000"/>
                </a:solidFill>
                <a:latin typeface="verdana" panose="020B0604030504040204" pitchFamily="34" charset="0"/>
              </a:rPr>
              <a:t>punctul</a:t>
            </a:r>
            <a:r>
              <a:rPr lang="en-US" sz="2000" dirty="0">
                <a:solidFill>
                  <a:srgbClr val="000000"/>
                </a:solidFill>
                <a:latin typeface="verdana" panose="020B0604030504040204" pitchFamily="34" charset="0"/>
              </a:rPr>
              <a:t> de </a:t>
            </a:r>
            <a:r>
              <a:rPr lang="en-US" sz="2000" dirty="0" err="1">
                <a:solidFill>
                  <a:srgbClr val="000000"/>
                </a:solidFill>
                <a:latin typeface="verdana" panose="020B0604030504040204" pitchFamily="34" charset="0"/>
              </a:rPr>
              <a:t>trecere</a:t>
            </a:r>
            <a:r>
              <a:rPr lang="en-US" sz="2000" dirty="0">
                <a:solidFill>
                  <a:srgbClr val="000000"/>
                </a:solidFill>
                <a:latin typeface="verdana" panose="020B0604030504040204" pitchFamily="34" charset="0"/>
              </a:rPr>
              <a:t> a </a:t>
            </a:r>
            <a:r>
              <a:rPr lang="en-US" sz="2000" dirty="0" err="1">
                <a:solidFill>
                  <a:srgbClr val="000000"/>
                </a:solidFill>
                <a:latin typeface="verdana" panose="020B0604030504040204" pitchFamily="34" charset="0"/>
              </a:rPr>
              <a:t>frontierei</a:t>
            </a:r>
            <a:r>
              <a:rPr lang="ro-RO" sz="2000" dirty="0">
                <a:solidFill>
                  <a:srgbClr val="000000"/>
                </a:solidFill>
                <a:latin typeface="verdana" panose="020B0604030504040204" pitchFamily="34" charset="0"/>
              </a:rPr>
              <a:t>;</a:t>
            </a:r>
          </a:p>
          <a:p>
            <a:pPr marL="807079" lvl="1" indent="-342900" algn="just">
              <a:lnSpc>
                <a:spcPct val="150000"/>
              </a:lnSpc>
              <a:buFont typeface="Arial" panose="020B0604020202020204" pitchFamily="34" charset="0"/>
              <a:buChar char="•"/>
            </a:pPr>
            <a:r>
              <a:rPr lang="en-US" sz="2000" dirty="0" err="1">
                <a:solidFill>
                  <a:srgbClr val="000000"/>
                </a:solidFill>
                <a:latin typeface="verdana" panose="020B0604030504040204" pitchFamily="34" charset="0"/>
              </a:rPr>
              <a:t>Cei</a:t>
            </a:r>
            <a:r>
              <a:rPr lang="en-US" sz="2000" dirty="0">
                <a:solidFill>
                  <a:srgbClr val="000000"/>
                </a:solidFill>
                <a:latin typeface="verdana" panose="020B0604030504040204" pitchFamily="34" charset="0"/>
              </a:rPr>
              <a:t> care </a:t>
            </a:r>
            <a:r>
              <a:rPr lang="en-US" sz="2000" dirty="0" err="1">
                <a:solidFill>
                  <a:srgbClr val="000000"/>
                </a:solidFill>
                <a:latin typeface="verdana" panose="020B0604030504040204" pitchFamily="34" charset="0"/>
              </a:rPr>
              <a:t>călătoresc</a:t>
            </a:r>
            <a:r>
              <a:rPr lang="en-US" sz="2000" dirty="0">
                <a:solidFill>
                  <a:srgbClr val="000000"/>
                </a:solidFill>
                <a:latin typeface="verdana" panose="020B0604030504040204" pitchFamily="34" charset="0"/>
              </a:rPr>
              <a:t> </a:t>
            </a:r>
            <a:r>
              <a:rPr lang="en-US" sz="2000" dirty="0" err="1">
                <a:solidFill>
                  <a:srgbClr val="000000"/>
                </a:solidFill>
                <a:latin typeface="verdana" panose="020B0604030504040204" pitchFamily="34" charset="0"/>
              </a:rPr>
              <a:t>în</a:t>
            </a:r>
            <a:r>
              <a:rPr lang="en-US" sz="2000" dirty="0">
                <a:solidFill>
                  <a:srgbClr val="000000"/>
                </a:solidFill>
                <a:latin typeface="verdana" panose="020B0604030504040204" pitchFamily="34" charset="0"/>
              </a:rPr>
              <a:t> </a:t>
            </a:r>
            <a:r>
              <a:rPr lang="en-US" sz="2000" dirty="0" err="1">
                <a:solidFill>
                  <a:srgbClr val="000000"/>
                </a:solidFill>
                <a:latin typeface="verdana" panose="020B0604030504040204" pitchFamily="34" charset="0"/>
              </a:rPr>
              <a:t>grup</a:t>
            </a:r>
            <a:r>
              <a:rPr lang="en-US" sz="2000" dirty="0">
                <a:solidFill>
                  <a:srgbClr val="000000"/>
                </a:solidFill>
                <a:latin typeface="verdana" panose="020B0604030504040204" pitchFamily="34" charset="0"/>
              </a:rPr>
              <a:t> nu par a se </a:t>
            </a:r>
            <a:r>
              <a:rPr lang="en-US" sz="2000" dirty="0" err="1">
                <a:solidFill>
                  <a:srgbClr val="000000"/>
                </a:solidFill>
                <a:latin typeface="verdana" panose="020B0604030504040204" pitchFamily="34" charset="0"/>
              </a:rPr>
              <a:t>cunoaște</a:t>
            </a:r>
            <a:r>
              <a:rPr lang="en-US" sz="2000" dirty="0">
                <a:solidFill>
                  <a:srgbClr val="000000"/>
                </a:solidFill>
                <a:latin typeface="verdana" panose="020B0604030504040204" pitchFamily="34" charset="0"/>
              </a:rPr>
              <a:t> </a:t>
            </a:r>
            <a:r>
              <a:rPr lang="en-US" sz="2000" dirty="0" err="1">
                <a:solidFill>
                  <a:srgbClr val="000000"/>
                </a:solidFill>
                <a:latin typeface="verdana" panose="020B0604030504040204" pitchFamily="34" charset="0"/>
              </a:rPr>
              <a:t>între</a:t>
            </a:r>
            <a:r>
              <a:rPr lang="en-US" sz="2000" dirty="0">
                <a:solidFill>
                  <a:srgbClr val="000000"/>
                </a:solidFill>
                <a:latin typeface="verdana" panose="020B0604030504040204" pitchFamily="34" charset="0"/>
              </a:rPr>
              <a:t> </a:t>
            </a:r>
            <a:r>
              <a:rPr lang="en-US" sz="2000" dirty="0" err="1">
                <a:solidFill>
                  <a:srgbClr val="000000"/>
                </a:solidFill>
                <a:latin typeface="verdana" panose="020B0604030504040204" pitchFamily="34" charset="0"/>
              </a:rPr>
              <a:t>ei</a:t>
            </a:r>
            <a:r>
              <a:rPr lang="ro-RO" sz="2000" dirty="0">
                <a:solidFill>
                  <a:srgbClr val="000000"/>
                </a:solidFill>
                <a:latin typeface="verdana" panose="020B0604030504040204" pitchFamily="34" charset="0"/>
              </a:rPr>
              <a:t>;</a:t>
            </a:r>
          </a:p>
          <a:p>
            <a:pPr marL="807079" lvl="1" indent="-342900" algn="just">
              <a:lnSpc>
                <a:spcPct val="150000"/>
              </a:lnSpc>
              <a:buFont typeface="Arial" panose="020B0604020202020204" pitchFamily="34" charset="0"/>
              <a:buChar char="•"/>
            </a:pPr>
            <a:r>
              <a:rPr lang="en-US" sz="2000" dirty="0">
                <a:solidFill>
                  <a:srgbClr val="000000"/>
                </a:solidFill>
                <a:latin typeface="verdana" panose="020B0604030504040204" pitchFamily="34" charset="0"/>
              </a:rPr>
              <a:t>O </a:t>
            </a:r>
            <a:r>
              <a:rPr lang="en-US" sz="2000" dirty="0" err="1">
                <a:solidFill>
                  <a:srgbClr val="000000"/>
                </a:solidFill>
                <a:latin typeface="verdana" panose="020B0604030504040204" pitchFamily="34" charset="0"/>
              </a:rPr>
              <a:t>terță</a:t>
            </a:r>
            <a:r>
              <a:rPr lang="en-US" sz="2000" dirty="0">
                <a:solidFill>
                  <a:srgbClr val="000000"/>
                </a:solidFill>
                <a:latin typeface="verdana" panose="020B0604030504040204" pitchFamily="34" charset="0"/>
              </a:rPr>
              <a:t> </a:t>
            </a:r>
            <a:r>
              <a:rPr lang="en-US" sz="2000" dirty="0" err="1">
                <a:solidFill>
                  <a:srgbClr val="000000"/>
                </a:solidFill>
                <a:latin typeface="verdana" panose="020B0604030504040204" pitchFamily="34" charset="0"/>
              </a:rPr>
              <a:t>persoană</a:t>
            </a:r>
            <a:r>
              <a:rPr lang="en-US" sz="2000" dirty="0">
                <a:solidFill>
                  <a:srgbClr val="000000"/>
                </a:solidFill>
                <a:latin typeface="verdana" panose="020B0604030504040204" pitchFamily="34" charset="0"/>
              </a:rPr>
              <a:t> (</a:t>
            </a:r>
            <a:r>
              <a:rPr lang="en-US" sz="2000" dirty="0" err="1">
                <a:solidFill>
                  <a:srgbClr val="000000"/>
                </a:solidFill>
                <a:latin typeface="verdana" panose="020B0604030504040204" pitchFamily="34" charset="0"/>
              </a:rPr>
              <a:t>șoferul</a:t>
            </a:r>
            <a:r>
              <a:rPr lang="en-US" sz="2000" dirty="0">
                <a:solidFill>
                  <a:srgbClr val="000000"/>
                </a:solidFill>
                <a:latin typeface="verdana" panose="020B0604030504040204" pitchFamily="34" charset="0"/>
              </a:rPr>
              <a:t>) </a:t>
            </a:r>
            <a:r>
              <a:rPr lang="en-US" sz="2000" dirty="0" err="1">
                <a:solidFill>
                  <a:srgbClr val="000000"/>
                </a:solidFill>
                <a:latin typeface="verdana" panose="020B0604030504040204" pitchFamily="34" charset="0"/>
              </a:rPr>
              <a:t>răspunde</a:t>
            </a:r>
            <a:r>
              <a:rPr lang="en-US" sz="2000" dirty="0">
                <a:solidFill>
                  <a:srgbClr val="000000"/>
                </a:solidFill>
                <a:latin typeface="verdana" panose="020B0604030504040204" pitchFamily="34" charset="0"/>
              </a:rPr>
              <a:t> la </a:t>
            </a:r>
            <a:r>
              <a:rPr lang="en-US" sz="2000" dirty="0" err="1">
                <a:solidFill>
                  <a:srgbClr val="000000"/>
                </a:solidFill>
                <a:latin typeface="verdana" panose="020B0604030504040204" pitchFamily="34" charset="0"/>
              </a:rPr>
              <a:t>întrebări</a:t>
            </a:r>
            <a:r>
              <a:rPr lang="en-US" sz="2000" dirty="0">
                <a:solidFill>
                  <a:srgbClr val="000000"/>
                </a:solidFill>
                <a:latin typeface="verdana" panose="020B0604030504040204" pitchFamily="34" charset="0"/>
              </a:rPr>
              <a:t> </a:t>
            </a:r>
            <a:r>
              <a:rPr lang="en-US" sz="2000" dirty="0" err="1">
                <a:solidFill>
                  <a:srgbClr val="000000"/>
                </a:solidFill>
                <a:latin typeface="verdana" panose="020B0604030504040204" pitchFamily="34" charset="0"/>
              </a:rPr>
              <a:t>în</a:t>
            </a:r>
            <a:r>
              <a:rPr lang="en-US" sz="2000" dirty="0">
                <a:solidFill>
                  <a:srgbClr val="000000"/>
                </a:solidFill>
                <a:latin typeface="verdana" panose="020B0604030504040204" pitchFamily="34" charset="0"/>
              </a:rPr>
              <a:t> </a:t>
            </a:r>
            <a:r>
              <a:rPr lang="en-US" sz="2000" dirty="0" err="1">
                <a:solidFill>
                  <a:srgbClr val="000000"/>
                </a:solidFill>
                <a:latin typeface="verdana" panose="020B0604030504040204" pitchFamily="34" charset="0"/>
              </a:rPr>
              <a:t>numele</a:t>
            </a:r>
            <a:r>
              <a:rPr lang="en-US" sz="2000" dirty="0">
                <a:solidFill>
                  <a:srgbClr val="000000"/>
                </a:solidFill>
                <a:latin typeface="verdana" panose="020B0604030504040204" pitchFamily="34" charset="0"/>
              </a:rPr>
              <a:t> </a:t>
            </a:r>
            <a:r>
              <a:rPr lang="en-US" sz="2000" dirty="0" err="1">
                <a:solidFill>
                  <a:srgbClr val="000000"/>
                </a:solidFill>
                <a:latin typeface="verdana" panose="020B0604030504040204" pitchFamily="34" charset="0"/>
              </a:rPr>
              <a:t>unuia</a:t>
            </a:r>
            <a:r>
              <a:rPr lang="en-US" sz="2000" dirty="0">
                <a:solidFill>
                  <a:srgbClr val="000000"/>
                </a:solidFill>
                <a:latin typeface="verdana" panose="020B0604030504040204" pitchFamily="34" charset="0"/>
              </a:rPr>
              <a:t> </a:t>
            </a:r>
            <a:r>
              <a:rPr lang="en-US" sz="2000" dirty="0" err="1">
                <a:solidFill>
                  <a:srgbClr val="000000"/>
                </a:solidFill>
                <a:latin typeface="verdana" panose="020B0604030504040204" pitchFamily="34" charset="0"/>
              </a:rPr>
              <a:t>sau</a:t>
            </a:r>
            <a:r>
              <a:rPr lang="en-US" sz="2000" dirty="0">
                <a:solidFill>
                  <a:srgbClr val="000000"/>
                </a:solidFill>
                <a:latin typeface="verdana" panose="020B0604030504040204" pitchFamily="34" charset="0"/>
              </a:rPr>
              <a:t> </a:t>
            </a:r>
            <a:r>
              <a:rPr lang="en-US" sz="2000" dirty="0" err="1">
                <a:solidFill>
                  <a:srgbClr val="000000"/>
                </a:solidFill>
                <a:latin typeface="verdana" panose="020B0604030504040204" pitchFamily="34" charset="0"/>
              </a:rPr>
              <a:t>mai</a:t>
            </a:r>
            <a:r>
              <a:rPr lang="en-US" sz="2000" dirty="0">
                <a:solidFill>
                  <a:srgbClr val="000000"/>
                </a:solidFill>
                <a:latin typeface="verdana" panose="020B0604030504040204" pitchFamily="34" charset="0"/>
              </a:rPr>
              <a:t> </a:t>
            </a:r>
            <a:r>
              <a:rPr lang="en-US" sz="2000" dirty="0" err="1">
                <a:solidFill>
                  <a:srgbClr val="000000"/>
                </a:solidFill>
                <a:latin typeface="verdana" panose="020B0604030504040204" pitchFamily="34" charset="0"/>
              </a:rPr>
              <a:t>multor</a:t>
            </a:r>
            <a:r>
              <a:rPr lang="en-US" sz="2000" dirty="0">
                <a:solidFill>
                  <a:srgbClr val="000000"/>
                </a:solidFill>
                <a:latin typeface="verdana" panose="020B0604030504040204" pitchFamily="34" charset="0"/>
              </a:rPr>
              <a:t> </a:t>
            </a:r>
            <a:r>
              <a:rPr lang="en-US" sz="2000" dirty="0" err="1">
                <a:solidFill>
                  <a:srgbClr val="000000"/>
                </a:solidFill>
                <a:latin typeface="verdana" panose="020B0604030504040204" pitchFamily="34" charset="0"/>
              </a:rPr>
              <a:t>pasageri</a:t>
            </a:r>
            <a:r>
              <a:rPr lang="ro-RO" sz="2000" dirty="0">
                <a:solidFill>
                  <a:srgbClr val="000000"/>
                </a:solidFill>
                <a:latin typeface="verdana" panose="020B0604030504040204" pitchFamily="34" charset="0"/>
              </a:rPr>
              <a:t>;</a:t>
            </a:r>
          </a:p>
          <a:p>
            <a:pPr marL="807079" lvl="1" indent="-342900" algn="just">
              <a:lnSpc>
                <a:spcPct val="150000"/>
              </a:lnSpc>
              <a:buFont typeface="Arial" panose="020B0604020202020204" pitchFamily="34" charset="0"/>
              <a:buChar char="•"/>
            </a:pPr>
            <a:r>
              <a:rPr lang="en-US" sz="2000" dirty="0" err="1">
                <a:solidFill>
                  <a:srgbClr val="000000"/>
                </a:solidFill>
                <a:latin typeface="verdana" panose="020B0604030504040204" pitchFamily="34" charset="0"/>
              </a:rPr>
              <a:t>Documentele</a:t>
            </a:r>
            <a:r>
              <a:rPr lang="en-US" sz="2000" dirty="0">
                <a:solidFill>
                  <a:srgbClr val="000000"/>
                </a:solidFill>
                <a:latin typeface="verdana" panose="020B0604030504040204" pitchFamily="34" charset="0"/>
              </a:rPr>
              <a:t> de </a:t>
            </a:r>
            <a:r>
              <a:rPr lang="en-US" sz="2000" dirty="0" err="1">
                <a:solidFill>
                  <a:srgbClr val="000000"/>
                </a:solidFill>
                <a:latin typeface="verdana" panose="020B0604030504040204" pitchFamily="34" charset="0"/>
              </a:rPr>
              <a:t>deplasare</a:t>
            </a:r>
            <a:r>
              <a:rPr lang="en-US" sz="2000" dirty="0">
                <a:solidFill>
                  <a:srgbClr val="000000"/>
                </a:solidFill>
                <a:latin typeface="verdana" panose="020B0604030504040204" pitchFamily="34" charset="0"/>
              </a:rPr>
              <a:t> </a:t>
            </a:r>
            <a:r>
              <a:rPr lang="en-US" sz="2000" dirty="0" err="1">
                <a:solidFill>
                  <a:srgbClr val="000000"/>
                </a:solidFill>
                <a:latin typeface="verdana" panose="020B0604030504040204" pitchFamily="34" charset="0"/>
              </a:rPr>
              <a:t>și</a:t>
            </a:r>
            <a:r>
              <a:rPr lang="en-US" sz="2000" dirty="0">
                <a:solidFill>
                  <a:srgbClr val="000000"/>
                </a:solidFill>
                <a:latin typeface="verdana" panose="020B0604030504040204" pitchFamily="34" charset="0"/>
              </a:rPr>
              <a:t> </a:t>
            </a:r>
            <a:r>
              <a:rPr lang="en-US" sz="2000" dirty="0" err="1">
                <a:solidFill>
                  <a:srgbClr val="000000"/>
                </a:solidFill>
                <a:latin typeface="verdana" panose="020B0604030504040204" pitchFamily="34" charset="0"/>
              </a:rPr>
              <a:t>declarațiile</a:t>
            </a:r>
            <a:r>
              <a:rPr lang="en-US" sz="2000" dirty="0">
                <a:solidFill>
                  <a:srgbClr val="000000"/>
                </a:solidFill>
                <a:latin typeface="verdana" panose="020B0604030504040204" pitchFamily="34" charset="0"/>
              </a:rPr>
              <a:t> date de </a:t>
            </a:r>
            <a:r>
              <a:rPr lang="en-US" sz="2000" dirty="0" err="1">
                <a:solidFill>
                  <a:srgbClr val="000000"/>
                </a:solidFill>
                <a:latin typeface="verdana" panose="020B0604030504040204" pitchFamily="34" charset="0"/>
              </a:rPr>
              <a:t>persoană</a:t>
            </a:r>
            <a:r>
              <a:rPr lang="en-US" sz="2000" dirty="0">
                <a:solidFill>
                  <a:srgbClr val="000000"/>
                </a:solidFill>
                <a:latin typeface="verdana" panose="020B0604030504040204" pitchFamily="34" charset="0"/>
              </a:rPr>
              <a:t> nu </a:t>
            </a:r>
            <a:r>
              <a:rPr lang="en-US" sz="2000" dirty="0" err="1">
                <a:solidFill>
                  <a:srgbClr val="000000"/>
                </a:solidFill>
                <a:latin typeface="verdana" panose="020B0604030504040204" pitchFamily="34" charset="0"/>
              </a:rPr>
              <a:t>coincid</a:t>
            </a:r>
            <a:r>
              <a:rPr lang="en-US" sz="2000" dirty="0">
                <a:solidFill>
                  <a:srgbClr val="000000"/>
                </a:solidFill>
                <a:latin typeface="verdana" panose="020B0604030504040204" pitchFamily="34" charset="0"/>
              </a:rPr>
              <a:t> cu </a:t>
            </a:r>
            <a:r>
              <a:rPr lang="en-US" sz="2000" dirty="0" err="1">
                <a:solidFill>
                  <a:srgbClr val="000000"/>
                </a:solidFill>
                <a:latin typeface="verdana" panose="020B0604030504040204" pitchFamily="34" charset="0"/>
              </a:rPr>
              <a:t>alte</a:t>
            </a:r>
            <a:r>
              <a:rPr lang="en-US" sz="2000" dirty="0">
                <a:solidFill>
                  <a:srgbClr val="000000"/>
                </a:solidFill>
                <a:latin typeface="verdana" panose="020B0604030504040204" pitchFamily="34" charset="0"/>
              </a:rPr>
              <a:t> </a:t>
            </a:r>
            <a:r>
              <a:rPr lang="en-US" sz="2000" dirty="0" err="1">
                <a:solidFill>
                  <a:srgbClr val="000000"/>
                </a:solidFill>
                <a:latin typeface="verdana" panose="020B0604030504040204" pitchFamily="34" charset="0"/>
              </a:rPr>
              <a:t>observații</a:t>
            </a:r>
            <a:r>
              <a:rPr lang="en-US" sz="2000" dirty="0">
                <a:solidFill>
                  <a:srgbClr val="000000"/>
                </a:solidFill>
                <a:latin typeface="verdana" panose="020B0604030504040204" pitchFamily="34" charset="0"/>
              </a:rPr>
              <a:t> (</a:t>
            </a:r>
            <a:r>
              <a:rPr lang="en-US" sz="2000" dirty="0" err="1">
                <a:solidFill>
                  <a:srgbClr val="000000"/>
                </a:solidFill>
                <a:latin typeface="verdana" panose="020B0604030504040204" pitchFamily="34" charset="0"/>
              </a:rPr>
              <a:t>bagajele</a:t>
            </a:r>
            <a:r>
              <a:rPr lang="en-US" sz="2000" dirty="0">
                <a:solidFill>
                  <a:srgbClr val="000000"/>
                </a:solidFill>
                <a:latin typeface="verdana" panose="020B0604030504040204" pitchFamily="34" charset="0"/>
              </a:rPr>
              <a:t>, </a:t>
            </a:r>
            <a:r>
              <a:rPr lang="en-US" sz="2000" dirty="0" err="1">
                <a:solidFill>
                  <a:srgbClr val="000000"/>
                </a:solidFill>
                <a:latin typeface="verdana" panose="020B0604030504040204" pitchFamily="34" charset="0"/>
              </a:rPr>
              <a:t>aspectul</a:t>
            </a:r>
            <a:r>
              <a:rPr lang="en-US" sz="2000" dirty="0">
                <a:solidFill>
                  <a:srgbClr val="000000"/>
                </a:solidFill>
                <a:latin typeface="verdana" panose="020B0604030504040204" pitchFamily="34" charset="0"/>
              </a:rPr>
              <a:t> </a:t>
            </a:r>
            <a:r>
              <a:rPr lang="en-US" sz="2000" dirty="0" err="1">
                <a:solidFill>
                  <a:srgbClr val="000000"/>
                </a:solidFill>
                <a:latin typeface="verdana" panose="020B0604030504040204" pitchFamily="34" charset="0"/>
              </a:rPr>
              <a:t>și</a:t>
            </a:r>
            <a:r>
              <a:rPr lang="en-US" sz="2000" dirty="0">
                <a:solidFill>
                  <a:srgbClr val="000000"/>
                </a:solidFill>
                <a:latin typeface="verdana" panose="020B0604030504040204" pitchFamily="34" charset="0"/>
              </a:rPr>
              <a:t> </a:t>
            </a:r>
            <a:r>
              <a:rPr lang="en-US" sz="2000" dirty="0" err="1">
                <a:solidFill>
                  <a:srgbClr val="000000"/>
                </a:solidFill>
                <a:latin typeface="verdana" panose="020B0604030504040204" pitchFamily="34" charset="0"/>
              </a:rPr>
              <a:t>condiția</a:t>
            </a:r>
            <a:r>
              <a:rPr lang="en-US" sz="2000" dirty="0">
                <a:solidFill>
                  <a:srgbClr val="000000"/>
                </a:solidFill>
                <a:latin typeface="verdana" panose="020B0604030504040204" pitchFamily="34" charset="0"/>
              </a:rPr>
              <a:t> </a:t>
            </a:r>
            <a:r>
              <a:rPr lang="en-US" sz="2000" dirty="0" err="1">
                <a:solidFill>
                  <a:srgbClr val="000000"/>
                </a:solidFill>
                <a:latin typeface="verdana" panose="020B0604030504040204" pitchFamily="34" charset="0"/>
              </a:rPr>
              <a:t>fizică</a:t>
            </a:r>
            <a:r>
              <a:rPr lang="en-US" sz="2000" dirty="0">
                <a:solidFill>
                  <a:srgbClr val="000000"/>
                </a:solidFill>
                <a:latin typeface="verdana" panose="020B0604030504040204" pitchFamily="34" charset="0"/>
              </a:rPr>
              <a:t>, </a:t>
            </a:r>
            <a:r>
              <a:rPr lang="en-US" sz="2000" dirty="0" err="1">
                <a:solidFill>
                  <a:srgbClr val="000000"/>
                </a:solidFill>
                <a:latin typeface="verdana" panose="020B0604030504040204" pitchFamily="34" charset="0"/>
              </a:rPr>
              <a:t>abilitățile</a:t>
            </a:r>
            <a:r>
              <a:rPr lang="en-US" sz="2000" dirty="0">
                <a:solidFill>
                  <a:srgbClr val="000000"/>
                </a:solidFill>
                <a:latin typeface="verdana" panose="020B0604030504040204" pitchFamily="34" charset="0"/>
              </a:rPr>
              <a:t> </a:t>
            </a:r>
            <a:r>
              <a:rPr lang="en-US" sz="2000" dirty="0" err="1">
                <a:solidFill>
                  <a:srgbClr val="000000"/>
                </a:solidFill>
                <a:latin typeface="verdana" panose="020B0604030504040204" pitchFamily="34" charset="0"/>
              </a:rPr>
              <a:t>lingvistice</a:t>
            </a:r>
            <a:r>
              <a:rPr lang="en-US" sz="2000" dirty="0">
                <a:solidFill>
                  <a:srgbClr val="000000"/>
                </a:solidFill>
                <a:latin typeface="verdana" panose="020B0604030504040204" pitchFamily="34" charset="0"/>
              </a:rPr>
              <a:t>)</a:t>
            </a:r>
            <a:r>
              <a:rPr lang="ro-RO" sz="2000" dirty="0">
                <a:solidFill>
                  <a:srgbClr val="000000"/>
                </a:solidFill>
                <a:latin typeface="verdana" panose="020B0604030504040204" pitchFamily="34" charset="0"/>
              </a:rPr>
              <a:t>.</a:t>
            </a:r>
          </a:p>
        </p:txBody>
      </p:sp>
      <p:sp>
        <p:nvSpPr>
          <p:cNvPr id="7" name="TextBox 7"/>
          <p:cNvSpPr txBox="1"/>
          <p:nvPr/>
        </p:nvSpPr>
        <p:spPr>
          <a:xfrm>
            <a:off x="1028700" y="4467861"/>
            <a:ext cx="4709173" cy="751839"/>
          </a:xfrm>
          <a:prstGeom prst="rect">
            <a:avLst/>
          </a:prstGeom>
        </p:spPr>
        <p:txBody>
          <a:bodyPr lIns="0" tIns="0" rIns="0" bIns="0" rtlCol="0" anchor="t">
            <a:spAutoFit/>
          </a:bodyPr>
          <a:lstStyle/>
          <a:p>
            <a:pPr algn="ctr">
              <a:lnSpc>
                <a:spcPts val="5719"/>
              </a:lnSpc>
            </a:pPr>
            <a:r>
              <a:rPr lang="ro-RO" sz="5199" dirty="0">
                <a:solidFill>
                  <a:srgbClr val="1D2896"/>
                </a:solidFill>
                <a:latin typeface="Kollektif Bold"/>
              </a:rPr>
              <a:t>Transportul</a:t>
            </a:r>
            <a:endParaRPr lang="en-US" sz="5199" dirty="0">
              <a:solidFill>
                <a:srgbClr val="1D2896"/>
              </a:solidFill>
              <a:latin typeface="Kollektif Bold"/>
            </a:endParaRPr>
          </a:p>
        </p:txBody>
      </p:sp>
      <p:grpSp>
        <p:nvGrpSpPr>
          <p:cNvPr id="8" name="Group 8"/>
          <p:cNvGrpSpPr/>
          <p:nvPr/>
        </p:nvGrpSpPr>
        <p:grpSpPr>
          <a:xfrm>
            <a:off x="15701935" y="9544050"/>
            <a:ext cx="473857" cy="473857"/>
            <a:chOff x="0" y="0"/>
            <a:chExt cx="812800" cy="812800"/>
          </a:xfrm>
        </p:grpSpPr>
        <p:sp>
          <p:nvSpPr>
            <p:cNvPr id="9" name="Freeform 9"/>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24225C"/>
            </a:solidFill>
          </p:spPr>
        </p:sp>
        <p:sp>
          <p:nvSpPr>
            <p:cNvPr id="10" name="TextBox 10"/>
            <p:cNvSpPr txBox="1"/>
            <p:nvPr/>
          </p:nvSpPr>
          <p:spPr>
            <a:xfrm>
              <a:off x="76200" y="104775"/>
              <a:ext cx="660400" cy="631825"/>
            </a:xfrm>
            <a:prstGeom prst="rect">
              <a:avLst/>
            </a:prstGeom>
          </p:spPr>
          <p:txBody>
            <a:bodyPr lIns="50800" tIns="50800" rIns="50800" bIns="50800" rtlCol="0" anchor="ctr"/>
            <a:lstStyle/>
            <a:p>
              <a:pPr algn="ctr">
                <a:lnSpc>
                  <a:spcPts val="2000"/>
                </a:lnSpc>
              </a:pPr>
              <a:endParaRPr>
                <a:solidFill>
                  <a:prstClr val="black"/>
                </a:solidFill>
              </a:endParaRPr>
            </a:p>
          </p:txBody>
        </p:sp>
      </p:grpSp>
      <p:grpSp>
        <p:nvGrpSpPr>
          <p:cNvPr id="11" name="Group 11"/>
          <p:cNvGrpSpPr/>
          <p:nvPr/>
        </p:nvGrpSpPr>
        <p:grpSpPr>
          <a:xfrm>
            <a:off x="16790205" y="9544050"/>
            <a:ext cx="473857" cy="473857"/>
            <a:chOff x="0" y="0"/>
            <a:chExt cx="812800" cy="812800"/>
          </a:xfrm>
        </p:grpSpPr>
        <p:sp>
          <p:nvSpPr>
            <p:cNvPr id="12" name="Freeform 12"/>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24225C"/>
            </a:solidFill>
          </p:spPr>
        </p:sp>
        <p:sp>
          <p:nvSpPr>
            <p:cNvPr id="13" name="TextBox 13"/>
            <p:cNvSpPr txBox="1"/>
            <p:nvPr/>
          </p:nvSpPr>
          <p:spPr>
            <a:xfrm>
              <a:off x="76200" y="104775"/>
              <a:ext cx="660400" cy="631825"/>
            </a:xfrm>
            <a:prstGeom prst="rect">
              <a:avLst/>
            </a:prstGeom>
          </p:spPr>
          <p:txBody>
            <a:bodyPr lIns="50800" tIns="50800" rIns="50800" bIns="50800" rtlCol="0" anchor="ctr"/>
            <a:lstStyle/>
            <a:p>
              <a:pPr algn="ctr">
                <a:lnSpc>
                  <a:spcPts val="2000"/>
                </a:lnSpc>
              </a:pPr>
              <a:endParaRPr>
                <a:solidFill>
                  <a:prstClr val="black"/>
                </a:solidFill>
              </a:endParaRPr>
            </a:p>
          </p:txBody>
        </p:sp>
      </p:grpSp>
      <p:grpSp>
        <p:nvGrpSpPr>
          <p:cNvPr id="14" name="Group 14"/>
          <p:cNvGrpSpPr/>
          <p:nvPr/>
        </p:nvGrpSpPr>
        <p:grpSpPr>
          <a:xfrm>
            <a:off x="15938863" y="9544050"/>
            <a:ext cx="1088270" cy="473857"/>
            <a:chOff x="0" y="0"/>
            <a:chExt cx="286623" cy="124802"/>
          </a:xfrm>
        </p:grpSpPr>
        <p:sp>
          <p:nvSpPr>
            <p:cNvPr id="15" name="Freeform 15"/>
            <p:cNvSpPr/>
            <p:nvPr/>
          </p:nvSpPr>
          <p:spPr>
            <a:xfrm>
              <a:off x="0" y="0"/>
              <a:ext cx="286623" cy="124802"/>
            </a:xfrm>
            <a:custGeom>
              <a:avLst/>
              <a:gdLst/>
              <a:ahLst/>
              <a:cxnLst/>
              <a:rect l="l" t="t" r="r" b="b"/>
              <a:pathLst>
                <a:path w="286623" h="124802">
                  <a:moveTo>
                    <a:pt x="0" y="0"/>
                  </a:moveTo>
                  <a:lnTo>
                    <a:pt x="286623" y="0"/>
                  </a:lnTo>
                  <a:lnTo>
                    <a:pt x="286623" y="124802"/>
                  </a:lnTo>
                  <a:lnTo>
                    <a:pt x="0" y="124802"/>
                  </a:lnTo>
                  <a:close/>
                </a:path>
              </a:pathLst>
            </a:custGeom>
            <a:solidFill>
              <a:srgbClr val="24225C"/>
            </a:solidFill>
          </p:spPr>
        </p:sp>
        <p:sp>
          <p:nvSpPr>
            <p:cNvPr id="16" name="TextBox 16"/>
            <p:cNvSpPr txBox="1"/>
            <p:nvPr/>
          </p:nvSpPr>
          <p:spPr>
            <a:xfrm>
              <a:off x="0" y="28575"/>
              <a:ext cx="812800" cy="784225"/>
            </a:xfrm>
            <a:prstGeom prst="rect">
              <a:avLst/>
            </a:prstGeom>
          </p:spPr>
          <p:txBody>
            <a:bodyPr lIns="50800" tIns="50800" rIns="50800" bIns="50800" rtlCol="0" anchor="ctr"/>
            <a:lstStyle/>
            <a:p>
              <a:pPr algn="ctr">
                <a:lnSpc>
                  <a:spcPts val="2000"/>
                </a:lnSpc>
              </a:pPr>
              <a:endParaRPr>
                <a:solidFill>
                  <a:prstClr val="black"/>
                </a:solidFill>
              </a:endParaRPr>
            </a:p>
          </p:txBody>
        </p:sp>
      </p:grpSp>
      <p:sp>
        <p:nvSpPr>
          <p:cNvPr id="17" name="TextBox 17"/>
          <p:cNvSpPr txBox="1"/>
          <p:nvPr/>
        </p:nvSpPr>
        <p:spPr>
          <a:xfrm>
            <a:off x="15938863" y="9660329"/>
            <a:ext cx="1088270" cy="269875"/>
          </a:xfrm>
          <a:prstGeom prst="rect">
            <a:avLst/>
          </a:prstGeom>
        </p:spPr>
        <p:txBody>
          <a:bodyPr lIns="0" tIns="0" rIns="0" bIns="0" rtlCol="0" anchor="t">
            <a:spAutoFit/>
          </a:bodyPr>
          <a:lstStyle/>
          <a:p>
            <a:pPr algn="ctr">
              <a:lnSpc>
                <a:spcPts val="2000"/>
              </a:lnSpc>
            </a:pPr>
            <a:r>
              <a:rPr lang="en-US" sz="2000">
                <a:solidFill>
                  <a:srgbClr val="FFFFFF"/>
                </a:solidFill>
                <a:latin typeface="Kollektif"/>
              </a:rPr>
              <a:t>05/12</a:t>
            </a:r>
          </a:p>
        </p:txBody>
      </p:sp>
      <p:grpSp>
        <p:nvGrpSpPr>
          <p:cNvPr id="18" name="Group 18"/>
          <p:cNvGrpSpPr/>
          <p:nvPr/>
        </p:nvGrpSpPr>
        <p:grpSpPr>
          <a:xfrm>
            <a:off x="8674905" y="9544050"/>
            <a:ext cx="473857" cy="473857"/>
            <a:chOff x="0" y="0"/>
            <a:chExt cx="812800" cy="812800"/>
          </a:xfrm>
        </p:grpSpPr>
        <p:sp>
          <p:nvSpPr>
            <p:cNvPr id="19" name="Freeform 19"/>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24225C"/>
            </a:solidFill>
          </p:spPr>
        </p:sp>
        <p:sp>
          <p:nvSpPr>
            <p:cNvPr id="20" name="TextBox 20"/>
            <p:cNvSpPr txBox="1"/>
            <p:nvPr/>
          </p:nvSpPr>
          <p:spPr>
            <a:xfrm>
              <a:off x="76200" y="104775"/>
              <a:ext cx="660400" cy="631825"/>
            </a:xfrm>
            <a:prstGeom prst="rect">
              <a:avLst/>
            </a:prstGeom>
          </p:spPr>
          <p:txBody>
            <a:bodyPr lIns="50800" tIns="50800" rIns="50800" bIns="50800" rtlCol="0" anchor="ctr"/>
            <a:lstStyle/>
            <a:p>
              <a:pPr algn="ctr">
                <a:lnSpc>
                  <a:spcPts val="2000"/>
                </a:lnSpc>
              </a:pPr>
              <a:endParaRPr>
                <a:solidFill>
                  <a:prstClr val="black"/>
                </a:solidFill>
              </a:endParaRPr>
            </a:p>
          </p:txBody>
        </p:sp>
      </p:grpSp>
      <p:grpSp>
        <p:nvGrpSpPr>
          <p:cNvPr id="21" name="Group 21"/>
          <p:cNvGrpSpPr/>
          <p:nvPr/>
        </p:nvGrpSpPr>
        <p:grpSpPr>
          <a:xfrm>
            <a:off x="9139238" y="9544050"/>
            <a:ext cx="473857" cy="473857"/>
            <a:chOff x="0" y="0"/>
            <a:chExt cx="812800" cy="812800"/>
          </a:xfrm>
        </p:grpSpPr>
        <p:sp>
          <p:nvSpPr>
            <p:cNvPr id="22" name="Freeform 22"/>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24225C"/>
            </a:solidFill>
          </p:spPr>
        </p:sp>
        <p:sp>
          <p:nvSpPr>
            <p:cNvPr id="23" name="TextBox 23"/>
            <p:cNvSpPr txBox="1"/>
            <p:nvPr/>
          </p:nvSpPr>
          <p:spPr>
            <a:xfrm>
              <a:off x="76200" y="104775"/>
              <a:ext cx="660400" cy="631825"/>
            </a:xfrm>
            <a:prstGeom prst="rect">
              <a:avLst/>
            </a:prstGeom>
          </p:spPr>
          <p:txBody>
            <a:bodyPr lIns="50800" tIns="50800" rIns="50800" bIns="50800" rtlCol="0" anchor="ctr"/>
            <a:lstStyle/>
            <a:p>
              <a:pPr algn="ctr">
                <a:lnSpc>
                  <a:spcPts val="2000"/>
                </a:lnSpc>
              </a:pPr>
              <a:endParaRPr>
                <a:solidFill>
                  <a:prstClr val="black"/>
                </a:solidFill>
              </a:endParaRPr>
            </a:p>
          </p:txBody>
        </p:sp>
      </p:grpSp>
      <p:grpSp>
        <p:nvGrpSpPr>
          <p:cNvPr id="24" name="Group 24"/>
          <p:cNvGrpSpPr/>
          <p:nvPr/>
        </p:nvGrpSpPr>
        <p:grpSpPr>
          <a:xfrm>
            <a:off x="8911834" y="9544050"/>
            <a:ext cx="464332" cy="473857"/>
            <a:chOff x="0" y="0"/>
            <a:chExt cx="122293" cy="124802"/>
          </a:xfrm>
        </p:grpSpPr>
        <p:sp>
          <p:nvSpPr>
            <p:cNvPr id="25" name="Freeform 25"/>
            <p:cNvSpPr/>
            <p:nvPr/>
          </p:nvSpPr>
          <p:spPr>
            <a:xfrm>
              <a:off x="0" y="0"/>
              <a:ext cx="122293" cy="124802"/>
            </a:xfrm>
            <a:custGeom>
              <a:avLst/>
              <a:gdLst/>
              <a:ahLst/>
              <a:cxnLst/>
              <a:rect l="l" t="t" r="r" b="b"/>
              <a:pathLst>
                <a:path w="122293" h="124802">
                  <a:moveTo>
                    <a:pt x="0" y="0"/>
                  </a:moveTo>
                  <a:lnTo>
                    <a:pt x="122293" y="0"/>
                  </a:lnTo>
                  <a:lnTo>
                    <a:pt x="122293" y="124802"/>
                  </a:lnTo>
                  <a:lnTo>
                    <a:pt x="0" y="124802"/>
                  </a:lnTo>
                  <a:close/>
                </a:path>
              </a:pathLst>
            </a:custGeom>
            <a:solidFill>
              <a:srgbClr val="24225C"/>
            </a:solidFill>
          </p:spPr>
        </p:sp>
        <p:sp>
          <p:nvSpPr>
            <p:cNvPr id="26" name="TextBox 26"/>
            <p:cNvSpPr txBox="1"/>
            <p:nvPr/>
          </p:nvSpPr>
          <p:spPr>
            <a:xfrm>
              <a:off x="0" y="28575"/>
              <a:ext cx="812800" cy="784225"/>
            </a:xfrm>
            <a:prstGeom prst="rect">
              <a:avLst/>
            </a:prstGeom>
          </p:spPr>
          <p:txBody>
            <a:bodyPr lIns="50800" tIns="50800" rIns="50800" bIns="50800" rtlCol="0" anchor="ctr"/>
            <a:lstStyle/>
            <a:p>
              <a:pPr algn="ctr">
                <a:lnSpc>
                  <a:spcPts val="2000"/>
                </a:lnSpc>
              </a:pPr>
              <a:endParaRPr>
                <a:solidFill>
                  <a:prstClr val="black"/>
                </a:solidFill>
              </a:endParaRPr>
            </a:p>
          </p:txBody>
        </p:sp>
      </p:grpSp>
      <p:pic>
        <p:nvPicPr>
          <p:cNvPr id="27" name="Picture 27"/>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973740" y="9648895"/>
            <a:ext cx="350045" cy="281309"/>
          </a:xfrm>
          <a:prstGeom prst="rect">
            <a:avLst/>
          </a:prstGeom>
        </p:spPr>
      </p:pic>
      <p:sp>
        <p:nvSpPr>
          <p:cNvPr id="28" name="TextBox 28"/>
          <p:cNvSpPr txBox="1"/>
          <p:nvPr/>
        </p:nvSpPr>
        <p:spPr>
          <a:xfrm>
            <a:off x="231108" y="1009650"/>
            <a:ext cx="18363924" cy="807913"/>
          </a:xfrm>
          <a:prstGeom prst="rect">
            <a:avLst/>
          </a:prstGeom>
        </p:spPr>
        <p:txBody>
          <a:bodyPr lIns="0" tIns="0" rIns="0" bIns="0" rtlCol="0" anchor="t">
            <a:spAutoFit/>
          </a:bodyPr>
          <a:lstStyle/>
          <a:p>
            <a:pPr>
              <a:lnSpc>
                <a:spcPts val="6299"/>
              </a:lnSpc>
            </a:pPr>
            <a:r>
              <a:rPr lang="ro-RO" sz="6999" dirty="0">
                <a:solidFill>
                  <a:srgbClr val="24225C"/>
                </a:solidFill>
                <a:latin typeface="Assistant Bold"/>
              </a:rPr>
              <a:t>                        </a:t>
            </a:r>
            <a:r>
              <a:rPr lang="en-US" sz="6999" dirty="0">
                <a:solidFill>
                  <a:srgbClr val="24225C"/>
                </a:solidFill>
                <a:latin typeface="Assistant Bold"/>
              </a:rPr>
              <a:t>I</a:t>
            </a:r>
            <a:r>
              <a:rPr lang="ro-RO" sz="6999" dirty="0">
                <a:solidFill>
                  <a:srgbClr val="24225C"/>
                </a:solidFill>
                <a:latin typeface="Assistant Bold"/>
              </a:rPr>
              <a:t>ndicatori la acțiune</a:t>
            </a:r>
            <a:endParaRPr lang="en-US" sz="6999" dirty="0">
              <a:solidFill>
                <a:srgbClr val="24225C"/>
              </a:solidFill>
              <a:latin typeface="Assistant Bold"/>
            </a:endParaRPr>
          </a:p>
        </p:txBody>
      </p:sp>
      <p:pic>
        <p:nvPicPr>
          <p:cNvPr id="29" name="Picture 29"/>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6853107" y="3478907"/>
            <a:ext cx="1821798" cy="728719"/>
          </a:xfrm>
          <a:prstGeom prst="rect">
            <a:avLst/>
          </a:prstGeom>
        </p:spPr>
      </p:pic>
    </p:spTree>
    <p:extLst>
      <p:ext uri="{BB962C8B-B14F-4D97-AF65-F5344CB8AC3E}">
        <p14:creationId xmlns:p14="http://schemas.microsoft.com/office/powerpoint/2010/main" val="221318257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rot="5400000" flipH="1">
            <a:off x="-2185848" y="0"/>
            <a:ext cx="10287000" cy="10287000"/>
          </a:xfrm>
          <a:prstGeom prst="rect">
            <a:avLst/>
          </a:prstGeom>
        </p:spPr>
      </p:pic>
      <p:grpSp>
        <p:nvGrpSpPr>
          <p:cNvPr id="3" name="Group 3"/>
          <p:cNvGrpSpPr>
            <a:grpSpLocks noChangeAspect="1"/>
          </p:cNvGrpSpPr>
          <p:nvPr/>
        </p:nvGrpSpPr>
        <p:grpSpPr>
          <a:xfrm rot="5400000">
            <a:off x="1483399" y="2290622"/>
            <a:ext cx="3799774" cy="5106316"/>
            <a:chOff x="0" y="0"/>
            <a:chExt cx="3663950" cy="4923790"/>
          </a:xfrm>
        </p:grpSpPr>
        <p:sp>
          <p:nvSpPr>
            <p:cNvPr id="4" name="Freeform 4"/>
            <p:cNvSpPr/>
            <p:nvPr/>
          </p:nvSpPr>
          <p:spPr>
            <a:xfrm>
              <a:off x="31750" y="31750"/>
              <a:ext cx="3600450" cy="4859020"/>
            </a:xfrm>
            <a:custGeom>
              <a:avLst/>
              <a:gdLst/>
              <a:ahLst/>
              <a:cxnLst/>
              <a:rect l="l" t="t" r="r" b="b"/>
              <a:pathLst>
                <a:path w="3600450" h="4859020">
                  <a:moveTo>
                    <a:pt x="3600450" y="4499610"/>
                  </a:moveTo>
                  <a:cubicBezTo>
                    <a:pt x="3600450" y="4699000"/>
                    <a:pt x="3439160" y="4859020"/>
                    <a:pt x="3241040" y="4859020"/>
                  </a:cubicBezTo>
                  <a:lnTo>
                    <a:pt x="359410" y="4859020"/>
                  </a:lnTo>
                  <a:cubicBezTo>
                    <a:pt x="160020" y="4859020"/>
                    <a:pt x="0" y="4697730"/>
                    <a:pt x="0" y="4499610"/>
                  </a:cubicBezTo>
                  <a:lnTo>
                    <a:pt x="0" y="359410"/>
                  </a:lnTo>
                  <a:cubicBezTo>
                    <a:pt x="0" y="160020"/>
                    <a:pt x="161290" y="0"/>
                    <a:pt x="359410" y="0"/>
                  </a:cubicBezTo>
                  <a:lnTo>
                    <a:pt x="3239770" y="0"/>
                  </a:lnTo>
                  <a:cubicBezTo>
                    <a:pt x="3439160" y="0"/>
                    <a:pt x="3599180" y="161290"/>
                    <a:pt x="3599180" y="359410"/>
                  </a:cubicBezTo>
                  <a:lnTo>
                    <a:pt x="3600450" y="4499610"/>
                  </a:lnTo>
                  <a:close/>
                </a:path>
              </a:pathLst>
            </a:custGeom>
            <a:solidFill>
              <a:srgbClr val="C939E6"/>
            </a:solidFill>
          </p:spPr>
        </p:sp>
        <p:sp>
          <p:nvSpPr>
            <p:cNvPr id="5" name="Freeform 5"/>
            <p:cNvSpPr/>
            <p:nvPr/>
          </p:nvSpPr>
          <p:spPr>
            <a:xfrm>
              <a:off x="0" y="0"/>
              <a:ext cx="3663950" cy="4923790"/>
            </a:xfrm>
            <a:custGeom>
              <a:avLst/>
              <a:gdLst/>
              <a:ahLst/>
              <a:cxnLst/>
              <a:rect l="l" t="t" r="r" b="b"/>
              <a:pathLst>
                <a:path w="3663950" h="4923790">
                  <a:moveTo>
                    <a:pt x="3271520" y="4923790"/>
                  </a:moveTo>
                  <a:lnTo>
                    <a:pt x="391160" y="4923790"/>
                  </a:lnTo>
                  <a:cubicBezTo>
                    <a:pt x="175260" y="4923790"/>
                    <a:pt x="0" y="4748530"/>
                    <a:pt x="0" y="4532630"/>
                  </a:cubicBezTo>
                  <a:lnTo>
                    <a:pt x="0" y="392430"/>
                  </a:lnTo>
                  <a:cubicBezTo>
                    <a:pt x="0" y="175260"/>
                    <a:pt x="175260" y="0"/>
                    <a:pt x="391160" y="0"/>
                  </a:cubicBezTo>
                  <a:lnTo>
                    <a:pt x="3271520" y="0"/>
                  </a:lnTo>
                  <a:cubicBezTo>
                    <a:pt x="3487420" y="0"/>
                    <a:pt x="3662680" y="175260"/>
                    <a:pt x="3662680" y="391160"/>
                  </a:cubicBezTo>
                  <a:lnTo>
                    <a:pt x="3662680" y="4531360"/>
                  </a:lnTo>
                  <a:cubicBezTo>
                    <a:pt x="3663950" y="4747260"/>
                    <a:pt x="3487420" y="4923790"/>
                    <a:pt x="3271520" y="4923790"/>
                  </a:cubicBezTo>
                  <a:close/>
                  <a:moveTo>
                    <a:pt x="391160" y="63500"/>
                  </a:moveTo>
                  <a:cubicBezTo>
                    <a:pt x="210820" y="63500"/>
                    <a:pt x="63500" y="210820"/>
                    <a:pt x="63500" y="391160"/>
                  </a:cubicBezTo>
                  <a:lnTo>
                    <a:pt x="63500" y="4531360"/>
                  </a:lnTo>
                  <a:cubicBezTo>
                    <a:pt x="63500" y="4712970"/>
                    <a:pt x="210820" y="4859020"/>
                    <a:pt x="391160" y="4859020"/>
                  </a:cubicBezTo>
                  <a:lnTo>
                    <a:pt x="3271520" y="4859020"/>
                  </a:lnTo>
                  <a:cubicBezTo>
                    <a:pt x="3453130" y="4859020"/>
                    <a:pt x="3599180" y="4711700"/>
                    <a:pt x="3599180" y="4531360"/>
                  </a:cubicBezTo>
                  <a:lnTo>
                    <a:pt x="3599180" y="391160"/>
                  </a:lnTo>
                  <a:cubicBezTo>
                    <a:pt x="3599180" y="209550"/>
                    <a:pt x="3451860" y="63500"/>
                    <a:pt x="3271520" y="63500"/>
                  </a:cubicBezTo>
                  <a:lnTo>
                    <a:pt x="391160" y="63500"/>
                  </a:lnTo>
                  <a:close/>
                </a:path>
              </a:pathLst>
            </a:custGeom>
            <a:solidFill>
              <a:srgbClr val="C939E6"/>
            </a:solidFill>
          </p:spPr>
        </p:sp>
      </p:grpSp>
      <p:sp>
        <p:nvSpPr>
          <p:cNvPr id="6" name="TextBox 6"/>
          <p:cNvSpPr txBox="1"/>
          <p:nvPr/>
        </p:nvSpPr>
        <p:spPr>
          <a:xfrm>
            <a:off x="8534400" y="1707940"/>
            <a:ext cx="9195777" cy="6924973"/>
          </a:xfrm>
          <a:prstGeom prst="rect">
            <a:avLst/>
          </a:prstGeom>
        </p:spPr>
        <p:txBody>
          <a:bodyPr wrap="square" lIns="0" tIns="0" rIns="0" bIns="0" rtlCol="0" anchor="t">
            <a:spAutoFit/>
          </a:bodyPr>
          <a:lstStyle/>
          <a:p>
            <a:pPr marL="807079" lvl="1" indent="-342900" algn="just">
              <a:lnSpc>
                <a:spcPct val="150000"/>
              </a:lnSpc>
              <a:buFont typeface="Arial" panose="020B0604020202020204" pitchFamily="34" charset="0"/>
              <a:buChar char="•"/>
            </a:pPr>
            <a:endParaRPr lang="ro-RO" sz="2000" dirty="0">
              <a:solidFill>
                <a:srgbClr val="000000"/>
              </a:solidFill>
              <a:latin typeface="verdana" panose="020B0604030504040204" pitchFamily="34" charset="0"/>
            </a:endParaRPr>
          </a:p>
          <a:p>
            <a:pPr marL="807079" lvl="1" indent="-342900" algn="just">
              <a:lnSpc>
                <a:spcPct val="150000"/>
              </a:lnSpc>
              <a:buFont typeface="Arial" panose="020B0604020202020204" pitchFamily="34" charset="0"/>
              <a:buChar char="•"/>
            </a:pPr>
            <a:r>
              <a:rPr lang="en-US" sz="2000" dirty="0" err="1">
                <a:solidFill>
                  <a:srgbClr val="000000"/>
                </a:solidFill>
                <a:latin typeface="verdana" panose="020B0604030504040204" pitchFamily="34" charset="0"/>
              </a:rPr>
              <a:t>Persoana</a:t>
            </a:r>
            <a:r>
              <a:rPr lang="en-US" sz="2000" dirty="0">
                <a:solidFill>
                  <a:srgbClr val="000000"/>
                </a:solidFill>
                <a:latin typeface="verdana" panose="020B0604030504040204" pitchFamily="34" charset="0"/>
              </a:rPr>
              <a:t> </a:t>
            </a:r>
            <a:r>
              <a:rPr lang="en-US" sz="2000" dirty="0" err="1">
                <a:solidFill>
                  <a:srgbClr val="000000"/>
                </a:solidFill>
                <a:latin typeface="verdana" panose="020B0604030504040204" pitchFamily="34" charset="0"/>
              </a:rPr>
              <a:t>locuiește</a:t>
            </a:r>
            <a:r>
              <a:rPr lang="en-US" sz="2000" dirty="0">
                <a:solidFill>
                  <a:srgbClr val="000000"/>
                </a:solidFill>
                <a:latin typeface="verdana" panose="020B0604030504040204" pitchFamily="34" charset="0"/>
              </a:rPr>
              <a:t> </a:t>
            </a:r>
            <a:r>
              <a:rPr lang="en-US" sz="2000" dirty="0" err="1">
                <a:solidFill>
                  <a:srgbClr val="000000"/>
                </a:solidFill>
                <a:latin typeface="verdana" panose="020B0604030504040204" pitchFamily="34" charset="0"/>
              </a:rPr>
              <a:t>și</a:t>
            </a:r>
            <a:r>
              <a:rPr lang="en-US" sz="2000" dirty="0">
                <a:solidFill>
                  <a:srgbClr val="000000"/>
                </a:solidFill>
                <a:latin typeface="verdana" panose="020B0604030504040204" pitchFamily="34" charset="0"/>
              </a:rPr>
              <a:t> </a:t>
            </a:r>
            <a:r>
              <a:rPr lang="en-US" sz="2000" dirty="0" err="1">
                <a:solidFill>
                  <a:srgbClr val="000000"/>
                </a:solidFill>
                <a:latin typeface="verdana" panose="020B0604030504040204" pitchFamily="34" charset="0"/>
              </a:rPr>
              <a:t>doarme</a:t>
            </a:r>
            <a:r>
              <a:rPr lang="en-US" sz="2000" dirty="0">
                <a:solidFill>
                  <a:srgbClr val="000000"/>
                </a:solidFill>
                <a:latin typeface="verdana" panose="020B0604030504040204" pitchFamily="34" charset="0"/>
              </a:rPr>
              <a:t> la </a:t>
            </a:r>
            <a:r>
              <a:rPr lang="en-US" sz="2000" dirty="0" err="1">
                <a:solidFill>
                  <a:srgbClr val="000000"/>
                </a:solidFill>
                <a:latin typeface="verdana" panose="020B0604030504040204" pitchFamily="34" charset="0"/>
              </a:rPr>
              <a:t>locul</a:t>
            </a:r>
            <a:r>
              <a:rPr lang="en-US" sz="2000" dirty="0">
                <a:solidFill>
                  <a:srgbClr val="000000"/>
                </a:solidFill>
                <a:latin typeface="verdana" panose="020B0604030504040204" pitchFamily="34" charset="0"/>
              </a:rPr>
              <a:t> de </a:t>
            </a:r>
            <a:r>
              <a:rPr lang="en-US" sz="2000" dirty="0" err="1">
                <a:solidFill>
                  <a:srgbClr val="000000"/>
                </a:solidFill>
                <a:latin typeface="verdana" panose="020B0604030504040204" pitchFamily="34" charset="0"/>
              </a:rPr>
              <a:t>muncă</a:t>
            </a:r>
            <a:r>
              <a:rPr lang="ro-RO" sz="2000" dirty="0">
                <a:solidFill>
                  <a:srgbClr val="000000"/>
                </a:solidFill>
                <a:latin typeface="verdana" panose="020B0604030504040204" pitchFamily="34" charset="0"/>
              </a:rPr>
              <a:t>;</a:t>
            </a:r>
          </a:p>
          <a:p>
            <a:pPr marL="807079" lvl="1" indent="-342900" algn="just">
              <a:lnSpc>
                <a:spcPct val="150000"/>
              </a:lnSpc>
              <a:buFont typeface="Arial" panose="020B0604020202020204" pitchFamily="34" charset="0"/>
              <a:buChar char="•"/>
            </a:pPr>
            <a:r>
              <a:rPr lang="en-US" sz="2000" dirty="0" err="1">
                <a:solidFill>
                  <a:srgbClr val="000000"/>
                </a:solidFill>
                <a:latin typeface="verdana" panose="020B0604030504040204" pitchFamily="34" charset="0"/>
              </a:rPr>
              <a:t>Spațiile</a:t>
            </a:r>
            <a:r>
              <a:rPr lang="en-US" sz="2000" dirty="0">
                <a:solidFill>
                  <a:srgbClr val="000000"/>
                </a:solidFill>
                <a:latin typeface="verdana" panose="020B0604030504040204" pitchFamily="34" charset="0"/>
              </a:rPr>
              <a:t> de </a:t>
            </a:r>
            <a:r>
              <a:rPr lang="en-US" sz="2000" dirty="0" err="1">
                <a:solidFill>
                  <a:srgbClr val="000000"/>
                </a:solidFill>
                <a:latin typeface="verdana" panose="020B0604030504040204" pitchFamily="34" charset="0"/>
              </a:rPr>
              <a:t>dormit</a:t>
            </a:r>
            <a:r>
              <a:rPr lang="en-US" sz="2000" dirty="0">
                <a:solidFill>
                  <a:srgbClr val="000000"/>
                </a:solidFill>
                <a:latin typeface="verdana" panose="020B0604030504040204" pitchFamily="34" charset="0"/>
              </a:rPr>
              <a:t> </a:t>
            </a:r>
            <a:r>
              <a:rPr lang="en-US" sz="2000" dirty="0" err="1">
                <a:solidFill>
                  <a:srgbClr val="000000"/>
                </a:solidFill>
                <a:latin typeface="verdana" panose="020B0604030504040204" pitchFamily="34" charset="0"/>
              </a:rPr>
              <a:t>sunt</a:t>
            </a:r>
            <a:r>
              <a:rPr lang="en-US" sz="2000" dirty="0">
                <a:solidFill>
                  <a:srgbClr val="000000"/>
                </a:solidFill>
                <a:latin typeface="verdana" panose="020B0604030504040204" pitchFamily="34" charset="0"/>
              </a:rPr>
              <a:t> supra-agglomerate</a:t>
            </a:r>
            <a:r>
              <a:rPr lang="ro-RO" sz="2000" dirty="0">
                <a:solidFill>
                  <a:srgbClr val="000000"/>
                </a:solidFill>
                <a:latin typeface="verdana" panose="020B0604030504040204" pitchFamily="34" charset="0"/>
              </a:rPr>
              <a:t>;</a:t>
            </a:r>
          </a:p>
          <a:p>
            <a:pPr marL="807079" lvl="1" indent="-342900" algn="just">
              <a:lnSpc>
                <a:spcPct val="150000"/>
              </a:lnSpc>
              <a:buFont typeface="Arial" panose="020B0604020202020204" pitchFamily="34" charset="0"/>
              <a:buChar char="•"/>
            </a:pPr>
            <a:r>
              <a:rPr lang="en-US" sz="2000" dirty="0" err="1">
                <a:solidFill>
                  <a:srgbClr val="000000"/>
                </a:solidFill>
                <a:latin typeface="verdana" panose="020B0604030504040204" pitchFamily="34" charset="0"/>
              </a:rPr>
              <a:t>Condițiile</a:t>
            </a:r>
            <a:r>
              <a:rPr lang="en-US" sz="2000" dirty="0">
                <a:solidFill>
                  <a:srgbClr val="000000"/>
                </a:solidFill>
                <a:latin typeface="verdana" panose="020B0604030504040204" pitchFamily="34" charset="0"/>
              </a:rPr>
              <a:t> </a:t>
            </a:r>
            <a:r>
              <a:rPr lang="en-US" sz="2000" dirty="0" err="1">
                <a:solidFill>
                  <a:srgbClr val="000000"/>
                </a:solidFill>
                <a:latin typeface="verdana" panose="020B0604030504040204" pitchFamily="34" charset="0"/>
              </a:rPr>
              <a:t>sunt</a:t>
            </a:r>
            <a:r>
              <a:rPr lang="en-US" sz="2000" dirty="0">
                <a:solidFill>
                  <a:srgbClr val="000000"/>
                </a:solidFill>
                <a:latin typeface="verdana" panose="020B0604030504040204" pitchFamily="34" charset="0"/>
              </a:rPr>
              <a:t> </a:t>
            </a:r>
            <a:r>
              <a:rPr lang="en-US" sz="2000" dirty="0" err="1">
                <a:solidFill>
                  <a:srgbClr val="000000"/>
                </a:solidFill>
                <a:latin typeface="verdana" panose="020B0604030504040204" pitchFamily="34" charset="0"/>
              </a:rPr>
              <a:t>insalubre</a:t>
            </a:r>
            <a:r>
              <a:rPr lang="en-US" sz="2000" dirty="0">
                <a:solidFill>
                  <a:srgbClr val="000000"/>
                </a:solidFill>
                <a:latin typeface="verdana" panose="020B0604030504040204" pitchFamily="34" charset="0"/>
              </a:rPr>
              <a:t> </a:t>
            </a:r>
            <a:r>
              <a:rPr lang="en-US" sz="2000" dirty="0" err="1">
                <a:solidFill>
                  <a:srgbClr val="000000"/>
                </a:solidFill>
                <a:latin typeface="verdana" panose="020B0604030504040204" pitchFamily="34" charset="0"/>
              </a:rPr>
              <a:t>și</a:t>
            </a:r>
            <a:r>
              <a:rPr lang="en-US" sz="2000" dirty="0">
                <a:solidFill>
                  <a:srgbClr val="000000"/>
                </a:solidFill>
                <a:latin typeface="verdana" panose="020B0604030504040204" pitchFamily="34" charset="0"/>
              </a:rPr>
              <a:t> nu </a:t>
            </a:r>
            <a:r>
              <a:rPr lang="en-US" sz="2000" dirty="0" err="1">
                <a:solidFill>
                  <a:srgbClr val="000000"/>
                </a:solidFill>
                <a:latin typeface="verdana" panose="020B0604030504040204" pitchFamily="34" charset="0"/>
              </a:rPr>
              <a:t>există</a:t>
            </a:r>
            <a:r>
              <a:rPr lang="en-US" sz="2000" dirty="0">
                <a:solidFill>
                  <a:srgbClr val="000000"/>
                </a:solidFill>
                <a:latin typeface="verdana" panose="020B0604030504040204" pitchFamily="34" charset="0"/>
              </a:rPr>
              <a:t> </a:t>
            </a:r>
            <a:r>
              <a:rPr lang="en-US" sz="2000" dirty="0" err="1">
                <a:solidFill>
                  <a:srgbClr val="000000"/>
                </a:solidFill>
                <a:latin typeface="verdana" panose="020B0604030504040204" pitchFamily="34" charset="0"/>
              </a:rPr>
              <a:t>facilități</a:t>
            </a:r>
            <a:r>
              <a:rPr lang="en-US" sz="2000" dirty="0">
                <a:solidFill>
                  <a:srgbClr val="000000"/>
                </a:solidFill>
                <a:latin typeface="verdana" panose="020B0604030504040204" pitchFamily="34" charset="0"/>
              </a:rPr>
              <a:t> </a:t>
            </a:r>
            <a:r>
              <a:rPr lang="en-US" sz="2000" dirty="0" err="1">
                <a:solidFill>
                  <a:srgbClr val="000000"/>
                </a:solidFill>
                <a:latin typeface="verdana" panose="020B0604030504040204" pitchFamily="34" charset="0"/>
              </a:rPr>
              <a:t>igienico</a:t>
            </a:r>
            <a:r>
              <a:rPr lang="en-US" sz="2000" dirty="0">
                <a:solidFill>
                  <a:srgbClr val="000000"/>
                </a:solidFill>
                <a:latin typeface="verdana" panose="020B0604030504040204" pitchFamily="34" charset="0"/>
              </a:rPr>
              <a:t>- </a:t>
            </a:r>
            <a:r>
              <a:rPr lang="en-US" sz="2000" dirty="0" err="1">
                <a:solidFill>
                  <a:srgbClr val="000000"/>
                </a:solidFill>
                <a:latin typeface="verdana" panose="020B0604030504040204" pitchFamily="34" charset="0"/>
              </a:rPr>
              <a:t>sanitare</a:t>
            </a:r>
            <a:r>
              <a:rPr lang="en-US" sz="2000" dirty="0">
                <a:solidFill>
                  <a:srgbClr val="000000"/>
                </a:solidFill>
                <a:latin typeface="verdana" panose="020B0604030504040204" pitchFamily="34" charset="0"/>
              </a:rPr>
              <a:t> </a:t>
            </a:r>
            <a:r>
              <a:rPr lang="en-US" sz="2000" dirty="0" err="1">
                <a:solidFill>
                  <a:srgbClr val="000000"/>
                </a:solidFill>
                <a:latin typeface="verdana" panose="020B0604030504040204" pitchFamily="34" charset="0"/>
              </a:rPr>
              <a:t>elementare</a:t>
            </a:r>
            <a:r>
              <a:rPr lang="ro-RO" sz="2000" dirty="0">
                <a:solidFill>
                  <a:srgbClr val="000000"/>
                </a:solidFill>
                <a:latin typeface="verdana" panose="020B0604030504040204" pitchFamily="34" charset="0"/>
              </a:rPr>
              <a:t>;</a:t>
            </a:r>
          </a:p>
          <a:p>
            <a:pPr marL="807079" lvl="1" indent="-342900" algn="just">
              <a:lnSpc>
                <a:spcPct val="150000"/>
              </a:lnSpc>
              <a:buFont typeface="Arial" panose="020B0604020202020204" pitchFamily="34" charset="0"/>
              <a:buChar char="•"/>
            </a:pPr>
            <a:r>
              <a:rPr lang="en-US" sz="2000" dirty="0" err="1">
                <a:solidFill>
                  <a:srgbClr val="000000"/>
                </a:solidFill>
                <a:latin typeface="verdana" panose="020B0604030504040204" pitchFamily="34" charset="0"/>
              </a:rPr>
              <a:t>Lipsa</a:t>
            </a:r>
            <a:r>
              <a:rPr lang="en-US" sz="2000" dirty="0">
                <a:solidFill>
                  <a:srgbClr val="000000"/>
                </a:solidFill>
                <a:latin typeface="verdana" panose="020B0604030504040204" pitchFamily="34" charset="0"/>
              </a:rPr>
              <a:t> de </a:t>
            </a:r>
            <a:r>
              <a:rPr lang="en-US" sz="2000" dirty="0" err="1">
                <a:solidFill>
                  <a:srgbClr val="000000"/>
                </a:solidFill>
                <a:latin typeface="verdana" panose="020B0604030504040204" pitchFamily="34" charset="0"/>
              </a:rPr>
              <a:t>acces</a:t>
            </a:r>
            <a:r>
              <a:rPr lang="en-US" sz="2000" dirty="0">
                <a:solidFill>
                  <a:srgbClr val="000000"/>
                </a:solidFill>
                <a:latin typeface="verdana" panose="020B0604030504040204" pitchFamily="34" charset="0"/>
              </a:rPr>
              <a:t> la </a:t>
            </a:r>
            <a:r>
              <a:rPr lang="en-US" sz="2000" dirty="0" err="1">
                <a:solidFill>
                  <a:srgbClr val="000000"/>
                </a:solidFill>
                <a:latin typeface="verdana" panose="020B0604030504040204" pitchFamily="34" charset="0"/>
              </a:rPr>
              <a:t>hrană</a:t>
            </a:r>
            <a:r>
              <a:rPr lang="en-US" sz="2000" dirty="0">
                <a:solidFill>
                  <a:srgbClr val="000000"/>
                </a:solidFill>
                <a:latin typeface="verdana" panose="020B0604030504040204" pitchFamily="34" charset="0"/>
              </a:rPr>
              <a:t> </a:t>
            </a:r>
            <a:r>
              <a:rPr lang="en-US" sz="2000" dirty="0" err="1">
                <a:solidFill>
                  <a:srgbClr val="000000"/>
                </a:solidFill>
                <a:latin typeface="verdana" panose="020B0604030504040204" pitchFamily="34" charset="0"/>
              </a:rPr>
              <a:t>și</a:t>
            </a:r>
            <a:r>
              <a:rPr lang="en-US" sz="2000" dirty="0">
                <a:solidFill>
                  <a:srgbClr val="000000"/>
                </a:solidFill>
                <a:latin typeface="verdana" panose="020B0604030504040204" pitchFamily="34" charset="0"/>
              </a:rPr>
              <a:t> </a:t>
            </a:r>
            <a:r>
              <a:rPr lang="en-US" sz="2000" dirty="0" err="1">
                <a:solidFill>
                  <a:srgbClr val="000000"/>
                </a:solidFill>
                <a:latin typeface="verdana" panose="020B0604030504040204" pitchFamily="34" charset="0"/>
              </a:rPr>
              <a:t>apă</a:t>
            </a:r>
            <a:r>
              <a:rPr lang="ro-RO" sz="2000" dirty="0">
                <a:solidFill>
                  <a:srgbClr val="000000"/>
                </a:solidFill>
                <a:latin typeface="verdana" panose="020B0604030504040204" pitchFamily="34" charset="0"/>
              </a:rPr>
              <a:t>;</a:t>
            </a:r>
          </a:p>
          <a:p>
            <a:pPr marL="807079" lvl="1" indent="-342900" algn="just">
              <a:lnSpc>
                <a:spcPct val="150000"/>
              </a:lnSpc>
              <a:buFont typeface="Arial" panose="020B0604020202020204" pitchFamily="34" charset="0"/>
              <a:buChar char="•"/>
            </a:pPr>
            <a:r>
              <a:rPr lang="en-US" sz="2000" dirty="0" err="1">
                <a:solidFill>
                  <a:srgbClr val="000000"/>
                </a:solidFill>
                <a:latin typeface="verdana" panose="020B0604030504040204" pitchFamily="34" charset="0"/>
              </a:rPr>
              <a:t>Drept</a:t>
            </a:r>
            <a:r>
              <a:rPr lang="en-US" sz="2000" dirty="0">
                <a:solidFill>
                  <a:srgbClr val="000000"/>
                </a:solidFill>
                <a:latin typeface="verdana" panose="020B0604030504040204" pitchFamily="34" charset="0"/>
              </a:rPr>
              <a:t> </a:t>
            </a:r>
            <a:r>
              <a:rPr lang="en-US" sz="2000" dirty="0" err="1">
                <a:solidFill>
                  <a:srgbClr val="000000"/>
                </a:solidFill>
                <a:latin typeface="verdana" panose="020B0604030504040204" pitchFamily="34" charset="0"/>
              </a:rPr>
              <a:t>limitat</a:t>
            </a:r>
            <a:r>
              <a:rPr lang="en-US" sz="2000" dirty="0">
                <a:solidFill>
                  <a:srgbClr val="000000"/>
                </a:solidFill>
                <a:latin typeface="verdana" panose="020B0604030504040204" pitchFamily="34" charset="0"/>
              </a:rPr>
              <a:t> </a:t>
            </a:r>
            <a:r>
              <a:rPr lang="en-US" sz="2000" dirty="0" err="1">
                <a:solidFill>
                  <a:srgbClr val="000000"/>
                </a:solidFill>
                <a:latin typeface="verdana" panose="020B0604030504040204" pitchFamily="34" charset="0"/>
              </a:rPr>
              <a:t>sau</a:t>
            </a:r>
            <a:r>
              <a:rPr lang="en-US" sz="2000" dirty="0">
                <a:solidFill>
                  <a:srgbClr val="000000"/>
                </a:solidFill>
                <a:latin typeface="verdana" panose="020B0604030504040204" pitchFamily="34" charset="0"/>
              </a:rPr>
              <a:t> </a:t>
            </a:r>
            <a:r>
              <a:rPr lang="en-US" sz="2000" dirty="0" err="1">
                <a:solidFill>
                  <a:srgbClr val="000000"/>
                </a:solidFill>
                <a:latin typeface="verdana" panose="020B0604030504040204" pitchFamily="34" charset="0"/>
              </a:rPr>
              <a:t>lipsa</a:t>
            </a:r>
            <a:r>
              <a:rPr lang="en-US" sz="2000" dirty="0">
                <a:solidFill>
                  <a:srgbClr val="000000"/>
                </a:solidFill>
                <a:latin typeface="verdana" panose="020B0604030504040204" pitchFamily="34" charset="0"/>
              </a:rPr>
              <a:t> </a:t>
            </a:r>
            <a:r>
              <a:rPr lang="en-US" sz="2000" dirty="0" err="1">
                <a:solidFill>
                  <a:srgbClr val="000000"/>
                </a:solidFill>
                <a:latin typeface="verdana" panose="020B0604030504040204" pitchFamily="34" charset="0"/>
              </a:rPr>
              <a:t>dreptului</a:t>
            </a:r>
            <a:r>
              <a:rPr lang="en-US" sz="2000" dirty="0">
                <a:solidFill>
                  <a:srgbClr val="000000"/>
                </a:solidFill>
                <a:latin typeface="verdana" panose="020B0604030504040204" pitchFamily="34" charset="0"/>
              </a:rPr>
              <a:t> la </a:t>
            </a:r>
            <a:r>
              <a:rPr lang="en-US" sz="2000" dirty="0" err="1">
                <a:solidFill>
                  <a:srgbClr val="000000"/>
                </a:solidFill>
                <a:latin typeface="verdana" panose="020B0604030504040204" pitchFamily="34" charset="0"/>
              </a:rPr>
              <a:t>viață</a:t>
            </a:r>
            <a:r>
              <a:rPr lang="en-US" sz="2000" dirty="0">
                <a:solidFill>
                  <a:srgbClr val="000000"/>
                </a:solidFill>
                <a:latin typeface="verdana" panose="020B0604030504040204" pitchFamily="34" charset="0"/>
              </a:rPr>
              <a:t> private</a:t>
            </a:r>
            <a:r>
              <a:rPr lang="ro-RO" sz="2000" dirty="0">
                <a:solidFill>
                  <a:srgbClr val="000000"/>
                </a:solidFill>
                <a:latin typeface="verdana" panose="020B0604030504040204" pitchFamily="34" charset="0"/>
              </a:rPr>
              <a:t>;</a:t>
            </a:r>
          </a:p>
          <a:p>
            <a:pPr marL="807079" lvl="1" indent="-342900" algn="just">
              <a:lnSpc>
                <a:spcPct val="150000"/>
              </a:lnSpc>
              <a:buFont typeface="Arial" panose="020B0604020202020204" pitchFamily="34" charset="0"/>
              <a:buChar char="•"/>
            </a:pPr>
            <a:r>
              <a:rPr lang="en-US" sz="2000" dirty="0" err="1">
                <a:solidFill>
                  <a:srgbClr val="000000"/>
                </a:solidFill>
                <a:latin typeface="verdana" panose="020B0604030504040204" pitchFamily="34" charset="0"/>
              </a:rPr>
              <a:t>Spațiul</a:t>
            </a:r>
            <a:r>
              <a:rPr lang="en-US" sz="2000" dirty="0">
                <a:solidFill>
                  <a:srgbClr val="000000"/>
                </a:solidFill>
                <a:latin typeface="verdana" panose="020B0604030504040204" pitchFamily="34" charset="0"/>
              </a:rPr>
              <a:t> de </a:t>
            </a:r>
            <a:r>
              <a:rPr lang="en-US" sz="2000" dirty="0" err="1">
                <a:solidFill>
                  <a:srgbClr val="000000"/>
                </a:solidFill>
                <a:latin typeface="verdana" panose="020B0604030504040204" pitchFamily="34" charset="0"/>
              </a:rPr>
              <a:t>locuit</a:t>
            </a:r>
            <a:r>
              <a:rPr lang="en-US" sz="2000" dirty="0">
                <a:solidFill>
                  <a:srgbClr val="000000"/>
                </a:solidFill>
                <a:latin typeface="verdana" panose="020B0604030504040204" pitchFamily="34" charset="0"/>
              </a:rPr>
              <a:t> e </a:t>
            </a:r>
            <a:r>
              <a:rPr lang="en-US" sz="2000" dirty="0" err="1">
                <a:solidFill>
                  <a:srgbClr val="000000"/>
                </a:solidFill>
                <a:latin typeface="verdana" panose="020B0604030504040204" pitchFamily="34" charset="0"/>
              </a:rPr>
              <a:t>necorespunzător</a:t>
            </a:r>
            <a:r>
              <a:rPr lang="en-US" sz="2000" dirty="0">
                <a:solidFill>
                  <a:srgbClr val="000000"/>
                </a:solidFill>
                <a:latin typeface="verdana" panose="020B0604030504040204" pitchFamily="34" charset="0"/>
              </a:rPr>
              <a:t> </a:t>
            </a:r>
            <a:r>
              <a:rPr lang="en-US" sz="2000" dirty="0" err="1">
                <a:solidFill>
                  <a:srgbClr val="000000"/>
                </a:solidFill>
                <a:latin typeface="verdana" panose="020B0604030504040204" pitchFamily="34" charset="0"/>
              </a:rPr>
              <a:t>pentru</a:t>
            </a:r>
            <a:r>
              <a:rPr lang="en-US" sz="2000" dirty="0">
                <a:solidFill>
                  <a:srgbClr val="000000"/>
                </a:solidFill>
                <a:latin typeface="verdana" panose="020B0604030504040204" pitchFamily="34" charset="0"/>
              </a:rPr>
              <a:t> a fi </a:t>
            </a:r>
            <a:r>
              <a:rPr lang="en-US" sz="2000" dirty="0" err="1">
                <a:solidFill>
                  <a:srgbClr val="000000"/>
                </a:solidFill>
                <a:latin typeface="verdana" panose="020B0604030504040204" pitchFamily="34" charset="0"/>
              </a:rPr>
              <a:t>locuit</a:t>
            </a:r>
            <a:r>
              <a:rPr lang="en-US" sz="2000" dirty="0">
                <a:solidFill>
                  <a:srgbClr val="000000"/>
                </a:solidFill>
                <a:latin typeface="verdana" panose="020B0604030504040204" pitchFamily="34" charset="0"/>
              </a:rPr>
              <a:t> (</a:t>
            </a:r>
            <a:r>
              <a:rPr lang="en-US" sz="2000" dirty="0" err="1">
                <a:solidFill>
                  <a:srgbClr val="000000"/>
                </a:solidFill>
                <a:latin typeface="verdana" panose="020B0604030504040204" pitchFamily="34" charset="0"/>
              </a:rPr>
              <a:t>subsol</a:t>
            </a:r>
            <a:r>
              <a:rPr lang="en-US" sz="2000" dirty="0">
                <a:solidFill>
                  <a:srgbClr val="000000"/>
                </a:solidFill>
                <a:latin typeface="verdana" panose="020B0604030504040204" pitchFamily="34" charset="0"/>
              </a:rPr>
              <a:t>, </a:t>
            </a:r>
            <a:r>
              <a:rPr lang="en-US" sz="2000" dirty="0" err="1">
                <a:solidFill>
                  <a:srgbClr val="000000"/>
                </a:solidFill>
                <a:latin typeface="verdana" panose="020B0604030504040204" pitchFamily="34" charset="0"/>
              </a:rPr>
              <a:t>depozit</a:t>
            </a:r>
            <a:r>
              <a:rPr lang="en-US" sz="2000" dirty="0">
                <a:solidFill>
                  <a:srgbClr val="000000"/>
                </a:solidFill>
                <a:latin typeface="verdana" panose="020B0604030504040204" pitchFamily="34" charset="0"/>
              </a:rPr>
              <a:t>, </a:t>
            </a:r>
            <a:r>
              <a:rPr lang="en-US" sz="2000" dirty="0" err="1">
                <a:solidFill>
                  <a:srgbClr val="000000"/>
                </a:solidFill>
                <a:latin typeface="verdana" panose="020B0604030504040204" pitchFamily="34" charset="0"/>
              </a:rPr>
              <a:t>cort</a:t>
            </a:r>
            <a:r>
              <a:rPr lang="en-US" sz="2000" dirty="0">
                <a:solidFill>
                  <a:srgbClr val="000000"/>
                </a:solidFill>
                <a:latin typeface="verdana" panose="020B0604030504040204" pitchFamily="34" charset="0"/>
              </a:rPr>
              <a:t>)</a:t>
            </a:r>
            <a:r>
              <a:rPr lang="ro-RO" sz="2000" dirty="0">
                <a:solidFill>
                  <a:srgbClr val="000000"/>
                </a:solidFill>
                <a:latin typeface="verdana" panose="020B0604030504040204" pitchFamily="34" charset="0"/>
              </a:rPr>
              <a:t>;</a:t>
            </a:r>
          </a:p>
          <a:p>
            <a:pPr marL="807079" lvl="1" indent="-342900" algn="just">
              <a:lnSpc>
                <a:spcPct val="150000"/>
              </a:lnSpc>
              <a:buFont typeface="Arial" panose="020B0604020202020204" pitchFamily="34" charset="0"/>
              <a:buChar char="•"/>
            </a:pPr>
            <a:r>
              <a:rPr lang="en-US" sz="2000" dirty="0" err="1">
                <a:solidFill>
                  <a:srgbClr val="000000"/>
                </a:solidFill>
                <a:latin typeface="verdana" panose="020B0604030504040204" pitchFamily="34" charset="0"/>
              </a:rPr>
              <a:t>Persoana</a:t>
            </a:r>
            <a:r>
              <a:rPr lang="en-US" sz="2000" dirty="0">
                <a:solidFill>
                  <a:srgbClr val="000000"/>
                </a:solidFill>
                <a:latin typeface="verdana" panose="020B0604030504040204" pitchFamily="34" charset="0"/>
              </a:rPr>
              <a:t> are </a:t>
            </a:r>
            <a:r>
              <a:rPr lang="en-US" sz="2000" dirty="0" err="1">
                <a:solidFill>
                  <a:srgbClr val="000000"/>
                </a:solidFill>
                <a:latin typeface="verdana" panose="020B0604030504040204" pitchFamily="34" charset="0"/>
              </a:rPr>
              <a:t>libertate</a:t>
            </a:r>
            <a:r>
              <a:rPr lang="en-US" sz="2000" dirty="0">
                <a:solidFill>
                  <a:srgbClr val="000000"/>
                </a:solidFill>
                <a:latin typeface="verdana" panose="020B0604030504040204" pitchFamily="34" charset="0"/>
              </a:rPr>
              <a:t> </a:t>
            </a:r>
            <a:r>
              <a:rPr lang="en-US" sz="2000" dirty="0" err="1">
                <a:solidFill>
                  <a:srgbClr val="000000"/>
                </a:solidFill>
                <a:latin typeface="verdana" panose="020B0604030504040204" pitchFamily="34" charset="0"/>
              </a:rPr>
              <a:t>limitată</a:t>
            </a:r>
            <a:r>
              <a:rPr lang="en-US" sz="2000" dirty="0">
                <a:solidFill>
                  <a:srgbClr val="000000"/>
                </a:solidFill>
                <a:latin typeface="verdana" panose="020B0604030504040204" pitchFamily="34" charset="0"/>
              </a:rPr>
              <a:t> de </a:t>
            </a:r>
            <a:r>
              <a:rPr lang="en-US" sz="2000" dirty="0" err="1">
                <a:solidFill>
                  <a:srgbClr val="000000"/>
                </a:solidFill>
                <a:latin typeface="verdana" panose="020B0604030504040204" pitchFamily="34" charset="0"/>
              </a:rPr>
              <a:t>mișcare</a:t>
            </a:r>
            <a:r>
              <a:rPr lang="en-US" sz="2000" dirty="0">
                <a:solidFill>
                  <a:srgbClr val="000000"/>
                </a:solidFill>
                <a:latin typeface="verdana" panose="020B0604030504040204" pitchFamily="34" charset="0"/>
              </a:rPr>
              <a:t> </a:t>
            </a:r>
            <a:r>
              <a:rPr lang="en-US" sz="2000" dirty="0" err="1">
                <a:solidFill>
                  <a:srgbClr val="000000"/>
                </a:solidFill>
                <a:latin typeface="verdana" panose="020B0604030504040204" pitchFamily="34" charset="0"/>
              </a:rPr>
              <a:t>în</a:t>
            </a:r>
            <a:r>
              <a:rPr lang="en-US" sz="2000" dirty="0">
                <a:solidFill>
                  <a:srgbClr val="000000"/>
                </a:solidFill>
                <a:latin typeface="verdana" panose="020B0604030504040204" pitchFamily="34" charset="0"/>
              </a:rPr>
              <a:t> </a:t>
            </a:r>
            <a:r>
              <a:rPr lang="en-US" sz="2000" dirty="0" err="1">
                <a:solidFill>
                  <a:srgbClr val="000000"/>
                </a:solidFill>
                <a:latin typeface="verdana" panose="020B0604030504040204" pitchFamily="34" charset="0"/>
              </a:rPr>
              <a:t>spațiul</a:t>
            </a:r>
            <a:r>
              <a:rPr lang="en-US" sz="2000" dirty="0">
                <a:solidFill>
                  <a:srgbClr val="000000"/>
                </a:solidFill>
                <a:latin typeface="verdana" panose="020B0604030504040204" pitchFamily="34" charset="0"/>
              </a:rPr>
              <a:t> </a:t>
            </a:r>
            <a:r>
              <a:rPr lang="en-US" sz="2000" dirty="0" err="1">
                <a:solidFill>
                  <a:srgbClr val="000000"/>
                </a:solidFill>
                <a:latin typeface="verdana" panose="020B0604030504040204" pitchFamily="34" charset="0"/>
              </a:rPr>
              <a:t>propriu</a:t>
            </a:r>
            <a:r>
              <a:rPr lang="en-US" sz="2000" dirty="0">
                <a:solidFill>
                  <a:srgbClr val="000000"/>
                </a:solidFill>
                <a:latin typeface="verdana" panose="020B0604030504040204" pitchFamily="34" charset="0"/>
              </a:rPr>
              <a:t> de </a:t>
            </a:r>
            <a:r>
              <a:rPr lang="en-US" sz="2000" dirty="0" err="1">
                <a:solidFill>
                  <a:srgbClr val="000000"/>
                </a:solidFill>
                <a:latin typeface="verdana" panose="020B0604030504040204" pitchFamily="34" charset="0"/>
              </a:rPr>
              <a:t>locuit</a:t>
            </a:r>
            <a:r>
              <a:rPr lang="ro-RO" sz="2000" dirty="0">
                <a:solidFill>
                  <a:srgbClr val="000000"/>
                </a:solidFill>
                <a:latin typeface="verdana" panose="020B0604030504040204" pitchFamily="34" charset="0"/>
              </a:rPr>
              <a:t>;</a:t>
            </a:r>
          </a:p>
          <a:p>
            <a:pPr marL="807079" lvl="1" indent="-342900" algn="just">
              <a:lnSpc>
                <a:spcPct val="150000"/>
              </a:lnSpc>
              <a:buFont typeface="Arial" panose="020B0604020202020204" pitchFamily="34" charset="0"/>
              <a:buChar char="•"/>
            </a:pPr>
            <a:r>
              <a:rPr lang="en-US" sz="2000" dirty="0" err="1">
                <a:solidFill>
                  <a:srgbClr val="000000"/>
                </a:solidFill>
                <a:latin typeface="verdana" panose="020B0604030504040204" pitchFamily="34" charset="0"/>
              </a:rPr>
              <a:t>Persoanei</a:t>
            </a:r>
            <a:r>
              <a:rPr lang="en-US" sz="2000" dirty="0">
                <a:solidFill>
                  <a:srgbClr val="000000"/>
                </a:solidFill>
                <a:latin typeface="verdana" panose="020B0604030504040204" pitchFamily="34" charset="0"/>
              </a:rPr>
              <a:t> nu </a:t>
            </a:r>
            <a:r>
              <a:rPr lang="en-US" sz="2000" dirty="0" err="1">
                <a:solidFill>
                  <a:srgbClr val="000000"/>
                </a:solidFill>
                <a:latin typeface="verdana" panose="020B0604030504040204" pitchFamily="34" charset="0"/>
              </a:rPr>
              <a:t>i</a:t>
            </a:r>
            <a:r>
              <a:rPr lang="en-US" sz="2000" dirty="0">
                <a:solidFill>
                  <a:srgbClr val="000000"/>
                </a:solidFill>
                <a:latin typeface="verdana" panose="020B0604030504040204" pitchFamily="34" charset="0"/>
              </a:rPr>
              <a:t> se </a:t>
            </a:r>
            <a:r>
              <a:rPr lang="en-US" sz="2000" dirty="0" err="1">
                <a:solidFill>
                  <a:srgbClr val="000000"/>
                </a:solidFill>
                <a:latin typeface="verdana" panose="020B0604030504040204" pitchFamily="34" charset="0"/>
              </a:rPr>
              <a:t>permite</a:t>
            </a:r>
            <a:r>
              <a:rPr lang="en-US" sz="2000" dirty="0">
                <a:solidFill>
                  <a:srgbClr val="000000"/>
                </a:solidFill>
                <a:latin typeface="verdana" panose="020B0604030504040204" pitchFamily="34" charset="0"/>
              </a:rPr>
              <a:t> </a:t>
            </a:r>
            <a:r>
              <a:rPr lang="en-US" sz="2000" dirty="0" err="1">
                <a:solidFill>
                  <a:srgbClr val="000000"/>
                </a:solidFill>
                <a:latin typeface="verdana" panose="020B0604030504040204" pitchFamily="34" charset="0"/>
              </a:rPr>
              <a:t>să-și</a:t>
            </a:r>
            <a:r>
              <a:rPr lang="en-US" sz="2000" dirty="0">
                <a:solidFill>
                  <a:srgbClr val="000000"/>
                </a:solidFill>
                <a:latin typeface="verdana" panose="020B0604030504040204" pitchFamily="34" charset="0"/>
              </a:rPr>
              <a:t> </a:t>
            </a:r>
            <a:r>
              <a:rPr lang="en-US" sz="2000" dirty="0" err="1">
                <a:solidFill>
                  <a:srgbClr val="000000"/>
                </a:solidFill>
                <a:latin typeface="verdana" panose="020B0604030504040204" pitchFamily="34" charset="0"/>
              </a:rPr>
              <a:t>aleagă</a:t>
            </a:r>
            <a:r>
              <a:rPr lang="en-US" sz="2000" dirty="0">
                <a:solidFill>
                  <a:srgbClr val="000000"/>
                </a:solidFill>
                <a:latin typeface="verdana" panose="020B0604030504040204" pitchFamily="34" charset="0"/>
              </a:rPr>
              <a:t> </a:t>
            </a:r>
            <a:r>
              <a:rPr lang="en-US" sz="2000" dirty="0" err="1">
                <a:solidFill>
                  <a:srgbClr val="000000"/>
                </a:solidFill>
                <a:latin typeface="verdana" panose="020B0604030504040204" pitchFamily="34" charset="0"/>
              </a:rPr>
              <a:t>sau</a:t>
            </a:r>
            <a:r>
              <a:rPr lang="en-US" sz="2000" dirty="0">
                <a:solidFill>
                  <a:srgbClr val="000000"/>
                </a:solidFill>
                <a:latin typeface="verdana" panose="020B0604030504040204" pitchFamily="34" charset="0"/>
              </a:rPr>
              <a:t> </a:t>
            </a:r>
            <a:r>
              <a:rPr lang="en-US" sz="2000" dirty="0" err="1">
                <a:solidFill>
                  <a:srgbClr val="000000"/>
                </a:solidFill>
                <a:latin typeface="verdana" panose="020B0604030504040204" pitchFamily="34" charset="0"/>
              </a:rPr>
              <a:t>să-și</a:t>
            </a:r>
            <a:r>
              <a:rPr lang="en-US" sz="2000" dirty="0">
                <a:solidFill>
                  <a:srgbClr val="000000"/>
                </a:solidFill>
                <a:latin typeface="verdana" panose="020B0604030504040204" pitchFamily="34" charset="0"/>
              </a:rPr>
              <a:t> </a:t>
            </a:r>
            <a:r>
              <a:rPr lang="en-US" sz="2000" dirty="0" err="1">
                <a:solidFill>
                  <a:srgbClr val="000000"/>
                </a:solidFill>
                <a:latin typeface="verdana" panose="020B0604030504040204" pitchFamily="34" charset="0"/>
              </a:rPr>
              <a:t>schimbe</a:t>
            </a:r>
            <a:r>
              <a:rPr lang="en-US" sz="2000" dirty="0">
                <a:solidFill>
                  <a:srgbClr val="000000"/>
                </a:solidFill>
                <a:latin typeface="verdana" panose="020B0604030504040204" pitchFamily="34" charset="0"/>
              </a:rPr>
              <a:t> </a:t>
            </a:r>
            <a:r>
              <a:rPr lang="en-US" sz="2000" dirty="0" err="1">
                <a:solidFill>
                  <a:srgbClr val="000000"/>
                </a:solidFill>
                <a:latin typeface="verdana" panose="020B0604030504040204" pitchFamily="34" charset="0"/>
              </a:rPr>
              <a:t>spațiul</a:t>
            </a:r>
            <a:r>
              <a:rPr lang="en-US" sz="2000" dirty="0">
                <a:solidFill>
                  <a:srgbClr val="000000"/>
                </a:solidFill>
                <a:latin typeface="verdana" panose="020B0604030504040204" pitchFamily="34" charset="0"/>
              </a:rPr>
              <a:t> de </a:t>
            </a:r>
            <a:r>
              <a:rPr lang="en-US" sz="2000" dirty="0" err="1">
                <a:solidFill>
                  <a:srgbClr val="000000"/>
                </a:solidFill>
                <a:latin typeface="verdana" panose="020B0604030504040204" pitchFamily="34" charset="0"/>
              </a:rPr>
              <a:t>locuit</a:t>
            </a:r>
            <a:r>
              <a:rPr lang="ro-RO" sz="2000" dirty="0">
                <a:solidFill>
                  <a:srgbClr val="000000"/>
                </a:solidFill>
                <a:latin typeface="verdana" panose="020B0604030504040204" pitchFamily="34" charset="0"/>
              </a:rPr>
              <a:t>;</a:t>
            </a:r>
          </a:p>
          <a:p>
            <a:pPr marL="807079" lvl="1" indent="-342900" algn="just">
              <a:lnSpc>
                <a:spcPct val="150000"/>
              </a:lnSpc>
              <a:buFont typeface="Arial" panose="020B0604020202020204" pitchFamily="34" charset="0"/>
              <a:buChar char="•"/>
            </a:pPr>
            <a:r>
              <a:rPr lang="en-US" sz="2000" dirty="0" err="1">
                <a:solidFill>
                  <a:srgbClr val="000000"/>
                </a:solidFill>
                <a:latin typeface="verdana" panose="020B0604030504040204" pitchFamily="34" charset="0"/>
              </a:rPr>
              <a:t>Persoana</a:t>
            </a:r>
            <a:r>
              <a:rPr lang="en-US" sz="2000" dirty="0">
                <a:solidFill>
                  <a:srgbClr val="000000"/>
                </a:solidFill>
                <a:latin typeface="verdana" panose="020B0604030504040204" pitchFamily="34" charset="0"/>
              </a:rPr>
              <a:t> e </a:t>
            </a:r>
            <a:r>
              <a:rPr lang="en-US" sz="2000" dirty="0" err="1">
                <a:solidFill>
                  <a:srgbClr val="000000"/>
                </a:solidFill>
                <a:latin typeface="verdana" panose="020B0604030504040204" pitchFamily="34" charset="0"/>
              </a:rPr>
              <a:t>obligată</a:t>
            </a:r>
            <a:r>
              <a:rPr lang="en-US" sz="2000" dirty="0">
                <a:solidFill>
                  <a:srgbClr val="000000"/>
                </a:solidFill>
                <a:latin typeface="verdana" panose="020B0604030504040204" pitchFamily="34" charset="0"/>
              </a:rPr>
              <a:t> </a:t>
            </a:r>
            <a:r>
              <a:rPr lang="en-US" sz="2000" dirty="0" err="1">
                <a:solidFill>
                  <a:srgbClr val="000000"/>
                </a:solidFill>
                <a:latin typeface="verdana" panose="020B0604030504040204" pitchFamily="34" charset="0"/>
              </a:rPr>
              <a:t>să</a:t>
            </a:r>
            <a:r>
              <a:rPr lang="en-US" sz="2000" dirty="0">
                <a:solidFill>
                  <a:srgbClr val="000000"/>
                </a:solidFill>
                <a:latin typeface="verdana" panose="020B0604030504040204" pitchFamily="34" charset="0"/>
              </a:rPr>
              <a:t> </a:t>
            </a:r>
            <a:r>
              <a:rPr lang="en-US" sz="2000" dirty="0" err="1">
                <a:solidFill>
                  <a:srgbClr val="000000"/>
                </a:solidFill>
                <a:latin typeface="verdana" panose="020B0604030504040204" pitchFamily="34" charset="0"/>
              </a:rPr>
              <a:t>stea</a:t>
            </a:r>
            <a:r>
              <a:rPr lang="en-US" sz="2000" dirty="0">
                <a:solidFill>
                  <a:srgbClr val="000000"/>
                </a:solidFill>
                <a:latin typeface="verdana" panose="020B0604030504040204" pitchFamily="34" charset="0"/>
              </a:rPr>
              <a:t> </a:t>
            </a:r>
            <a:r>
              <a:rPr lang="en-US" sz="2000" dirty="0" err="1">
                <a:solidFill>
                  <a:srgbClr val="000000"/>
                </a:solidFill>
                <a:latin typeface="verdana" panose="020B0604030504040204" pitchFamily="34" charset="0"/>
              </a:rPr>
              <a:t>într</a:t>
            </a:r>
            <a:r>
              <a:rPr lang="en-US" sz="2000" dirty="0">
                <a:solidFill>
                  <a:srgbClr val="000000"/>
                </a:solidFill>
                <a:latin typeface="verdana" panose="020B0604030504040204" pitchFamily="34" charset="0"/>
              </a:rPr>
              <a:t>-un </a:t>
            </a:r>
            <a:r>
              <a:rPr lang="en-US" sz="2000" dirty="0" err="1">
                <a:solidFill>
                  <a:srgbClr val="000000"/>
                </a:solidFill>
                <a:latin typeface="verdana" panose="020B0604030504040204" pitchFamily="34" charset="0"/>
              </a:rPr>
              <a:t>spațiu</a:t>
            </a:r>
            <a:r>
              <a:rPr lang="en-US" sz="2000" dirty="0">
                <a:solidFill>
                  <a:srgbClr val="000000"/>
                </a:solidFill>
                <a:latin typeface="verdana" panose="020B0604030504040204" pitchFamily="34" charset="0"/>
              </a:rPr>
              <a:t> </a:t>
            </a:r>
            <a:r>
              <a:rPr lang="en-US" sz="2000" dirty="0" err="1">
                <a:solidFill>
                  <a:srgbClr val="000000"/>
                </a:solidFill>
                <a:latin typeface="verdana" panose="020B0604030504040204" pitchFamily="34" charset="0"/>
              </a:rPr>
              <a:t>închis</a:t>
            </a:r>
            <a:r>
              <a:rPr lang="en-US" sz="2000" dirty="0">
                <a:solidFill>
                  <a:srgbClr val="000000"/>
                </a:solidFill>
                <a:latin typeface="verdana" panose="020B0604030504040204" pitchFamily="34" charset="0"/>
              </a:rPr>
              <a:t> </a:t>
            </a:r>
            <a:r>
              <a:rPr lang="en-US" sz="2000" dirty="0" err="1">
                <a:solidFill>
                  <a:srgbClr val="000000"/>
                </a:solidFill>
                <a:latin typeface="verdana" panose="020B0604030504040204" pitchFamily="34" charset="0"/>
              </a:rPr>
              <a:t>pe</a:t>
            </a:r>
            <a:r>
              <a:rPr lang="en-US" sz="2000" dirty="0">
                <a:solidFill>
                  <a:srgbClr val="000000"/>
                </a:solidFill>
                <a:latin typeface="verdana" panose="020B0604030504040204" pitchFamily="34" charset="0"/>
              </a:rPr>
              <a:t> </a:t>
            </a:r>
            <a:r>
              <a:rPr lang="en-US" sz="2000" dirty="0" err="1">
                <a:solidFill>
                  <a:srgbClr val="000000"/>
                </a:solidFill>
                <a:latin typeface="verdana" panose="020B0604030504040204" pitchFamily="34" charset="0"/>
              </a:rPr>
              <a:t>durata</a:t>
            </a:r>
            <a:r>
              <a:rPr lang="en-US" sz="2000" dirty="0">
                <a:solidFill>
                  <a:srgbClr val="000000"/>
                </a:solidFill>
                <a:latin typeface="verdana" panose="020B0604030504040204" pitchFamily="34" charset="0"/>
              </a:rPr>
              <a:t> </a:t>
            </a:r>
            <a:r>
              <a:rPr lang="en-US" sz="2000" dirty="0" err="1">
                <a:solidFill>
                  <a:srgbClr val="000000"/>
                </a:solidFill>
                <a:latin typeface="verdana" panose="020B0604030504040204" pitchFamily="34" charset="0"/>
              </a:rPr>
              <a:t>transportului</a:t>
            </a:r>
            <a:r>
              <a:rPr lang="ro-RO" sz="2000" dirty="0">
                <a:solidFill>
                  <a:srgbClr val="000000"/>
                </a:solidFill>
                <a:latin typeface="verdana" panose="020B0604030504040204" pitchFamily="34" charset="0"/>
              </a:rPr>
              <a:t>.</a:t>
            </a:r>
            <a:endParaRPr lang="ro-RO" sz="2000" b="1" dirty="0">
              <a:solidFill>
                <a:srgbClr val="000000"/>
              </a:solidFill>
              <a:latin typeface="verdana" panose="020B0604030504040204" pitchFamily="34" charset="0"/>
            </a:endParaRPr>
          </a:p>
        </p:txBody>
      </p:sp>
      <p:sp>
        <p:nvSpPr>
          <p:cNvPr id="7" name="TextBox 7"/>
          <p:cNvSpPr txBox="1"/>
          <p:nvPr/>
        </p:nvSpPr>
        <p:spPr>
          <a:xfrm>
            <a:off x="1028700" y="4467861"/>
            <a:ext cx="4709173" cy="1461939"/>
          </a:xfrm>
          <a:prstGeom prst="rect">
            <a:avLst/>
          </a:prstGeom>
        </p:spPr>
        <p:txBody>
          <a:bodyPr lIns="0" tIns="0" rIns="0" bIns="0" rtlCol="0" anchor="t">
            <a:spAutoFit/>
          </a:bodyPr>
          <a:lstStyle/>
          <a:p>
            <a:pPr algn="ctr">
              <a:lnSpc>
                <a:spcPts val="5719"/>
              </a:lnSpc>
            </a:pPr>
            <a:r>
              <a:rPr lang="ro-RO" sz="5199" dirty="0">
                <a:solidFill>
                  <a:srgbClr val="1D2896"/>
                </a:solidFill>
                <a:latin typeface="Kollektif Bold"/>
              </a:rPr>
              <a:t>Adăpostire, primire</a:t>
            </a:r>
            <a:endParaRPr lang="en-US" sz="5199" dirty="0">
              <a:solidFill>
                <a:srgbClr val="1D2896"/>
              </a:solidFill>
              <a:latin typeface="Kollektif Bold"/>
            </a:endParaRPr>
          </a:p>
        </p:txBody>
      </p:sp>
      <p:grpSp>
        <p:nvGrpSpPr>
          <p:cNvPr id="8" name="Group 8"/>
          <p:cNvGrpSpPr/>
          <p:nvPr/>
        </p:nvGrpSpPr>
        <p:grpSpPr>
          <a:xfrm>
            <a:off x="15701935" y="9544050"/>
            <a:ext cx="473857" cy="473857"/>
            <a:chOff x="0" y="0"/>
            <a:chExt cx="812800" cy="812800"/>
          </a:xfrm>
        </p:grpSpPr>
        <p:sp>
          <p:nvSpPr>
            <p:cNvPr id="9" name="Freeform 9"/>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24225C"/>
            </a:solidFill>
          </p:spPr>
        </p:sp>
        <p:sp>
          <p:nvSpPr>
            <p:cNvPr id="10" name="TextBox 10"/>
            <p:cNvSpPr txBox="1"/>
            <p:nvPr/>
          </p:nvSpPr>
          <p:spPr>
            <a:xfrm>
              <a:off x="76200" y="104775"/>
              <a:ext cx="660400" cy="631825"/>
            </a:xfrm>
            <a:prstGeom prst="rect">
              <a:avLst/>
            </a:prstGeom>
          </p:spPr>
          <p:txBody>
            <a:bodyPr lIns="50800" tIns="50800" rIns="50800" bIns="50800" rtlCol="0" anchor="ctr"/>
            <a:lstStyle/>
            <a:p>
              <a:pPr algn="ctr">
                <a:lnSpc>
                  <a:spcPts val="2000"/>
                </a:lnSpc>
              </a:pPr>
              <a:endParaRPr>
                <a:solidFill>
                  <a:prstClr val="black"/>
                </a:solidFill>
              </a:endParaRPr>
            </a:p>
          </p:txBody>
        </p:sp>
      </p:grpSp>
      <p:grpSp>
        <p:nvGrpSpPr>
          <p:cNvPr id="11" name="Group 11"/>
          <p:cNvGrpSpPr/>
          <p:nvPr/>
        </p:nvGrpSpPr>
        <p:grpSpPr>
          <a:xfrm>
            <a:off x="16790205" y="9544050"/>
            <a:ext cx="473857" cy="473857"/>
            <a:chOff x="0" y="0"/>
            <a:chExt cx="812800" cy="812800"/>
          </a:xfrm>
        </p:grpSpPr>
        <p:sp>
          <p:nvSpPr>
            <p:cNvPr id="12" name="Freeform 12"/>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24225C"/>
            </a:solidFill>
          </p:spPr>
        </p:sp>
        <p:sp>
          <p:nvSpPr>
            <p:cNvPr id="13" name="TextBox 13"/>
            <p:cNvSpPr txBox="1"/>
            <p:nvPr/>
          </p:nvSpPr>
          <p:spPr>
            <a:xfrm>
              <a:off x="76200" y="104775"/>
              <a:ext cx="660400" cy="631825"/>
            </a:xfrm>
            <a:prstGeom prst="rect">
              <a:avLst/>
            </a:prstGeom>
          </p:spPr>
          <p:txBody>
            <a:bodyPr lIns="50800" tIns="50800" rIns="50800" bIns="50800" rtlCol="0" anchor="ctr"/>
            <a:lstStyle/>
            <a:p>
              <a:pPr algn="ctr">
                <a:lnSpc>
                  <a:spcPts val="2000"/>
                </a:lnSpc>
              </a:pPr>
              <a:endParaRPr>
                <a:solidFill>
                  <a:prstClr val="black"/>
                </a:solidFill>
              </a:endParaRPr>
            </a:p>
          </p:txBody>
        </p:sp>
      </p:grpSp>
      <p:grpSp>
        <p:nvGrpSpPr>
          <p:cNvPr id="14" name="Group 14"/>
          <p:cNvGrpSpPr/>
          <p:nvPr/>
        </p:nvGrpSpPr>
        <p:grpSpPr>
          <a:xfrm>
            <a:off x="15938863" y="9544050"/>
            <a:ext cx="1088270" cy="473857"/>
            <a:chOff x="0" y="0"/>
            <a:chExt cx="286623" cy="124802"/>
          </a:xfrm>
        </p:grpSpPr>
        <p:sp>
          <p:nvSpPr>
            <p:cNvPr id="15" name="Freeform 15"/>
            <p:cNvSpPr/>
            <p:nvPr/>
          </p:nvSpPr>
          <p:spPr>
            <a:xfrm>
              <a:off x="0" y="0"/>
              <a:ext cx="286623" cy="124802"/>
            </a:xfrm>
            <a:custGeom>
              <a:avLst/>
              <a:gdLst/>
              <a:ahLst/>
              <a:cxnLst/>
              <a:rect l="l" t="t" r="r" b="b"/>
              <a:pathLst>
                <a:path w="286623" h="124802">
                  <a:moveTo>
                    <a:pt x="0" y="0"/>
                  </a:moveTo>
                  <a:lnTo>
                    <a:pt x="286623" y="0"/>
                  </a:lnTo>
                  <a:lnTo>
                    <a:pt x="286623" y="124802"/>
                  </a:lnTo>
                  <a:lnTo>
                    <a:pt x="0" y="124802"/>
                  </a:lnTo>
                  <a:close/>
                </a:path>
              </a:pathLst>
            </a:custGeom>
            <a:solidFill>
              <a:srgbClr val="24225C"/>
            </a:solidFill>
          </p:spPr>
        </p:sp>
        <p:sp>
          <p:nvSpPr>
            <p:cNvPr id="16" name="TextBox 16"/>
            <p:cNvSpPr txBox="1"/>
            <p:nvPr/>
          </p:nvSpPr>
          <p:spPr>
            <a:xfrm>
              <a:off x="0" y="28575"/>
              <a:ext cx="812800" cy="784225"/>
            </a:xfrm>
            <a:prstGeom prst="rect">
              <a:avLst/>
            </a:prstGeom>
          </p:spPr>
          <p:txBody>
            <a:bodyPr lIns="50800" tIns="50800" rIns="50800" bIns="50800" rtlCol="0" anchor="ctr"/>
            <a:lstStyle/>
            <a:p>
              <a:pPr algn="ctr">
                <a:lnSpc>
                  <a:spcPts val="2000"/>
                </a:lnSpc>
              </a:pPr>
              <a:endParaRPr>
                <a:solidFill>
                  <a:prstClr val="black"/>
                </a:solidFill>
              </a:endParaRPr>
            </a:p>
          </p:txBody>
        </p:sp>
      </p:grpSp>
      <p:sp>
        <p:nvSpPr>
          <p:cNvPr id="17" name="TextBox 17"/>
          <p:cNvSpPr txBox="1"/>
          <p:nvPr/>
        </p:nvSpPr>
        <p:spPr>
          <a:xfrm>
            <a:off x="15938863" y="9660329"/>
            <a:ext cx="1088270" cy="269875"/>
          </a:xfrm>
          <a:prstGeom prst="rect">
            <a:avLst/>
          </a:prstGeom>
        </p:spPr>
        <p:txBody>
          <a:bodyPr lIns="0" tIns="0" rIns="0" bIns="0" rtlCol="0" anchor="t">
            <a:spAutoFit/>
          </a:bodyPr>
          <a:lstStyle/>
          <a:p>
            <a:pPr algn="ctr">
              <a:lnSpc>
                <a:spcPts val="2000"/>
              </a:lnSpc>
            </a:pPr>
            <a:r>
              <a:rPr lang="en-US" sz="2000">
                <a:solidFill>
                  <a:srgbClr val="FFFFFF"/>
                </a:solidFill>
                <a:latin typeface="Kollektif"/>
              </a:rPr>
              <a:t>05/12</a:t>
            </a:r>
          </a:p>
        </p:txBody>
      </p:sp>
      <p:grpSp>
        <p:nvGrpSpPr>
          <p:cNvPr id="18" name="Group 18"/>
          <p:cNvGrpSpPr/>
          <p:nvPr/>
        </p:nvGrpSpPr>
        <p:grpSpPr>
          <a:xfrm>
            <a:off x="8674905" y="9544050"/>
            <a:ext cx="473857" cy="473857"/>
            <a:chOff x="0" y="0"/>
            <a:chExt cx="812800" cy="812800"/>
          </a:xfrm>
        </p:grpSpPr>
        <p:sp>
          <p:nvSpPr>
            <p:cNvPr id="19" name="Freeform 19"/>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24225C"/>
            </a:solidFill>
          </p:spPr>
        </p:sp>
        <p:sp>
          <p:nvSpPr>
            <p:cNvPr id="20" name="TextBox 20"/>
            <p:cNvSpPr txBox="1"/>
            <p:nvPr/>
          </p:nvSpPr>
          <p:spPr>
            <a:xfrm>
              <a:off x="76200" y="104775"/>
              <a:ext cx="660400" cy="631825"/>
            </a:xfrm>
            <a:prstGeom prst="rect">
              <a:avLst/>
            </a:prstGeom>
          </p:spPr>
          <p:txBody>
            <a:bodyPr lIns="50800" tIns="50800" rIns="50800" bIns="50800" rtlCol="0" anchor="ctr"/>
            <a:lstStyle/>
            <a:p>
              <a:pPr algn="ctr">
                <a:lnSpc>
                  <a:spcPts val="2000"/>
                </a:lnSpc>
              </a:pPr>
              <a:endParaRPr>
                <a:solidFill>
                  <a:prstClr val="black"/>
                </a:solidFill>
              </a:endParaRPr>
            </a:p>
          </p:txBody>
        </p:sp>
      </p:grpSp>
      <p:grpSp>
        <p:nvGrpSpPr>
          <p:cNvPr id="21" name="Group 21"/>
          <p:cNvGrpSpPr/>
          <p:nvPr/>
        </p:nvGrpSpPr>
        <p:grpSpPr>
          <a:xfrm>
            <a:off x="9139238" y="9544050"/>
            <a:ext cx="473857" cy="473857"/>
            <a:chOff x="0" y="0"/>
            <a:chExt cx="812800" cy="812800"/>
          </a:xfrm>
        </p:grpSpPr>
        <p:sp>
          <p:nvSpPr>
            <p:cNvPr id="22" name="Freeform 22"/>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24225C"/>
            </a:solidFill>
          </p:spPr>
        </p:sp>
        <p:sp>
          <p:nvSpPr>
            <p:cNvPr id="23" name="TextBox 23"/>
            <p:cNvSpPr txBox="1"/>
            <p:nvPr/>
          </p:nvSpPr>
          <p:spPr>
            <a:xfrm>
              <a:off x="76200" y="104775"/>
              <a:ext cx="660400" cy="631825"/>
            </a:xfrm>
            <a:prstGeom prst="rect">
              <a:avLst/>
            </a:prstGeom>
          </p:spPr>
          <p:txBody>
            <a:bodyPr lIns="50800" tIns="50800" rIns="50800" bIns="50800" rtlCol="0" anchor="ctr"/>
            <a:lstStyle/>
            <a:p>
              <a:pPr algn="ctr">
                <a:lnSpc>
                  <a:spcPts val="2000"/>
                </a:lnSpc>
              </a:pPr>
              <a:endParaRPr>
                <a:solidFill>
                  <a:prstClr val="black"/>
                </a:solidFill>
              </a:endParaRPr>
            </a:p>
          </p:txBody>
        </p:sp>
      </p:grpSp>
      <p:grpSp>
        <p:nvGrpSpPr>
          <p:cNvPr id="24" name="Group 24"/>
          <p:cNvGrpSpPr/>
          <p:nvPr/>
        </p:nvGrpSpPr>
        <p:grpSpPr>
          <a:xfrm>
            <a:off x="8911834" y="9544050"/>
            <a:ext cx="464332" cy="473857"/>
            <a:chOff x="0" y="0"/>
            <a:chExt cx="122293" cy="124802"/>
          </a:xfrm>
        </p:grpSpPr>
        <p:sp>
          <p:nvSpPr>
            <p:cNvPr id="25" name="Freeform 25"/>
            <p:cNvSpPr/>
            <p:nvPr/>
          </p:nvSpPr>
          <p:spPr>
            <a:xfrm>
              <a:off x="0" y="0"/>
              <a:ext cx="122293" cy="124802"/>
            </a:xfrm>
            <a:custGeom>
              <a:avLst/>
              <a:gdLst/>
              <a:ahLst/>
              <a:cxnLst/>
              <a:rect l="l" t="t" r="r" b="b"/>
              <a:pathLst>
                <a:path w="122293" h="124802">
                  <a:moveTo>
                    <a:pt x="0" y="0"/>
                  </a:moveTo>
                  <a:lnTo>
                    <a:pt x="122293" y="0"/>
                  </a:lnTo>
                  <a:lnTo>
                    <a:pt x="122293" y="124802"/>
                  </a:lnTo>
                  <a:lnTo>
                    <a:pt x="0" y="124802"/>
                  </a:lnTo>
                  <a:close/>
                </a:path>
              </a:pathLst>
            </a:custGeom>
            <a:solidFill>
              <a:srgbClr val="24225C"/>
            </a:solidFill>
          </p:spPr>
        </p:sp>
        <p:sp>
          <p:nvSpPr>
            <p:cNvPr id="26" name="TextBox 26"/>
            <p:cNvSpPr txBox="1"/>
            <p:nvPr/>
          </p:nvSpPr>
          <p:spPr>
            <a:xfrm>
              <a:off x="0" y="28575"/>
              <a:ext cx="812800" cy="784225"/>
            </a:xfrm>
            <a:prstGeom prst="rect">
              <a:avLst/>
            </a:prstGeom>
          </p:spPr>
          <p:txBody>
            <a:bodyPr lIns="50800" tIns="50800" rIns="50800" bIns="50800" rtlCol="0" anchor="ctr"/>
            <a:lstStyle/>
            <a:p>
              <a:pPr algn="ctr">
                <a:lnSpc>
                  <a:spcPts val="2000"/>
                </a:lnSpc>
              </a:pPr>
              <a:endParaRPr>
                <a:solidFill>
                  <a:prstClr val="black"/>
                </a:solidFill>
              </a:endParaRPr>
            </a:p>
          </p:txBody>
        </p:sp>
      </p:grpSp>
      <p:pic>
        <p:nvPicPr>
          <p:cNvPr id="27" name="Picture 27"/>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973740" y="9648895"/>
            <a:ext cx="350045" cy="281309"/>
          </a:xfrm>
          <a:prstGeom prst="rect">
            <a:avLst/>
          </a:prstGeom>
        </p:spPr>
      </p:pic>
      <p:sp>
        <p:nvSpPr>
          <p:cNvPr id="28" name="TextBox 28"/>
          <p:cNvSpPr txBox="1"/>
          <p:nvPr/>
        </p:nvSpPr>
        <p:spPr>
          <a:xfrm>
            <a:off x="231108" y="1009650"/>
            <a:ext cx="18363924" cy="807913"/>
          </a:xfrm>
          <a:prstGeom prst="rect">
            <a:avLst/>
          </a:prstGeom>
        </p:spPr>
        <p:txBody>
          <a:bodyPr lIns="0" tIns="0" rIns="0" bIns="0" rtlCol="0" anchor="t">
            <a:spAutoFit/>
          </a:bodyPr>
          <a:lstStyle/>
          <a:p>
            <a:pPr>
              <a:lnSpc>
                <a:spcPts val="6299"/>
              </a:lnSpc>
            </a:pPr>
            <a:r>
              <a:rPr lang="ro-RO" sz="6999" dirty="0">
                <a:solidFill>
                  <a:srgbClr val="24225C"/>
                </a:solidFill>
                <a:latin typeface="Assistant Bold"/>
              </a:rPr>
              <a:t>                        </a:t>
            </a:r>
            <a:r>
              <a:rPr lang="en-US" sz="6999" dirty="0">
                <a:solidFill>
                  <a:srgbClr val="24225C"/>
                </a:solidFill>
                <a:latin typeface="Assistant Bold"/>
              </a:rPr>
              <a:t>I</a:t>
            </a:r>
            <a:r>
              <a:rPr lang="ro-RO" sz="6999" dirty="0">
                <a:solidFill>
                  <a:srgbClr val="24225C"/>
                </a:solidFill>
                <a:latin typeface="Assistant Bold"/>
              </a:rPr>
              <a:t>ndicatori la acțiune</a:t>
            </a:r>
            <a:endParaRPr lang="en-US" sz="6999" dirty="0">
              <a:solidFill>
                <a:srgbClr val="24225C"/>
              </a:solidFill>
              <a:latin typeface="Assistant Bold"/>
            </a:endParaRPr>
          </a:p>
        </p:txBody>
      </p:sp>
      <p:pic>
        <p:nvPicPr>
          <p:cNvPr id="29" name="Picture 29"/>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6853107" y="3478907"/>
            <a:ext cx="1821798" cy="728719"/>
          </a:xfrm>
          <a:prstGeom prst="rect">
            <a:avLst/>
          </a:prstGeom>
        </p:spPr>
      </p:pic>
    </p:spTree>
    <p:extLst>
      <p:ext uri="{BB962C8B-B14F-4D97-AF65-F5344CB8AC3E}">
        <p14:creationId xmlns:p14="http://schemas.microsoft.com/office/powerpoint/2010/main" val="13457958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rot="5400000" flipH="1">
            <a:off x="-1138238" y="-9525"/>
            <a:ext cx="10287000" cy="10287000"/>
          </a:xfrm>
          <a:prstGeom prst="rect">
            <a:avLst/>
          </a:prstGeom>
        </p:spPr>
      </p:pic>
      <p:grpSp>
        <p:nvGrpSpPr>
          <p:cNvPr id="3" name="Group 3"/>
          <p:cNvGrpSpPr/>
          <p:nvPr/>
        </p:nvGrpSpPr>
        <p:grpSpPr>
          <a:xfrm>
            <a:off x="15701935" y="9544050"/>
            <a:ext cx="473857" cy="473857"/>
            <a:chOff x="0" y="0"/>
            <a:chExt cx="812800" cy="812800"/>
          </a:xfrm>
        </p:grpSpPr>
        <p:sp>
          <p:nvSpPr>
            <p:cNvPr id="4" name="Freeform 4"/>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24225C"/>
            </a:solidFill>
          </p:spPr>
        </p:sp>
        <p:sp>
          <p:nvSpPr>
            <p:cNvPr id="5" name="TextBox 5"/>
            <p:cNvSpPr txBox="1"/>
            <p:nvPr/>
          </p:nvSpPr>
          <p:spPr>
            <a:xfrm>
              <a:off x="76200" y="104775"/>
              <a:ext cx="660400" cy="631825"/>
            </a:xfrm>
            <a:prstGeom prst="rect">
              <a:avLst/>
            </a:prstGeom>
          </p:spPr>
          <p:txBody>
            <a:bodyPr lIns="50800" tIns="50800" rIns="50800" bIns="50800" rtlCol="0" anchor="ctr"/>
            <a:lstStyle/>
            <a:p>
              <a:pPr algn="ctr">
                <a:lnSpc>
                  <a:spcPts val="2000"/>
                </a:lnSpc>
              </a:pPr>
              <a:endParaRPr/>
            </a:p>
          </p:txBody>
        </p:sp>
      </p:grpSp>
      <p:grpSp>
        <p:nvGrpSpPr>
          <p:cNvPr id="6" name="Group 6"/>
          <p:cNvGrpSpPr/>
          <p:nvPr/>
        </p:nvGrpSpPr>
        <p:grpSpPr>
          <a:xfrm>
            <a:off x="16790205" y="9544050"/>
            <a:ext cx="473857" cy="473857"/>
            <a:chOff x="0" y="0"/>
            <a:chExt cx="812800" cy="812800"/>
          </a:xfrm>
        </p:grpSpPr>
        <p:sp>
          <p:nvSpPr>
            <p:cNvPr id="7" name="Freeform 7"/>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24225C"/>
            </a:solidFill>
          </p:spPr>
        </p:sp>
        <p:sp>
          <p:nvSpPr>
            <p:cNvPr id="8" name="TextBox 8"/>
            <p:cNvSpPr txBox="1"/>
            <p:nvPr/>
          </p:nvSpPr>
          <p:spPr>
            <a:xfrm>
              <a:off x="76200" y="104775"/>
              <a:ext cx="660400" cy="631825"/>
            </a:xfrm>
            <a:prstGeom prst="rect">
              <a:avLst/>
            </a:prstGeom>
          </p:spPr>
          <p:txBody>
            <a:bodyPr lIns="50800" tIns="50800" rIns="50800" bIns="50800" rtlCol="0" anchor="ctr"/>
            <a:lstStyle/>
            <a:p>
              <a:pPr algn="ctr">
                <a:lnSpc>
                  <a:spcPts val="2000"/>
                </a:lnSpc>
              </a:pPr>
              <a:endParaRPr/>
            </a:p>
          </p:txBody>
        </p:sp>
      </p:grpSp>
      <p:grpSp>
        <p:nvGrpSpPr>
          <p:cNvPr id="9" name="Group 9"/>
          <p:cNvGrpSpPr/>
          <p:nvPr/>
        </p:nvGrpSpPr>
        <p:grpSpPr>
          <a:xfrm>
            <a:off x="15938863" y="9544050"/>
            <a:ext cx="1088270" cy="473857"/>
            <a:chOff x="0" y="0"/>
            <a:chExt cx="286623" cy="124802"/>
          </a:xfrm>
        </p:grpSpPr>
        <p:sp>
          <p:nvSpPr>
            <p:cNvPr id="10" name="Freeform 10"/>
            <p:cNvSpPr/>
            <p:nvPr/>
          </p:nvSpPr>
          <p:spPr>
            <a:xfrm>
              <a:off x="0" y="0"/>
              <a:ext cx="286623" cy="124802"/>
            </a:xfrm>
            <a:custGeom>
              <a:avLst/>
              <a:gdLst/>
              <a:ahLst/>
              <a:cxnLst/>
              <a:rect l="l" t="t" r="r" b="b"/>
              <a:pathLst>
                <a:path w="286623" h="124802">
                  <a:moveTo>
                    <a:pt x="0" y="0"/>
                  </a:moveTo>
                  <a:lnTo>
                    <a:pt x="286623" y="0"/>
                  </a:lnTo>
                  <a:lnTo>
                    <a:pt x="286623" y="124802"/>
                  </a:lnTo>
                  <a:lnTo>
                    <a:pt x="0" y="124802"/>
                  </a:lnTo>
                  <a:close/>
                </a:path>
              </a:pathLst>
            </a:custGeom>
            <a:solidFill>
              <a:srgbClr val="24225C"/>
            </a:solidFill>
          </p:spPr>
        </p:sp>
        <p:sp>
          <p:nvSpPr>
            <p:cNvPr id="11" name="TextBox 11"/>
            <p:cNvSpPr txBox="1"/>
            <p:nvPr/>
          </p:nvSpPr>
          <p:spPr>
            <a:xfrm>
              <a:off x="0" y="28575"/>
              <a:ext cx="812800" cy="784225"/>
            </a:xfrm>
            <a:prstGeom prst="rect">
              <a:avLst/>
            </a:prstGeom>
          </p:spPr>
          <p:txBody>
            <a:bodyPr lIns="50800" tIns="50800" rIns="50800" bIns="50800" rtlCol="0" anchor="ctr"/>
            <a:lstStyle/>
            <a:p>
              <a:pPr algn="ctr">
                <a:lnSpc>
                  <a:spcPts val="2000"/>
                </a:lnSpc>
              </a:pPr>
              <a:endParaRPr/>
            </a:p>
          </p:txBody>
        </p:sp>
      </p:grpSp>
      <p:sp>
        <p:nvSpPr>
          <p:cNvPr id="12" name="TextBox 12"/>
          <p:cNvSpPr txBox="1"/>
          <p:nvPr/>
        </p:nvSpPr>
        <p:spPr>
          <a:xfrm>
            <a:off x="15938863" y="9660329"/>
            <a:ext cx="1088270" cy="269875"/>
          </a:xfrm>
          <a:prstGeom prst="rect">
            <a:avLst/>
          </a:prstGeom>
        </p:spPr>
        <p:txBody>
          <a:bodyPr lIns="0" tIns="0" rIns="0" bIns="0" rtlCol="0" anchor="t">
            <a:spAutoFit/>
          </a:bodyPr>
          <a:lstStyle/>
          <a:p>
            <a:pPr algn="ctr">
              <a:lnSpc>
                <a:spcPts val="2000"/>
              </a:lnSpc>
            </a:pPr>
            <a:r>
              <a:rPr lang="en-US" sz="2000">
                <a:solidFill>
                  <a:srgbClr val="FFFFFF"/>
                </a:solidFill>
                <a:latin typeface="Kollektif"/>
              </a:rPr>
              <a:t>01/10</a:t>
            </a:r>
          </a:p>
        </p:txBody>
      </p:sp>
      <p:sp>
        <p:nvSpPr>
          <p:cNvPr id="13" name="TextBox 13"/>
          <p:cNvSpPr txBox="1"/>
          <p:nvPr/>
        </p:nvSpPr>
        <p:spPr>
          <a:xfrm>
            <a:off x="4883616" y="8098621"/>
            <a:ext cx="12937608" cy="802640"/>
          </a:xfrm>
          <a:prstGeom prst="rect">
            <a:avLst/>
          </a:prstGeom>
        </p:spPr>
        <p:txBody>
          <a:bodyPr lIns="0" tIns="0" rIns="0" bIns="0" rtlCol="0" anchor="t">
            <a:spAutoFit/>
          </a:bodyPr>
          <a:lstStyle/>
          <a:p>
            <a:pPr>
              <a:lnSpc>
                <a:spcPts val="3099"/>
              </a:lnSpc>
            </a:pPr>
            <a:r>
              <a:rPr lang="en-US" sz="3099">
                <a:solidFill>
                  <a:srgbClr val="24225C"/>
                </a:solidFill>
                <a:latin typeface="Kollektif Bold"/>
              </a:rPr>
              <a:t>Infracțiuni care aduc atingere unor relații privind conviețuirea socială</a:t>
            </a:r>
          </a:p>
          <a:p>
            <a:pPr>
              <a:lnSpc>
                <a:spcPts val="3099"/>
              </a:lnSpc>
            </a:pPr>
            <a:r>
              <a:rPr lang="en-US" sz="3099">
                <a:solidFill>
                  <a:srgbClr val="24225C"/>
                </a:solidFill>
                <a:latin typeface="Kollektif Bold"/>
              </a:rPr>
              <a:t>Infracțiuni contra ordinii și liniștii publice</a:t>
            </a:r>
          </a:p>
        </p:txBody>
      </p:sp>
      <p:sp>
        <p:nvSpPr>
          <p:cNvPr id="14" name="TextBox 14"/>
          <p:cNvSpPr txBox="1"/>
          <p:nvPr/>
        </p:nvSpPr>
        <p:spPr>
          <a:xfrm>
            <a:off x="4864566" y="9180268"/>
            <a:ext cx="7380495" cy="788670"/>
          </a:xfrm>
          <a:prstGeom prst="rect">
            <a:avLst/>
          </a:prstGeom>
        </p:spPr>
        <p:txBody>
          <a:bodyPr lIns="0" tIns="0" rIns="0" bIns="0" rtlCol="0" anchor="t">
            <a:spAutoFit/>
          </a:bodyPr>
          <a:lstStyle/>
          <a:p>
            <a:pPr>
              <a:lnSpc>
                <a:spcPts val="3119"/>
              </a:lnSpc>
            </a:pPr>
            <a:r>
              <a:rPr lang="en-US" sz="2399">
                <a:solidFill>
                  <a:srgbClr val="24225C"/>
                </a:solidFill>
                <a:latin typeface="Barlow Light Bold"/>
              </a:rPr>
              <a:t>Art. 371 Tulburarea ordinii și liniștii publice</a:t>
            </a:r>
          </a:p>
          <a:p>
            <a:pPr>
              <a:lnSpc>
                <a:spcPts val="3119"/>
              </a:lnSpc>
            </a:pPr>
            <a:r>
              <a:rPr lang="en-US" sz="2399">
                <a:solidFill>
                  <a:srgbClr val="24225C"/>
                </a:solidFill>
                <a:latin typeface="Barlow Light Bold"/>
              </a:rPr>
              <a:t>Art. 374 Pornografia infantilă</a:t>
            </a:r>
          </a:p>
        </p:txBody>
      </p:sp>
      <p:sp>
        <p:nvSpPr>
          <p:cNvPr id="15" name="TextBox 15"/>
          <p:cNvSpPr txBox="1"/>
          <p:nvPr/>
        </p:nvSpPr>
        <p:spPr>
          <a:xfrm>
            <a:off x="970703" y="1059180"/>
            <a:ext cx="7101926" cy="412115"/>
          </a:xfrm>
          <a:prstGeom prst="rect">
            <a:avLst/>
          </a:prstGeom>
        </p:spPr>
        <p:txBody>
          <a:bodyPr lIns="0" tIns="0" rIns="0" bIns="0" rtlCol="0" anchor="t">
            <a:spAutoFit/>
          </a:bodyPr>
          <a:lstStyle/>
          <a:p>
            <a:pPr>
              <a:lnSpc>
                <a:spcPts val="3099"/>
              </a:lnSpc>
            </a:pPr>
            <a:r>
              <a:rPr lang="en-US" sz="3099">
                <a:solidFill>
                  <a:srgbClr val="24225C"/>
                </a:solidFill>
                <a:latin typeface="Kollektif Bold"/>
              </a:rPr>
              <a:t>Infracțiuni contra libertății persoanei</a:t>
            </a:r>
          </a:p>
        </p:txBody>
      </p:sp>
      <p:sp>
        <p:nvSpPr>
          <p:cNvPr id="16" name="TextBox 16"/>
          <p:cNvSpPr txBox="1"/>
          <p:nvPr/>
        </p:nvSpPr>
        <p:spPr>
          <a:xfrm>
            <a:off x="11951971" y="2467763"/>
            <a:ext cx="7117781" cy="802640"/>
          </a:xfrm>
          <a:prstGeom prst="rect">
            <a:avLst/>
          </a:prstGeom>
        </p:spPr>
        <p:txBody>
          <a:bodyPr lIns="0" tIns="0" rIns="0" bIns="0" rtlCol="0" anchor="t">
            <a:spAutoFit/>
          </a:bodyPr>
          <a:lstStyle/>
          <a:p>
            <a:pPr>
              <a:lnSpc>
                <a:spcPts val="3099"/>
              </a:lnSpc>
            </a:pPr>
            <a:r>
              <a:rPr lang="en-US" sz="3099">
                <a:solidFill>
                  <a:srgbClr val="24225C"/>
                </a:solidFill>
                <a:latin typeface="Kollektif Bold"/>
              </a:rPr>
              <a:t>Infracțiuni contra libertății și integrității sexuale</a:t>
            </a:r>
          </a:p>
        </p:txBody>
      </p:sp>
      <p:sp>
        <p:nvSpPr>
          <p:cNvPr id="17" name="TextBox 17"/>
          <p:cNvSpPr txBox="1"/>
          <p:nvPr/>
        </p:nvSpPr>
        <p:spPr>
          <a:xfrm>
            <a:off x="970703" y="1560195"/>
            <a:ext cx="5619945" cy="398145"/>
          </a:xfrm>
          <a:prstGeom prst="rect">
            <a:avLst/>
          </a:prstGeom>
        </p:spPr>
        <p:txBody>
          <a:bodyPr lIns="0" tIns="0" rIns="0" bIns="0" rtlCol="0" anchor="t">
            <a:spAutoFit/>
          </a:bodyPr>
          <a:lstStyle/>
          <a:p>
            <a:pPr>
              <a:lnSpc>
                <a:spcPts val="3119"/>
              </a:lnSpc>
            </a:pPr>
            <a:r>
              <a:rPr lang="en-US" sz="2399">
                <a:solidFill>
                  <a:srgbClr val="24225C"/>
                </a:solidFill>
                <a:latin typeface="Barlow Light Bold"/>
              </a:rPr>
              <a:t>ART. 205 Lipsirea de libertate în mod ilegal</a:t>
            </a:r>
          </a:p>
        </p:txBody>
      </p:sp>
      <p:sp>
        <p:nvSpPr>
          <p:cNvPr id="18" name="TextBox 18"/>
          <p:cNvSpPr txBox="1"/>
          <p:nvPr/>
        </p:nvSpPr>
        <p:spPr>
          <a:xfrm>
            <a:off x="997981" y="1895475"/>
            <a:ext cx="5619945" cy="398145"/>
          </a:xfrm>
          <a:prstGeom prst="rect">
            <a:avLst/>
          </a:prstGeom>
        </p:spPr>
        <p:txBody>
          <a:bodyPr lIns="0" tIns="0" rIns="0" bIns="0" rtlCol="0" anchor="t">
            <a:spAutoFit/>
          </a:bodyPr>
          <a:lstStyle/>
          <a:p>
            <a:pPr>
              <a:lnSpc>
                <a:spcPts val="3119"/>
              </a:lnSpc>
            </a:pPr>
            <a:r>
              <a:rPr lang="en-US" sz="2399">
                <a:solidFill>
                  <a:srgbClr val="24225C"/>
                </a:solidFill>
                <a:latin typeface="Barlow Light Bold"/>
              </a:rPr>
              <a:t>ART. 206 Amennințarea </a:t>
            </a:r>
          </a:p>
        </p:txBody>
      </p:sp>
      <p:sp>
        <p:nvSpPr>
          <p:cNvPr id="19" name="TextBox 19"/>
          <p:cNvSpPr txBox="1"/>
          <p:nvPr/>
        </p:nvSpPr>
        <p:spPr>
          <a:xfrm>
            <a:off x="988456" y="2286467"/>
            <a:ext cx="5619945" cy="788670"/>
          </a:xfrm>
          <a:prstGeom prst="rect">
            <a:avLst/>
          </a:prstGeom>
        </p:spPr>
        <p:txBody>
          <a:bodyPr lIns="0" tIns="0" rIns="0" bIns="0" rtlCol="0" anchor="t">
            <a:spAutoFit/>
          </a:bodyPr>
          <a:lstStyle/>
          <a:p>
            <a:pPr>
              <a:lnSpc>
                <a:spcPts val="3120"/>
              </a:lnSpc>
            </a:pPr>
            <a:r>
              <a:rPr lang="en-US" sz="2400">
                <a:solidFill>
                  <a:srgbClr val="24225C"/>
                </a:solidFill>
                <a:latin typeface="Barlow Light Bold"/>
              </a:rPr>
              <a:t>ART. 207 Șantajul</a:t>
            </a:r>
          </a:p>
          <a:p>
            <a:pPr>
              <a:lnSpc>
                <a:spcPts val="3120"/>
              </a:lnSpc>
            </a:pPr>
            <a:r>
              <a:rPr lang="en-US" sz="2400">
                <a:solidFill>
                  <a:srgbClr val="24225C"/>
                </a:solidFill>
                <a:latin typeface="Barlow Light Bold"/>
              </a:rPr>
              <a:t>ART. 208 Hărțuirea</a:t>
            </a:r>
          </a:p>
        </p:txBody>
      </p:sp>
      <p:sp>
        <p:nvSpPr>
          <p:cNvPr id="20" name="TextBox 20"/>
          <p:cNvSpPr txBox="1"/>
          <p:nvPr/>
        </p:nvSpPr>
        <p:spPr>
          <a:xfrm>
            <a:off x="11984825" y="3241828"/>
            <a:ext cx="4805380" cy="3853180"/>
          </a:xfrm>
          <a:prstGeom prst="rect">
            <a:avLst/>
          </a:prstGeom>
        </p:spPr>
        <p:txBody>
          <a:bodyPr lIns="0" tIns="0" rIns="0" bIns="0" rtlCol="0" anchor="t">
            <a:spAutoFit/>
          </a:bodyPr>
          <a:lstStyle/>
          <a:p>
            <a:pPr>
              <a:lnSpc>
                <a:spcPts val="3379"/>
              </a:lnSpc>
            </a:pPr>
            <a:r>
              <a:rPr lang="en-US" sz="2599">
                <a:solidFill>
                  <a:srgbClr val="24225C"/>
                </a:solidFill>
                <a:latin typeface="Barlow Light Bold"/>
              </a:rPr>
              <a:t>Art. 218 Violul</a:t>
            </a:r>
          </a:p>
          <a:p>
            <a:pPr>
              <a:lnSpc>
                <a:spcPts val="3379"/>
              </a:lnSpc>
            </a:pPr>
            <a:r>
              <a:rPr lang="en-US" sz="2599">
                <a:solidFill>
                  <a:srgbClr val="24225C"/>
                </a:solidFill>
                <a:latin typeface="Barlow Light Bold"/>
              </a:rPr>
              <a:t>Art. 219 Agresiunea sexuală</a:t>
            </a:r>
          </a:p>
          <a:p>
            <a:pPr>
              <a:lnSpc>
                <a:spcPts val="3379"/>
              </a:lnSpc>
            </a:pPr>
            <a:r>
              <a:rPr lang="en-US" sz="2599">
                <a:solidFill>
                  <a:srgbClr val="24225C"/>
                </a:solidFill>
                <a:latin typeface="Barlow Light Bold"/>
              </a:rPr>
              <a:t>Art. 220 Actul sexual cu un minor</a:t>
            </a:r>
          </a:p>
          <a:p>
            <a:pPr>
              <a:lnSpc>
                <a:spcPts val="3379"/>
              </a:lnSpc>
            </a:pPr>
            <a:r>
              <a:rPr lang="en-US" sz="2599">
                <a:solidFill>
                  <a:srgbClr val="24225C"/>
                </a:solidFill>
                <a:latin typeface="Barlow Light Bold"/>
              </a:rPr>
              <a:t>Art. 221 Coruperea sexuală a minorilor</a:t>
            </a:r>
          </a:p>
          <a:p>
            <a:pPr>
              <a:lnSpc>
                <a:spcPts val="3379"/>
              </a:lnSpc>
            </a:pPr>
            <a:r>
              <a:rPr lang="en-US" sz="2599">
                <a:solidFill>
                  <a:srgbClr val="24225C"/>
                </a:solidFill>
                <a:latin typeface="Barlow Light Bold"/>
              </a:rPr>
              <a:t>Art. 221 Proxenetismul</a:t>
            </a:r>
          </a:p>
          <a:p>
            <a:pPr>
              <a:lnSpc>
                <a:spcPts val="3379"/>
              </a:lnSpc>
            </a:pPr>
            <a:r>
              <a:rPr lang="en-US" sz="2599">
                <a:solidFill>
                  <a:srgbClr val="24225C"/>
                </a:solidFill>
                <a:latin typeface="Barlow Light Bold"/>
              </a:rPr>
              <a:t>Art. 222 Racolarea minorilor în scopuri sexuale</a:t>
            </a:r>
          </a:p>
          <a:p>
            <a:pPr>
              <a:lnSpc>
                <a:spcPts val="3379"/>
              </a:lnSpc>
            </a:pPr>
            <a:r>
              <a:rPr lang="en-US" sz="2599">
                <a:solidFill>
                  <a:srgbClr val="24225C"/>
                </a:solidFill>
                <a:latin typeface="Barlow Light Bold"/>
              </a:rPr>
              <a:t>Art. 223 Hărțuirea sexuală</a:t>
            </a:r>
          </a:p>
        </p:txBody>
      </p:sp>
      <p:sp>
        <p:nvSpPr>
          <p:cNvPr id="21" name="TextBox 21"/>
          <p:cNvSpPr txBox="1"/>
          <p:nvPr/>
        </p:nvSpPr>
        <p:spPr>
          <a:xfrm>
            <a:off x="2724791" y="3280877"/>
            <a:ext cx="7501720" cy="802640"/>
          </a:xfrm>
          <a:prstGeom prst="rect">
            <a:avLst/>
          </a:prstGeom>
        </p:spPr>
        <p:txBody>
          <a:bodyPr lIns="0" tIns="0" rIns="0" bIns="0" rtlCol="0" anchor="t">
            <a:spAutoFit/>
          </a:bodyPr>
          <a:lstStyle/>
          <a:p>
            <a:pPr>
              <a:lnSpc>
                <a:spcPts val="3099"/>
              </a:lnSpc>
            </a:pPr>
            <a:r>
              <a:rPr lang="en-US" sz="3099">
                <a:solidFill>
                  <a:srgbClr val="24225C"/>
                </a:solidFill>
                <a:latin typeface="Kollektif Bold"/>
              </a:rPr>
              <a:t>Traficul și exploatarea persoanelor vulnerabile</a:t>
            </a:r>
          </a:p>
        </p:txBody>
      </p:sp>
      <p:sp>
        <p:nvSpPr>
          <p:cNvPr id="22" name="TextBox 22"/>
          <p:cNvSpPr txBox="1"/>
          <p:nvPr/>
        </p:nvSpPr>
        <p:spPr>
          <a:xfrm>
            <a:off x="2734316" y="4007316"/>
            <a:ext cx="7898894" cy="3853180"/>
          </a:xfrm>
          <a:prstGeom prst="rect">
            <a:avLst/>
          </a:prstGeom>
        </p:spPr>
        <p:txBody>
          <a:bodyPr lIns="0" tIns="0" rIns="0" bIns="0" rtlCol="0" anchor="t">
            <a:spAutoFit/>
          </a:bodyPr>
          <a:lstStyle/>
          <a:p>
            <a:pPr>
              <a:lnSpc>
                <a:spcPts val="3379"/>
              </a:lnSpc>
            </a:pPr>
            <a:r>
              <a:rPr lang="en-US" sz="2599">
                <a:solidFill>
                  <a:srgbClr val="24225C"/>
                </a:solidFill>
                <a:latin typeface="Barlow Light Bold"/>
              </a:rPr>
              <a:t>Art. 209 Sclavia</a:t>
            </a:r>
          </a:p>
          <a:p>
            <a:pPr>
              <a:lnSpc>
                <a:spcPts val="3379"/>
              </a:lnSpc>
            </a:pPr>
            <a:r>
              <a:rPr lang="en-US" sz="2599">
                <a:solidFill>
                  <a:srgbClr val="24225C"/>
                </a:solidFill>
                <a:latin typeface="Barlow Light Bold"/>
              </a:rPr>
              <a:t>Art. 210 Traficul de persoane</a:t>
            </a:r>
          </a:p>
          <a:p>
            <a:pPr>
              <a:lnSpc>
                <a:spcPts val="3379"/>
              </a:lnSpc>
            </a:pPr>
            <a:r>
              <a:rPr lang="en-US" sz="2599">
                <a:solidFill>
                  <a:srgbClr val="24225C"/>
                </a:solidFill>
                <a:latin typeface="Barlow Light Bold"/>
              </a:rPr>
              <a:t>Art. 211 Traficul de minori</a:t>
            </a:r>
          </a:p>
          <a:p>
            <a:pPr>
              <a:lnSpc>
                <a:spcPts val="3379"/>
              </a:lnSpc>
            </a:pPr>
            <a:r>
              <a:rPr lang="en-US" sz="2599">
                <a:solidFill>
                  <a:srgbClr val="24225C"/>
                </a:solidFill>
                <a:latin typeface="Barlow Light Bold"/>
              </a:rPr>
              <a:t>Art. 212 Supunerea la muncă forțată sau obligatorie</a:t>
            </a:r>
          </a:p>
          <a:p>
            <a:pPr>
              <a:lnSpc>
                <a:spcPts val="3379"/>
              </a:lnSpc>
            </a:pPr>
            <a:r>
              <a:rPr lang="en-US" sz="2599">
                <a:solidFill>
                  <a:srgbClr val="24225C"/>
                </a:solidFill>
                <a:latin typeface="Barlow Light Bold"/>
              </a:rPr>
              <a:t>Art. 213 Proxenetismul</a:t>
            </a:r>
          </a:p>
          <a:p>
            <a:pPr>
              <a:lnSpc>
                <a:spcPts val="3379"/>
              </a:lnSpc>
            </a:pPr>
            <a:r>
              <a:rPr lang="en-US" sz="2599">
                <a:solidFill>
                  <a:srgbClr val="24225C"/>
                </a:solidFill>
                <a:latin typeface="Barlow Light Bold"/>
              </a:rPr>
              <a:t>Art. 214 Exploatarea cerșetoriei</a:t>
            </a:r>
          </a:p>
          <a:p>
            <a:pPr>
              <a:lnSpc>
                <a:spcPts val="3379"/>
              </a:lnSpc>
            </a:pPr>
            <a:r>
              <a:rPr lang="en-US" sz="2599">
                <a:solidFill>
                  <a:srgbClr val="24225C"/>
                </a:solidFill>
                <a:latin typeface="Barlow Light Bold"/>
              </a:rPr>
              <a:t>Art. 215 Folosirea unui minor în scop de cerșetorie</a:t>
            </a:r>
          </a:p>
          <a:p>
            <a:pPr>
              <a:lnSpc>
                <a:spcPts val="3379"/>
              </a:lnSpc>
            </a:pPr>
            <a:r>
              <a:rPr lang="en-US" sz="2599">
                <a:solidFill>
                  <a:srgbClr val="24225C"/>
                </a:solidFill>
                <a:latin typeface="Barlow Light Bold"/>
              </a:rPr>
              <a:t>Art. 216 Folosirea serviciilor unei persoane exploatate</a:t>
            </a:r>
          </a:p>
          <a:p>
            <a:pPr>
              <a:lnSpc>
                <a:spcPts val="3379"/>
              </a:lnSpc>
            </a:pPr>
            <a:r>
              <a:rPr lang="en-US" sz="2599">
                <a:solidFill>
                  <a:srgbClr val="24225C"/>
                </a:solidFill>
                <a:latin typeface="Barlow Light Bold"/>
              </a:rPr>
              <a:t>Art. 216 1  Folosirea prostituției infantile</a:t>
            </a:r>
          </a:p>
        </p:txBody>
      </p:sp>
      <p:sp>
        <p:nvSpPr>
          <p:cNvPr id="23" name="TextBox 23"/>
          <p:cNvSpPr txBox="1"/>
          <p:nvPr/>
        </p:nvSpPr>
        <p:spPr>
          <a:xfrm>
            <a:off x="7187085" y="1047750"/>
            <a:ext cx="9545970" cy="847725"/>
          </a:xfrm>
          <a:prstGeom prst="rect">
            <a:avLst/>
          </a:prstGeom>
        </p:spPr>
        <p:txBody>
          <a:bodyPr lIns="0" tIns="0" rIns="0" bIns="0" rtlCol="0" anchor="t">
            <a:spAutoFit/>
          </a:bodyPr>
          <a:lstStyle/>
          <a:p>
            <a:pPr algn="ctr">
              <a:lnSpc>
                <a:spcPts val="6299"/>
              </a:lnSpc>
            </a:pPr>
            <a:r>
              <a:rPr lang="en-US" sz="6999">
                <a:solidFill>
                  <a:srgbClr val="24225C"/>
                </a:solidFill>
                <a:latin typeface="Assistant Bold"/>
              </a:rPr>
              <a:t>CODUL PENAL</a:t>
            </a:r>
          </a:p>
        </p:txBody>
      </p:sp>
      <p:sp>
        <p:nvSpPr>
          <p:cNvPr id="24" name="TextBox 24"/>
          <p:cNvSpPr txBox="1"/>
          <p:nvPr/>
        </p:nvSpPr>
        <p:spPr>
          <a:xfrm>
            <a:off x="4874091" y="8765371"/>
            <a:ext cx="7380495" cy="398145"/>
          </a:xfrm>
          <a:prstGeom prst="rect">
            <a:avLst/>
          </a:prstGeom>
        </p:spPr>
        <p:txBody>
          <a:bodyPr lIns="0" tIns="0" rIns="0" bIns="0" rtlCol="0" anchor="t">
            <a:spAutoFit/>
          </a:bodyPr>
          <a:lstStyle/>
          <a:p>
            <a:pPr>
              <a:lnSpc>
                <a:spcPts val="3119"/>
              </a:lnSpc>
            </a:pPr>
            <a:r>
              <a:rPr lang="en-US" sz="2399">
                <a:solidFill>
                  <a:srgbClr val="24225C"/>
                </a:solidFill>
                <a:latin typeface="Barlow Light Bold"/>
              </a:rPr>
              <a:t>Art. 367 Constituirea unui grup infracțional organizat</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rot="5400000" flipH="1">
            <a:off x="-2185848" y="0"/>
            <a:ext cx="10287000" cy="10287000"/>
          </a:xfrm>
          <a:prstGeom prst="rect">
            <a:avLst/>
          </a:prstGeom>
        </p:spPr>
      </p:pic>
      <p:grpSp>
        <p:nvGrpSpPr>
          <p:cNvPr id="3" name="Group 3"/>
          <p:cNvGrpSpPr>
            <a:grpSpLocks noChangeAspect="1"/>
          </p:cNvGrpSpPr>
          <p:nvPr/>
        </p:nvGrpSpPr>
        <p:grpSpPr>
          <a:xfrm rot="5400000">
            <a:off x="1483399" y="2290622"/>
            <a:ext cx="3799774" cy="5106316"/>
            <a:chOff x="0" y="0"/>
            <a:chExt cx="3663950" cy="4923790"/>
          </a:xfrm>
        </p:grpSpPr>
        <p:sp>
          <p:nvSpPr>
            <p:cNvPr id="4" name="Freeform 4"/>
            <p:cNvSpPr/>
            <p:nvPr/>
          </p:nvSpPr>
          <p:spPr>
            <a:xfrm>
              <a:off x="31750" y="31750"/>
              <a:ext cx="3600450" cy="4859020"/>
            </a:xfrm>
            <a:custGeom>
              <a:avLst/>
              <a:gdLst/>
              <a:ahLst/>
              <a:cxnLst/>
              <a:rect l="l" t="t" r="r" b="b"/>
              <a:pathLst>
                <a:path w="3600450" h="4859020">
                  <a:moveTo>
                    <a:pt x="3600450" y="4499610"/>
                  </a:moveTo>
                  <a:cubicBezTo>
                    <a:pt x="3600450" y="4699000"/>
                    <a:pt x="3439160" y="4859020"/>
                    <a:pt x="3241040" y="4859020"/>
                  </a:cubicBezTo>
                  <a:lnTo>
                    <a:pt x="359410" y="4859020"/>
                  </a:lnTo>
                  <a:cubicBezTo>
                    <a:pt x="160020" y="4859020"/>
                    <a:pt x="0" y="4697730"/>
                    <a:pt x="0" y="4499610"/>
                  </a:cubicBezTo>
                  <a:lnTo>
                    <a:pt x="0" y="359410"/>
                  </a:lnTo>
                  <a:cubicBezTo>
                    <a:pt x="0" y="160020"/>
                    <a:pt x="161290" y="0"/>
                    <a:pt x="359410" y="0"/>
                  </a:cubicBezTo>
                  <a:lnTo>
                    <a:pt x="3239770" y="0"/>
                  </a:lnTo>
                  <a:cubicBezTo>
                    <a:pt x="3439160" y="0"/>
                    <a:pt x="3599180" y="161290"/>
                    <a:pt x="3599180" y="359410"/>
                  </a:cubicBezTo>
                  <a:lnTo>
                    <a:pt x="3600450" y="4499610"/>
                  </a:lnTo>
                  <a:close/>
                </a:path>
              </a:pathLst>
            </a:custGeom>
            <a:solidFill>
              <a:srgbClr val="C939E6"/>
            </a:solidFill>
          </p:spPr>
        </p:sp>
        <p:sp>
          <p:nvSpPr>
            <p:cNvPr id="5" name="Freeform 5"/>
            <p:cNvSpPr/>
            <p:nvPr/>
          </p:nvSpPr>
          <p:spPr>
            <a:xfrm>
              <a:off x="0" y="0"/>
              <a:ext cx="3663950" cy="4923790"/>
            </a:xfrm>
            <a:custGeom>
              <a:avLst/>
              <a:gdLst/>
              <a:ahLst/>
              <a:cxnLst/>
              <a:rect l="l" t="t" r="r" b="b"/>
              <a:pathLst>
                <a:path w="3663950" h="4923790">
                  <a:moveTo>
                    <a:pt x="3271520" y="4923790"/>
                  </a:moveTo>
                  <a:lnTo>
                    <a:pt x="391160" y="4923790"/>
                  </a:lnTo>
                  <a:cubicBezTo>
                    <a:pt x="175260" y="4923790"/>
                    <a:pt x="0" y="4748530"/>
                    <a:pt x="0" y="4532630"/>
                  </a:cubicBezTo>
                  <a:lnTo>
                    <a:pt x="0" y="392430"/>
                  </a:lnTo>
                  <a:cubicBezTo>
                    <a:pt x="0" y="175260"/>
                    <a:pt x="175260" y="0"/>
                    <a:pt x="391160" y="0"/>
                  </a:cubicBezTo>
                  <a:lnTo>
                    <a:pt x="3271520" y="0"/>
                  </a:lnTo>
                  <a:cubicBezTo>
                    <a:pt x="3487420" y="0"/>
                    <a:pt x="3662680" y="175260"/>
                    <a:pt x="3662680" y="391160"/>
                  </a:cubicBezTo>
                  <a:lnTo>
                    <a:pt x="3662680" y="4531360"/>
                  </a:lnTo>
                  <a:cubicBezTo>
                    <a:pt x="3663950" y="4747260"/>
                    <a:pt x="3487420" y="4923790"/>
                    <a:pt x="3271520" y="4923790"/>
                  </a:cubicBezTo>
                  <a:close/>
                  <a:moveTo>
                    <a:pt x="391160" y="63500"/>
                  </a:moveTo>
                  <a:cubicBezTo>
                    <a:pt x="210820" y="63500"/>
                    <a:pt x="63500" y="210820"/>
                    <a:pt x="63500" y="391160"/>
                  </a:cubicBezTo>
                  <a:lnTo>
                    <a:pt x="63500" y="4531360"/>
                  </a:lnTo>
                  <a:cubicBezTo>
                    <a:pt x="63500" y="4712970"/>
                    <a:pt x="210820" y="4859020"/>
                    <a:pt x="391160" y="4859020"/>
                  </a:cubicBezTo>
                  <a:lnTo>
                    <a:pt x="3271520" y="4859020"/>
                  </a:lnTo>
                  <a:cubicBezTo>
                    <a:pt x="3453130" y="4859020"/>
                    <a:pt x="3599180" y="4711700"/>
                    <a:pt x="3599180" y="4531360"/>
                  </a:cubicBezTo>
                  <a:lnTo>
                    <a:pt x="3599180" y="391160"/>
                  </a:lnTo>
                  <a:cubicBezTo>
                    <a:pt x="3599180" y="209550"/>
                    <a:pt x="3451860" y="63500"/>
                    <a:pt x="3271520" y="63500"/>
                  </a:cubicBezTo>
                  <a:lnTo>
                    <a:pt x="391160" y="63500"/>
                  </a:lnTo>
                  <a:close/>
                </a:path>
              </a:pathLst>
            </a:custGeom>
            <a:solidFill>
              <a:srgbClr val="C939E6"/>
            </a:solidFill>
          </p:spPr>
        </p:sp>
      </p:grpSp>
      <p:sp>
        <p:nvSpPr>
          <p:cNvPr id="6" name="TextBox 6"/>
          <p:cNvSpPr txBox="1"/>
          <p:nvPr/>
        </p:nvSpPr>
        <p:spPr>
          <a:xfrm>
            <a:off x="8534400" y="1707940"/>
            <a:ext cx="9195777" cy="6463308"/>
          </a:xfrm>
          <a:prstGeom prst="rect">
            <a:avLst/>
          </a:prstGeom>
        </p:spPr>
        <p:txBody>
          <a:bodyPr wrap="square" lIns="0" tIns="0" rIns="0" bIns="0" rtlCol="0" anchor="t">
            <a:spAutoFit/>
          </a:bodyPr>
          <a:lstStyle/>
          <a:p>
            <a:pPr marL="807079" lvl="1" indent="-342900" algn="just">
              <a:lnSpc>
                <a:spcPct val="150000"/>
              </a:lnSpc>
              <a:buFont typeface="Arial" panose="020B0604020202020204" pitchFamily="34" charset="0"/>
              <a:buChar char="•"/>
            </a:pPr>
            <a:endParaRPr lang="ro-RO" sz="2000" dirty="0">
              <a:solidFill>
                <a:srgbClr val="000000"/>
              </a:solidFill>
              <a:latin typeface="verdana" panose="020B0604030504040204" pitchFamily="34" charset="0"/>
            </a:endParaRPr>
          </a:p>
          <a:p>
            <a:pPr marL="807079" lvl="1" indent="-342900" algn="just">
              <a:lnSpc>
                <a:spcPct val="150000"/>
              </a:lnSpc>
              <a:buFont typeface="Arial" panose="020B0604020202020204" pitchFamily="34" charset="0"/>
              <a:buChar char="•"/>
            </a:pPr>
            <a:r>
              <a:rPr lang="en-US" sz="2000" dirty="0" err="1">
                <a:solidFill>
                  <a:srgbClr val="000000"/>
                </a:solidFill>
                <a:latin typeface="verdana" panose="020B0604030504040204" pitchFamily="34" charset="0"/>
              </a:rPr>
              <a:t>Persoana</a:t>
            </a:r>
            <a:r>
              <a:rPr lang="en-US" sz="2000" dirty="0">
                <a:solidFill>
                  <a:srgbClr val="000000"/>
                </a:solidFill>
                <a:latin typeface="verdana" panose="020B0604030504040204" pitchFamily="34" charset="0"/>
              </a:rPr>
              <a:t> </a:t>
            </a:r>
            <a:r>
              <a:rPr lang="en-US" sz="2000" dirty="0" err="1">
                <a:solidFill>
                  <a:srgbClr val="000000"/>
                </a:solidFill>
                <a:latin typeface="verdana" panose="020B0604030504040204" pitchFamily="34" charset="0"/>
              </a:rPr>
              <a:t>simte</a:t>
            </a:r>
            <a:r>
              <a:rPr lang="en-US" sz="2000" dirty="0">
                <a:solidFill>
                  <a:srgbClr val="000000"/>
                </a:solidFill>
                <a:latin typeface="verdana" panose="020B0604030504040204" pitchFamily="34" charset="0"/>
              </a:rPr>
              <a:t> </a:t>
            </a:r>
            <a:r>
              <a:rPr lang="en-US" sz="2000" dirty="0" err="1">
                <a:solidFill>
                  <a:srgbClr val="000000"/>
                </a:solidFill>
                <a:latin typeface="verdana" panose="020B0604030504040204" pitchFamily="34" charset="0"/>
              </a:rPr>
              <a:t>teamă</a:t>
            </a:r>
            <a:r>
              <a:rPr lang="en-US" sz="2000" dirty="0">
                <a:solidFill>
                  <a:srgbClr val="000000"/>
                </a:solidFill>
                <a:latin typeface="verdana" panose="020B0604030504040204" pitchFamily="34" charset="0"/>
              </a:rPr>
              <a:t> </a:t>
            </a:r>
            <a:r>
              <a:rPr lang="en-US" sz="2000" dirty="0" err="1">
                <a:solidFill>
                  <a:srgbClr val="000000"/>
                </a:solidFill>
                <a:latin typeface="verdana" panose="020B0604030504040204" pitchFamily="34" charset="0"/>
              </a:rPr>
              <a:t>în</a:t>
            </a:r>
            <a:r>
              <a:rPr lang="en-US" sz="2000" dirty="0">
                <a:solidFill>
                  <a:srgbClr val="000000"/>
                </a:solidFill>
                <a:latin typeface="verdana" panose="020B0604030504040204" pitchFamily="34" charset="0"/>
              </a:rPr>
              <a:t> </a:t>
            </a:r>
            <a:r>
              <a:rPr lang="en-US" sz="2000" dirty="0" err="1">
                <a:solidFill>
                  <a:srgbClr val="000000"/>
                </a:solidFill>
                <a:latin typeface="verdana" panose="020B0604030504040204" pitchFamily="34" charset="0"/>
              </a:rPr>
              <a:t>prezența</a:t>
            </a:r>
            <a:r>
              <a:rPr lang="en-US" sz="2000" dirty="0">
                <a:solidFill>
                  <a:srgbClr val="000000"/>
                </a:solidFill>
                <a:latin typeface="verdana" panose="020B0604030504040204" pitchFamily="34" charset="0"/>
              </a:rPr>
              <a:t> </a:t>
            </a:r>
            <a:r>
              <a:rPr lang="en-US" sz="2000" dirty="0" err="1">
                <a:solidFill>
                  <a:srgbClr val="000000"/>
                </a:solidFill>
                <a:latin typeface="verdana" panose="020B0604030504040204" pitchFamily="34" charset="0"/>
              </a:rPr>
              <a:t>supervizorului</a:t>
            </a:r>
            <a:r>
              <a:rPr lang="en-US" sz="2000" dirty="0">
                <a:solidFill>
                  <a:srgbClr val="000000"/>
                </a:solidFill>
                <a:latin typeface="verdana" panose="020B0604030504040204" pitchFamily="34" charset="0"/>
              </a:rPr>
              <a:t> </a:t>
            </a:r>
            <a:r>
              <a:rPr lang="en-US" sz="2000" dirty="0" err="1">
                <a:solidFill>
                  <a:srgbClr val="000000"/>
                </a:solidFill>
                <a:latin typeface="verdana" panose="020B0604030504040204" pitchFamily="34" charset="0"/>
              </a:rPr>
              <a:t>sau</a:t>
            </a:r>
            <a:r>
              <a:rPr lang="en-US" sz="2000" dirty="0">
                <a:solidFill>
                  <a:srgbClr val="000000"/>
                </a:solidFill>
                <a:latin typeface="verdana" panose="020B0604030504040204" pitchFamily="34" charset="0"/>
              </a:rPr>
              <a:t> a </a:t>
            </a:r>
            <a:r>
              <a:rPr lang="en-US" sz="2000" dirty="0" err="1">
                <a:solidFill>
                  <a:srgbClr val="000000"/>
                </a:solidFill>
                <a:latin typeface="verdana" panose="020B0604030504040204" pitchFamily="34" charset="0"/>
              </a:rPr>
              <a:t>managerului</a:t>
            </a:r>
            <a:r>
              <a:rPr lang="ro-RO" sz="2000" dirty="0">
                <a:solidFill>
                  <a:srgbClr val="000000"/>
                </a:solidFill>
                <a:latin typeface="verdana" panose="020B0604030504040204" pitchFamily="34" charset="0"/>
              </a:rPr>
              <a:t>;</a:t>
            </a:r>
          </a:p>
          <a:p>
            <a:pPr marL="807079" lvl="1" indent="-342900" algn="just">
              <a:lnSpc>
                <a:spcPct val="150000"/>
              </a:lnSpc>
              <a:buFont typeface="Arial" panose="020B0604020202020204" pitchFamily="34" charset="0"/>
              <a:buChar char="•"/>
            </a:pPr>
            <a:r>
              <a:rPr lang="en-US" sz="2000" dirty="0" err="1">
                <a:solidFill>
                  <a:srgbClr val="000000"/>
                </a:solidFill>
                <a:latin typeface="verdana" panose="020B0604030504040204" pitchFamily="34" charset="0"/>
              </a:rPr>
              <a:t>Persoana</a:t>
            </a:r>
            <a:r>
              <a:rPr lang="en-US" sz="2000" dirty="0">
                <a:solidFill>
                  <a:srgbClr val="000000"/>
                </a:solidFill>
                <a:latin typeface="verdana" panose="020B0604030504040204" pitchFamily="34" charset="0"/>
              </a:rPr>
              <a:t> </a:t>
            </a:r>
            <a:r>
              <a:rPr lang="en-US" sz="2000" dirty="0" err="1">
                <a:solidFill>
                  <a:srgbClr val="000000"/>
                </a:solidFill>
                <a:latin typeface="verdana" panose="020B0604030504040204" pitchFamily="34" charset="0"/>
              </a:rPr>
              <a:t>simte</a:t>
            </a:r>
            <a:r>
              <a:rPr lang="en-US" sz="2000" dirty="0">
                <a:solidFill>
                  <a:srgbClr val="000000"/>
                </a:solidFill>
                <a:latin typeface="verdana" panose="020B0604030504040204" pitchFamily="34" charset="0"/>
              </a:rPr>
              <a:t> </a:t>
            </a:r>
            <a:r>
              <a:rPr lang="en-US" sz="2000" dirty="0" err="1">
                <a:solidFill>
                  <a:srgbClr val="000000"/>
                </a:solidFill>
                <a:latin typeface="verdana" panose="020B0604030504040204" pitchFamily="34" charset="0"/>
              </a:rPr>
              <a:t>teamă</a:t>
            </a:r>
            <a:r>
              <a:rPr lang="en-US" sz="2000" dirty="0">
                <a:solidFill>
                  <a:srgbClr val="000000"/>
                </a:solidFill>
                <a:latin typeface="verdana" panose="020B0604030504040204" pitchFamily="34" charset="0"/>
              </a:rPr>
              <a:t> </a:t>
            </a:r>
            <a:r>
              <a:rPr lang="en-US" sz="2000" dirty="0" err="1">
                <a:solidFill>
                  <a:srgbClr val="000000"/>
                </a:solidFill>
                <a:latin typeface="verdana" panose="020B0604030504040204" pitchFamily="34" charset="0"/>
              </a:rPr>
              <a:t>în</a:t>
            </a:r>
            <a:r>
              <a:rPr lang="en-US" sz="2000" dirty="0">
                <a:solidFill>
                  <a:srgbClr val="000000"/>
                </a:solidFill>
                <a:latin typeface="verdana" panose="020B0604030504040204" pitchFamily="34" charset="0"/>
              </a:rPr>
              <a:t> </a:t>
            </a:r>
            <a:r>
              <a:rPr lang="en-US" sz="2000" dirty="0" err="1">
                <a:solidFill>
                  <a:srgbClr val="000000"/>
                </a:solidFill>
                <a:latin typeface="verdana" panose="020B0604030504040204" pitchFamily="34" charset="0"/>
              </a:rPr>
              <a:t>prezența</a:t>
            </a:r>
            <a:r>
              <a:rPr lang="en-US" sz="2000" dirty="0">
                <a:solidFill>
                  <a:srgbClr val="000000"/>
                </a:solidFill>
                <a:latin typeface="verdana" panose="020B0604030504040204" pitchFamily="34" charset="0"/>
              </a:rPr>
              <a:t> </a:t>
            </a:r>
            <a:r>
              <a:rPr lang="en-US" sz="2000" dirty="0" err="1">
                <a:solidFill>
                  <a:srgbClr val="000000"/>
                </a:solidFill>
                <a:latin typeface="verdana" panose="020B0604030504040204" pitchFamily="34" charset="0"/>
              </a:rPr>
              <a:t>bărbaților</a:t>
            </a:r>
            <a:r>
              <a:rPr lang="en-US" sz="2000" dirty="0">
                <a:solidFill>
                  <a:srgbClr val="000000"/>
                </a:solidFill>
                <a:latin typeface="verdana" panose="020B0604030504040204" pitchFamily="34" charset="0"/>
              </a:rPr>
              <a:t> </a:t>
            </a:r>
            <a:r>
              <a:rPr lang="en-US" sz="2000" dirty="0" err="1">
                <a:solidFill>
                  <a:srgbClr val="000000"/>
                </a:solidFill>
                <a:latin typeface="verdana" panose="020B0604030504040204" pitchFamily="34" charset="0"/>
              </a:rPr>
              <a:t>sau</a:t>
            </a:r>
            <a:r>
              <a:rPr lang="en-US" sz="2000" dirty="0">
                <a:solidFill>
                  <a:srgbClr val="000000"/>
                </a:solidFill>
                <a:latin typeface="verdana" panose="020B0604030504040204" pitchFamily="34" charset="0"/>
              </a:rPr>
              <a:t> </a:t>
            </a:r>
            <a:r>
              <a:rPr lang="en-US" sz="2000" dirty="0" err="1">
                <a:solidFill>
                  <a:srgbClr val="000000"/>
                </a:solidFill>
                <a:latin typeface="verdana" panose="020B0604030504040204" pitchFamily="34" charset="0"/>
              </a:rPr>
              <a:t>femeilor</a:t>
            </a:r>
            <a:r>
              <a:rPr lang="en-US" sz="2000" dirty="0">
                <a:solidFill>
                  <a:srgbClr val="000000"/>
                </a:solidFill>
                <a:latin typeface="verdana" panose="020B0604030504040204" pitchFamily="34" charset="0"/>
              </a:rPr>
              <a:t> care o </a:t>
            </a:r>
            <a:r>
              <a:rPr lang="en-US" sz="2000" dirty="0" err="1">
                <a:solidFill>
                  <a:srgbClr val="000000"/>
                </a:solidFill>
                <a:latin typeface="verdana" panose="020B0604030504040204" pitchFamily="34" charset="0"/>
              </a:rPr>
              <a:t>însoțesc</a:t>
            </a:r>
            <a:r>
              <a:rPr lang="en-US" sz="2000" dirty="0">
                <a:solidFill>
                  <a:srgbClr val="000000"/>
                </a:solidFill>
                <a:latin typeface="verdana" panose="020B0604030504040204" pitchFamily="34" charset="0"/>
              </a:rPr>
              <a:t> </a:t>
            </a:r>
            <a:r>
              <a:rPr lang="en-US" sz="2000" dirty="0" err="1">
                <a:solidFill>
                  <a:srgbClr val="000000"/>
                </a:solidFill>
                <a:latin typeface="verdana" panose="020B0604030504040204" pitchFamily="34" charset="0"/>
              </a:rPr>
              <a:t>pe</a:t>
            </a:r>
            <a:r>
              <a:rPr lang="en-US" sz="2000" dirty="0">
                <a:solidFill>
                  <a:srgbClr val="000000"/>
                </a:solidFill>
                <a:latin typeface="verdana" panose="020B0604030504040204" pitchFamily="34" charset="0"/>
              </a:rPr>
              <a:t> </a:t>
            </a:r>
            <a:r>
              <a:rPr lang="en-US" sz="2000" dirty="0" err="1">
                <a:solidFill>
                  <a:srgbClr val="000000"/>
                </a:solidFill>
                <a:latin typeface="verdana" panose="020B0604030504040204" pitchFamily="34" charset="0"/>
              </a:rPr>
              <a:t>durata</a:t>
            </a:r>
            <a:r>
              <a:rPr lang="en-US" sz="2000" dirty="0">
                <a:solidFill>
                  <a:srgbClr val="000000"/>
                </a:solidFill>
                <a:latin typeface="verdana" panose="020B0604030504040204" pitchFamily="34" charset="0"/>
              </a:rPr>
              <a:t> </a:t>
            </a:r>
            <a:r>
              <a:rPr lang="en-US" sz="2000" dirty="0" err="1">
                <a:solidFill>
                  <a:srgbClr val="000000"/>
                </a:solidFill>
                <a:latin typeface="verdana" panose="020B0604030504040204" pitchFamily="34" charset="0"/>
              </a:rPr>
              <a:t>transportului</a:t>
            </a:r>
            <a:r>
              <a:rPr lang="en-US" sz="2000" dirty="0">
                <a:solidFill>
                  <a:srgbClr val="000000"/>
                </a:solidFill>
                <a:latin typeface="verdana" panose="020B0604030504040204" pitchFamily="34" charset="0"/>
              </a:rPr>
              <a:t>, </a:t>
            </a:r>
            <a:r>
              <a:rPr lang="en-US" sz="2000" dirty="0" err="1">
                <a:solidFill>
                  <a:srgbClr val="000000"/>
                </a:solidFill>
                <a:latin typeface="verdana" panose="020B0604030504040204" pitchFamily="34" charset="0"/>
              </a:rPr>
              <a:t>transferului</a:t>
            </a:r>
            <a:r>
              <a:rPr lang="en-US" sz="2000" dirty="0">
                <a:solidFill>
                  <a:srgbClr val="000000"/>
                </a:solidFill>
                <a:latin typeface="verdana" panose="020B0604030504040204" pitchFamily="34" charset="0"/>
              </a:rPr>
              <a:t> </a:t>
            </a:r>
            <a:r>
              <a:rPr lang="en-US" sz="2000" dirty="0" err="1">
                <a:solidFill>
                  <a:srgbClr val="000000"/>
                </a:solidFill>
                <a:latin typeface="verdana" panose="020B0604030504040204" pitchFamily="34" charset="0"/>
              </a:rPr>
              <a:t>acesteia</a:t>
            </a:r>
            <a:r>
              <a:rPr lang="en-US" sz="2000" dirty="0">
                <a:solidFill>
                  <a:srgbClr val="000000"/>
                </a:solidFill>
                <a:latin typeface="verdana" panose="020B0604030504040204" pitchFamily="34" charset="0"/>
              </a:rPr>
              <a:t>, </a:t>
            </a:r>
            <a:r>
              <a:rPr lang="en-US" sz="2000" dirty="0" err="1">
                <a:solidFill>
                  <a:srgbClr val="000000"/>
                </a:solidFill>
                <a:latin typeface="verdana" panose="020B0604030504040204" pitchFamily="34" charset="0"/>
              </a:rPr>
              <a:t>sau</a:t>
            </a:r>
            <a:r>
              <a:rPr lang="en-US" sz="2000" dirty="0">
                <a:solidFill>
                  <a:srgbClr val="000000"/>
                </a:solidFill>
                <a:latin typeface="verdana" panose="020B0604030504040204" pitchFamily="34" charset="0"/>
              </a:rPr>
              <a:t> la </a:t>
            </a:r>
            <a:r>
              <a:rPr lang="en-US" sz="2000" dirty="0" err="1">
                <a:solidFill>
                  <a:srgbClr val="000000"/>
                </a:solidFill>
                <a:latin typeface="verdana" panose="020B0604030504040204" pitchFamily="34" charset="0"/>
              </a:rPr>
              <a:t>trecerea</a:t>
            </a:r>
            <a:r>
              <a:rPr lang="en-US" sz="2000" dirty="0">
                <a:solidFill>
                  <a:srgbClr val="000000"/>
                </a:solidFill>
                <a:latin typeface="verdana" panose="020B0604030504040204" pitchFamily="34" charset="0"/>
              </a:rPr>
              <a:t> </a:t>
            </a:r>
            <a:r>
              <a:rPr lang="en-US" sz="2000" dirty="0" err="1">
                <a:solidFill>
                  <a:srgbClr val="000000"/>
                </a:solidFill>
                <a:latin typeface="verdana" panose="020B0604030504040204" pitchFamily="34" charset="0"/>
              </a:rPr>
              <a:t>frontierei</a:t>
            </a:r>
            <a:r>
              <a:rPr lang="ro-RO" sz="2000" dirty="0">
                <a:solidFill>
                  <a:srgbClr val="000000"/>
                </a:solidFill>
                <a:latin typeface="verdana" panose="020B0604030504040204" pitchFamily="34" charset="0"/>
              </a:rPr>
              <a:t>;</a:t>
            </a:r>
          </a:p>
          <a:p>
            <a:pPr marL="807079" lvl="1" indent="-342900" algn="just">
              <a:lnSpc>
                <a:spcPct val="150000"/>
              </a:lnSpc>
              <a:buFont typeface="Arial" panose="020B0604020202020204" pitchFamily="34" charset="0"/>
              <a:buChar char="•"/>
            </a:pPr>
            <a:r>
              <a:rPr lang="en-US" sz="2000" dirty="0" err="1">
                <a:solidFill>
                  <a:srgbClr val="000000"/>
                </a:solidFill>
                <a:latin typeface="verdana" panose="020B0604030504040204" pitchFamily="34" charset="0"/>
              </a:rPr>
              <a:t>Persoana</a:t>
            </a:r>
            <a:r>
              <a:rPr lang="en-US" sz="2000" dirty="0">
                <a:solidFill>
                  <a:srgbClr val="000000"/>
                </a:solidFill>
                <a:latin typeface="verdana" panose="020B0604030504040204" pitchFamily="34" charset="0"/>
              </a:rPr>
              <a:t> face </a:t>
            </a:r>
            <a:r>
              <a:rPr lang="en-US" sz="2000" dirty="0" err="1">
                <a:solidFill>
                  <a:srgbClr val="000000"/>
                </a:solidFill>
                <a:latin typeface="verdana" panose="020B0604030504040204" pitchFamily="34" charset="0"/>
              </a:rPr>
              <a:t>afirmații</a:t>
            </a:r>
            <a:r>
              <a:rPr lang="en-US" sz="2000" dirty="0">
                <a:solidFill>
                  <a:srgbClr val="000000"/>
                </a:solidFill>
                <a:latin typeface="verdana" panose="020B0604030504040204" pitchFamily="34" charset="0"/>
              </a:rPr>
              <a:t> </a:t>
            </a:r>
            <a:r>
              <a:rPr lang="en-US" sz="2000" dirty="0" err="1">
                <a:solidFill>
                  <a:srgbClr val="000000"/>
                </a:solidFill>
                <a:latin typeface="verdana" panose="020B0604030504040204" pitchFamily="34" charset="0"/>
              </a:rPr>
              <a:t>incoerente</a:t>
            </a:r>
            <a:r>
              <a:rPr lang="en-US" sz="2000" dirty="0">
                <a:solidFill>
                  <a:srgbClr val="000000"/>
                </a:solidFill>
                <a:latin typeface="verdana" panose="020B0604030504040204" pitchFamily="34" charset="0"/>
              </a:rPr>
              <a:t> </a:t>
            </a:r>
            <a:r>
              <a:rPr lang="en-US" sz="2000" dirty="0" err="1">
                <a:solidFill>
                  <a:srgbClr val="000000"/>
                </a:solidFill>
                <a:latin typeface="verdana" panose="020B0604030504040204" pitchFamily="34" charset="0"/>
              </a:rPr>
              <a:t>sau</a:t>
            </a:r>
            <a:r>
              <a:rPr lang="en-US" sz="2000" dirty="0">
                <a:solidFill>
                  <a:srgbClr val="000000"/>
                </a:solidFill>
                <a:latin typeface="verdana" panose="020B0604030504040204" pitchFamily="34" charset="0"/>
              </a:rPr>
              <a:t> </a:t>
            </a:r>
            <a:r>
              <a:rPr lang="en-US" sz="2000" dirty="0" err="1">
                <a:solidFill>
                  <a:srgbClr val="000000"/>
                </a:solidFill>
                <a:latin typeface="verdana" panose="020B0604030504040204" pitchFamily="34" charset="0"/>
              </a:rPr>
              <a:t>prezintă</a:t>
            </a:r>
            <a:r>
              <a:rPr lang="en-US" sz="2000" dirty="0">
                <a:solidFill>
                  <a:srgbClr val="000000"/>
                </a:solidFill>
                <a:latin typeface="verdana" panose="020B0604030504040204" pitchFamily="34" charset="0"/>
              </a:rPr>
              <a:t> </a:t>
            </a:r>
            <a:r>
              <a:rPr lang="en-US" sz="2000" dirty="0" err="1">
                <a:solidFill>
                  <a:srgbClr val="000000"/>
                </a:solidFill>
                <a:latin typeface="verdana" panose="020B0604030504040204" pitchFamily="34" charset="0"/>
              </a:rPr>
              <a:t>semne</a:t>
            </a:r>
            <a:r>
              <a:rPr lang="en-US" sz="2000" dirty="0">
                <a:solidFill>
                  <a:srgbClr val="000000"/>
                </a:solidFill>
                <a:latin typeface="verdana" panose="020B0604030504040204" pitchFamily="34" charset="0"/>
              </a:rPr>
              <a:t> de </a:t>
            </a:r>
            <a:r>
              <a:rPr lang="en-US" sz="2000" dirty="0" err="1">
                <a:solidFill>
                  <a:srgbClr val="000000"/>
                </a:solidFill>
                <a:latin typeface="verdana" panose="020B0604030504040204" pitchFamily="34" charset="0"/>
              </a:rPr>
              <a:t>îndoctrinare</a:t>
            </a:r>
            <a:r>
              <a:rPr lang="ro-RO" sz="2000" dirty="0">
                <a:solidFill>
                  <a:srgbClr val="000000"/>
                </a:solidFill>
                <a:latin typeface="verdana" panose="020B0604030504040204" pitchFamily="34" charset="0"/>
              </a:rPr>
              <a:t>;</a:t>
            </a:r>
          </a:p>
          <a:p>
            <a:pPr marL="807079" lvl="1" indent="-342900" algn="just">
              <a:lnSpc>
                <a:spcPct val="150000"/>
              </a:lnSpc>
              <a:buFont typeface="Arial" panose="020B0604020202020204" pitchFamily="34" charset="0"/>
              <a:buChar char="•"/>
            </a:pPr>
            <a:r>
              <a:rPr lang="en-US" sz="2000" dirty="0" err="1">
                <a:solidFill>
                  <a:srgbClr val="000000"/>
                </a:solidFill>
                <a:latin typeface="verdana" panose="020B0604030504040204" pitchFamily="34" charset="0"/>
              </a:rPr>
              <a:t>Bărbații</a:t>
            </a:r>
            <a:r>
              <a:rPr lang="en-US" sz="2000" dirty="0">
                <a:solidFill>
                  <a:srgbClr val="000000"/>
                </a:solidFill>
                <a:latin typeface="verdana" panose="020B0604030504040204" pitchFamily="34" charset="0"/>
              </a:rPr>
              <a:t> </a:t>
            </a:r>
            <a:r>
              <a:rPr lang="en-US" sz="2000" dirty="0" err="1">
                <a:solidFill>
                  <a:srgbClr val="000000"/>
                </a:solidFill>
                <a:latin typeface="verdana" panose="020B0604030504040204" pitchFamily="34" charset="0"/>
              </a:rPr>
              <a:t>sau</a:t>
            </a:r>
            <a:r>
              <a:rPr lang="en-US" sz="2000" dirty="0">
                <a:solidFill>
                  <a:srgbClr val="000000"/>
                </a:solidFill>
                <a:latin typeface="verdana" panose="020B0604030504040204" pitchFamily="34" charset="0"/>
              </a:rPr>
              <a:t> </a:t>
            </a:r>
            <a:r>
              <a:rPr lang="en-US" sz="2000" dirty="0" err="1">
                <a:solidFill>
                  <a:srgbClr val="000000"/>
                </a:solidFill>
                <a:latin typeface="verdana" panose="020B0604030504040204" pitchFamily="34" charset="0"/>
              </a:rPr>
              <a:t>femeile</a:t>
            </a:r>
            <a:r>
              <a:rPr lang="en-US" sz="2000" dirty="0">
                <a:solidFill>
                  <a:srgbClr val="000000"/>
                </a:solidFill>
                <a:latin typeface="verdana" panose="020B0604030504040204" pitchFamily="34" charset="0"/>
              </a:rPr>
              <a:t> care </a:t>
            </a:r>
            <a:r>
              <a:rPr lang="en-US" sz="2000" dirty="0" err="1">
                <a:solidFill>
                  <a:srgbClr val="000000"/>
                </a:solidFill>
                <a:latin typeface="verdana" panose="020B0604030504040204" pitchFamily="34" charset="0"/>
              </a:rPr>
              <a:t>însoțesc</a:t>
            </a:r>
            <a:r>
              <a:rPr lang="en-US" sz="2000" dirty="0">
                <a:solidFill>
                  <a:srgbClr val="000000"/>
                </a:solidFill>
                <a:latin typeface="verdana" panose="020B0604030504040204" pitchFamily="34" charset="0"/>
              </a:rPr>
              <a:t> </a:t>
            </a:r>
            <a:r>
              <a:rPr lang="en-US" sz="2000" dirty="0" err="1">
                <a:solidFill>
                  <a:srgbClr val="000000"/>
                </a:solidFill>
                <a:latin typeface="verdana" panose="020B0604030504040204" pitchFamily="34" charset="0"/>
              </a:rPr>
              <a:t>persoana</a:t>
            </a:r>
            <a:r>
              <a:rPr lang="en-US" sz="2000" dirty="0">
                <a:solidFill>
                  <a:srgbClr val="000000"/>
                </a:solidFill>
                <a:latin typeface="verdana" panose="020B0604030504040204" pitchFamily="34" charset="0"/>
              </a:rPr>
              <a:t> </a:t>
            </a:r>
            <a:r>
              <a:rPr lang="en-US" sz="2000" dirty="0" err="1">
                <a:solidFill>
                  <a:srgbClr val="000000"/>
                </a:solidFill>
                <a:latin typeface="verdana" panose="020B0604030504040204" pitchFamily="34" charset="0"/>
              </a:rPr>
              <a:t>manifestă</a:t>
            </a:r>
            <a:r>
              <a:rPr lang="en-US" sz="2000" dirty="0">
                <a:solidFill>
                  <a:srgbClr val="000000"/>
                </a:solidFill>
                <a:latin typeface="verdana" panose="020B0604030504040204" pitchFamily="34" charset="0"/>
              </a:rPr>
              <a:t> </a:t>
            </a:r>
            <a:r>
              <a:rPr lang="en-US" sz="2000" dirty="0" err="1">
                <a:solidFill>
                  <a:srgbClr val="000000"/>
                </a:solidFill>
                <a:latin typeface="verdana" panose="020B0604030504040204" pitchFamily="34" charset="0"/>
              </a:rPr>
              <a:t>agresiune</a:t>
            </a:r>
            <a:r>
              <a:rPr lang="en-US" sz="2000" dirty="0">
                <a:solidFill>
                  <a:srgbClr val="000000"/>
                </a:solidFill>
                <a:latin typeface="verdana" panose="020B0604030504040204" pitchFamily="34" charset="0"/>
              </a:rPr>
              <a:t> </a:t>
            </a:r>
            <a:r>
              <a:rPr lang="en-US" sz="2000" dirty="0" err="1">
                <a:solidFill>
                  <a:srgbClr val="000000"/>
                </a:solidFill>
                <a:latin typeface="verdana" panose="020B0604030504040204" pitchFamily="34" charset="0"/>
              </a:rPr>
              <a:t>față</a:t>
            </a:r>
            <a:r>
              <a:rPr lang="en-US" sz="2000" dirty="0">
                <a:solidFill>
                  <a:srgbClr val="000000"/>
                </a:solidFill>
                <a:latin typeface="verdana" panose="020B0604030504040204" pitchFamily="34" charset="0"/>
              </a:rPr>
              <a:t> de </a:t>
            </a:r>
            <a:r>
              <a:rPr lang="en-US" sz="2000" dirty="0" err="1">
                <a:solidFill>
                  <a:srgbClr val="000000"/>
                </a:solidFill>
                <a:latin typeface="verdana" panose="020B0604030504040204" pitchFamily="34" charset="0"/>
              </a:rPr>
              <a:t>aceasta</a:t>
            </a:r>
            <a:r>
              <a:rPr lang="ro-RO" sz="2000" dirty="0">
                <a:solidFill>
                  <a:srgbClr val="000000"/>
                </a:solidFill>
                <a:latin typeface="verdana" panose="020B0604030504040204" pitchFamily="34" charset="0"/>
              </a:rPr>
              <a:t>;</a:t>
            </a:r>
          </a:p>
          <a:p>
            <a:pPr marL="807079" lvl="1" indent="-342900" algn="just">
              <a:lnSpc>
                <a:spcPct val="150000"/>
              </a:lnSpc>
              <a:buFont typeface="Arial" panose="020B0604020202020204" pitchFamily="34" charset="0"/>
              <a:buChar char="•"/>
            </a:pPr>
            <a:r>
              <a:rPr lang="en-US" sz="2000" dirty="0" err="1">
                <a:solidFill>
                  <a:srgbClr val="000000"/>
                </a:solidFill>
                <a:latin typeface="verdana" panose="020B0604030504040204" pitchFamily="34" charset="0"/>
              </a:rPr>
              <a:t>Supervizorii</a:t>
            </a:r>
            <a:r>
              <a:rPr lang="en-US" sz="2000" dirty="0">
                <a:solidFill>
                  <a:srgbClr val="000000"/>
                </a:solidFill>
                <a:latin typeface="verdana" panose="020B0604030504040204" pitchFamily="34" charset="0"/>
              </a:rPr>
              <a:t>, </a:t>
            </a:r>
            <a:r>
              <a:rPr lang="en-US" sz="2000" dirty="0" err="1">
                <a:solidFill>
                  <a:srgbClr val="000000"/>
                </a:solidFill>
                <a:latin typeface="verdana" panose="020B0604030504040204" pitchFamily="34" charset="0"/>
              </a:rPr>
              <a:t>directorii</a:t>
            </a:r>
            <a:r>
              <a:rPr lang="en-US" sz="2000" dirty="0">
                <a:solidFill>
                  <a:srgbClr val="000000"/>
                </a:solidFill>
                <a:latin typeface="verdana" panose="020B0604030504040204" pitchFamily="34" charset="0"/>
              </a:rPr>
              <a:t>, </a:t>
            </a:r>
            <a:r>
              <a:rPr lang="en-US" sz="2000" dirty="0" err="1">
                <a:solidFill>
                  <a:srgbClr val="000000"/>
                </a:solidFill>
                <a:latin typeface="verdana" panose="020B0604030504040204" pitchFamily="34" charset="0"/>
              </a:rPr>
              <a:t>bărbații</a:t>
            </a:r>
            <a:r>
              <a:rPr lang="en-US" sz="2000" dirty="0">
                <a:solidFill>
                  <a:srgbClr val="000000"/>
                </a:solidFill>
                <a:latin typeface="verdana" panose="020B0604030504040204" pitchFamily="34" charset="0"/>
              </a:rPr>
              <a:t> </a:t>
            </a:r>
            <a:r>
              <a:rPr lang="en-US" sz="2000" dirty="0" err="1">
                <a:solidFill>
                  <a:srgbClr val="000000"/>
                </a:solidFill>
                <a:latin typeface="verdana" panose="020B0604030504040204" pitchFamily="34" charset="0"/>
              </a:rPr>
              <a:t>sau</a:t>
            </a:r>
            <a:r>
              <a:rPr lang="en-US" sz="2000" dirty="0">
                <a:solidFill>
                  <a:srgbClr val="000000"/>
                </a:solidFill>
                <a:latin typeface="verdana" panose="020B0604030504040204" pitchFamily="34" charset="0"/>
              </a:rPr>
              <a:t> </a:t>
            </a:r>
            <a:r>
              <a:rPr lang="en-US" sz="2000" dirty="0" err="1">
                <a:solidFill>
                  <a:srgbClr val="000000"/>
                </a:solidFill>
                <a:latin typeface="verdana" panose="020B0604030504040204" pitchFamily="34" charset="0"/>
              </a:rPr>
              <a:t>femeile</a:t>
            </a:r>
            <a:r>
              <a:rPr lang="en-US" sz="2000" dirty="0">
                <a:solidFill>
                  <a:srgbClr val="000000"/>
                </a:solidFill>
                <a:latin typeface="verdana" panose="020B0604030504040204" pitchFamily="34" charset="0"/>
              </a:rPr>
              <a:t> care </a:t>
            </a:r>
            <a:r>
              <a:rPr lang="en-US" sz="2000" dirty="0" err="1">
                <a:solidFill>
                  <a:srgbClr val="000000"/>
                </a:solidFill>
                <a:latin typeface="verdana" panose="020B0604030504040204" pitchFamily="34" charset="0"/>
              </a:rPr>
              <a:t>însoțesc</a:t>
            </a:r>
            <a:r>
              <a:rPr lang="en-US" sz="2000" dirty="0">
                <a:solidFill>
                  <a:srgbClr val="000000"/>
                </a:solidFill>
                <a:latin typeface="verdana" panose="020B0604030504040204" pitchFamily="34" charset="0"/>
              </a:rPr>
              <a:t> </a:t>
            </a:r>
            <a:r>
              <a:rPr lang="en-US" sz="2000" dirty="0" err="1">
                <a:solidFill>
                  <a:srgbClr val="000000"/>
                </a:solidFill>
                <a:latin typeface="verdana" panose="020B0604030504040204" pitchFamily="34" charset="0"/>
              </a:rPr>
              <a:t>persoana</a:t>
            </a:r>
            <a:r>
              <a:rPr lang="en-US" sz="2000" dirty="0">
                <a:solidFill>
                  <a:srgbClr val="000000"/>
                </a:solidFill>
                <a:latin typeface="verdana" panose="020B0604030504040204" pitchFamily="34" charset="0"/>
              </a:rPr>
              <a:t> </a:t>
            </a:r>
            <a:r>
              <a:rPr lang="en-US" sz="2000" dirty="0" err="1">
                <a:solidFill>
                  <a:srgbClr val="000000"/>
                </a:solidFill>
                <a:latin typeface="verdana" panose="020B0604030504040204" pitchFamily="34" charset="0"/>
              </a:rPr>
              <a:t>manifestă</a:t>
            </a:r>
            <a:r>
              <a:rPr lang="en-US" sz="2000" dirty="0">
                <a:solidFill>
                  <a:srgbClr val="000000"/>
                </a:solidFill>
                <a:latin typeface="verdana" panose="020B0604030504040204" pitchFamily="34" charset="0"/>
              </a:rPr>
              <a:t> </a:t>
            </a:r>
            <a:r>
              <a:rPr lang="en-US" sz="2000" dirty="0" err="1">
                <a:solidFill>
                  <a:srgbClr val="000000"/>
                </a:solidFill>
                <a:latin typeface="verdana" panose="020B0604030504040204" pitchFamily="34" charset="0"/>
              </a:rPr>
              <a:t>agresiune</a:t>
            </a:r>
            <a:r>
              <a:rPr lang="en-US" sz="2000" dirty="0">
                <a:solidFill>
                  <a:srgbClr val="000000"/>
                </a:solidFill>
                <a:latin typeface="verdana" panose="020B0604030504040204" pitchFamily="34" charset="0"/>
              </a:rPr>
              <a:t> </a:t>
            </a:r>
            <a:r>
              <a:rPr lang="en-US" sz="2000" dirty="0" err="1">
                <a:solidFill>
                  <a:srgbClr val="000000"/>
                </a:solidFill>
                <a:latin typeface="verdana" panose="020B0604030504040204" pitchFamily="34" charset="0"/>
              </a:rPr>
              <a:t>față</a:t>
            </a:r>
            <a:r>
              <a:rPr lang="en-US" sz="2000" dirty="0">
                <a:solidFill>
                  <a:srgbClr val="000000"/>
                </a:solidFill>
                <a:latin typeface="verdana" panose="020B0604030504040204" pitchFamily="34" charset="0"/>
              </a:rPr>
              <a:t> de </a:t>
            </a:r>
            <a:r>
              <a:rPr lang="en-US" sz="2000" dirty="0" err="1">
                <a:solidFill>
                  <a:srgbClr val="000000"/>
                </a:solidFill>
                <a:latin typeface="verdana" panose="020B0604030504040204" pitchFamily="34" charset="0"/>
              </a:rPr>
              <a:t>aceasta</a:t>
            </a:r>
            <a:r>
              <a:rPr lang="ro-RO" sz="2000" dirty="0">
                <a:solidFill>
                  <a:srgbClr val="000000"/>
                </a:solidFill>
                <a:latin typeface="verdana" panose="020B0604030504040204" pitchFamily="34" charset="0"/>
              </a:rPr>
              <a:t>;</a:t>
            </a:r>
          </a:p>
          <a:p>
            <a:pPr marL="807079" lvl="1" indent="-342900" algn="just">
              <a:lnSpc>
                <a:spcPct val="150000"/>
              </a:lnSpc>
              <a:buFont typeface="Arial" panose="020B0604020202020204" pitchFamily="34" charset="0"/>
              <a:buChar char="•"/>
            </a:pPr>
            <a:r>
              <a:rPr lang="en-US" sz="2000" dirty="0" err="1">
                <a:solidFill>
                  <a:srgbClr val="000000"/>
                </a:solidFill>
                <a:latin typeface="verdana" panose="020B0604030504040204" pitchFamily="34" charset="0"/>
              </a:rPr>
              <a:t>Persoana</a:t>
            </a:r>
            <a:r>
              <a:rPr lang="en-US" sz="2000" dirty="0">
                <a:solidFill>
                  <a:srgbClr val="000000"/>
                </a:solidFill>
                <a:latin typeface="verdana" panose="020B0604030504040204" pitchFamily="34" charset="0"/>
              </a:rPr>
              <a:t> e </a:t>
            </a:r>
            <a:r>
              <a:rPr lang="en-US" sz="2000" dirty="0" err="1">
                <a:solidFill>
                  <a:srgbClr val="000000"/>
                </a:solidFill>
                <a:latin typeface="verdana" panose="020B0604030504040204" pitchFamily="34" charset="0"/>
              </a:rPr>
              <a:t>amenințată</a:t>
            </a:r>
            <a:r>
              <a:rPr lang="en-US" sz="2000" dirty="0">
                <a:solidFill>
                  <a:srgbClr val="000000"/>
                </a:solidFill>
                <a:latin typeface="verdana" panose="020B0604030504040204" pitchFamily="34" charset="0"/>
              </a:rPr>
              <a:t> </a:t>
            </a:r>
            <a:r>
              <a:rPr lang="en-US" sz="2000" dirty="0" err="1">
                <a:solidFill>
                  <a:srgbClr val="000000"/>
                </a:solidFill>
                <a:latin typeface="verdana" panose="020B0604030504040204" pitchFamily="34" charset="0"/>
              </a:rPr>
              <a:t>sau</a:t>
            </a:r>
            <a:r>
              <a:rPr lang="en-US" sz="2000" dirty="0">
                <a:solidFill>
                  <a:srgbClr val="000000"/>
                </a:solidFill>
                <a:latin typeface="verdana" panose="020B0604030504040204" pitchFamily="34" charset="0"/>
              </a:rPr>
              <a:t> </a:t>
            </a:r>
            <a:r>
              <a:rPr lang="en-US" sz="2000" dirty="0" err="1">
                <a:solidFill>
                  <a:srgbClr val="000000"/>
                </a:solidFill>
                <a:latin typeface="verdana" panose="020B0604030504040204" pitchFamily="34" charset="0"/>
              </a:rPr>
              <a:t>supusă</a:t>
            </a:r>
            <a:r>
              <a:rPr lang="en-US" sz="2000" dirty="0">
                <a:solidFill>
                  <a:srgbClr val="000000"/>
                </a:solidFill>
                <a:latin typeface="verdana" panose="020B0604030504040204" pitchFamily="34" charset="0"/>
              </a:rPr>
              <a:t> la </a:t>
            </a:r>
            <a:r>
              <a:rPr lang="en-US" sz="2000" dirty="0" err="1">
                <a:solidFill>
                  <a:srgbClr val="000000"/>
                </a:solidFill>
                <a:latin typeface="verdana" panose="020B0604030504040204" pitchFamily="34" charset="0"/>
              </a:rPr>
              <a:t>măsuri</a:t>
            </a:r>
            <a:r>
              <a:rPr lang="en-US" sz="2000" dirty="0">
                <a:solidFill>
                  <a:srgbClr val="000000"/>
                </a:solidFill>
                <a:latin typeface="verdana" panose="020B0604030504040204" pitchFamily="34" charset="0"/>
              </a:rPr>
              <a:t> </a:t>
            </a:r>
            <a:r>
              <a:rPr lang="en-US" sz="2000" dirty="0" err="1">
                <a:solidFill>
                  <a:srgbClr val="000000"/>
                </a:solidFill>
                <a:latin typeface="verdana" panose="020B0604030504040204" pitchFamily="34" charset="0"/>
              </a:rPr>
              <a:t>disciplinare</a:t>
            </a:r>
            <a:r>
              <a:rPr lang="en-US" sz="2000" dirty="0">
                <a:solidFill>
                  <a:srgbClr val="000000"/>
                </a:solidFill>
                <a:latin typeface="verdana" panose="020B0604030504040204" pitchFamily="34" charset="0"/>
              </a:rPr>
              <a:t> </a:t>
            </a:r>
            <a:r>
              <a:rPr lang="en-US" sz="2000" dirty="0" err="1">
                <a:solidFill>
                  <a:srgbClr val="000000"/>
                </a:solidFill>
                <a:latin typeface="verdana" panose="020B0604030504040204" pitchFamily="34" charset="0"/>
              </a:rPr>
              <a:t>arbitrare</a:t>
            </a:r>
            <a:r>
              <a:rPr lang="en-US" sz="2000" dirty="0">
                <a:solidFill>
                  <a:srgbClr val="000000"/>
                </a:solidFill>
                <a:latin typeface="verdana" panose="020B0604030504040204" pitchFamily="34" charset="0"/>
              </a:rPr>
              <a:t>, </a:t>
            </a:r>
            <a:r>
              <a:rPr lang="en-US" sz="2000" dirty="0" err="1">
                <a:solidFill>
                  <a:srgbClr val="000000"/>
                </a:solidFill>
                <a:latin typeface="verdana" panose="020B0604030504040204" pitchFamily="34" charset="0"/>
              </a:rPr>
              <a:t>nejustificate</a:t>
            </a:r>
            <a:r>
              <a:rPr lang="ro-RO" sz="2000">
                <a:solidFill>
                  <a:srgbClr val="000000"/>
                </a:solidFill>
                <a:latin typeface="verdana" panose="020B0604030504040204" pitchFamily="34" charset="0"/>
              </a:rPr>
              <a:t>.</a:t>
            </a:r>
            <a:endParaRPr lang="ro-RO" sz="2000" dirty="0">
              <a:solidFill>
                <a:srgbClr val="000000"/>
              </a:solidFill>
              <a:latin typeface="verdana" panose="020B0604030504040204" pitchFamily="34" charset="0"/>
            </a:endParaRPr>
          </a:p>
        </p:txBody>
      </p:sp>
      <p:sp>
        <p:nvSpPr>
          <p:cNvPr id="7" name="TextBox 7"/>
          <p:cNvSpPr txBox="1"/>
          <p:nvPr/>
        </p:nvSpPr>
        <p:spPr>
          <a:xfrm>
            <a:off x="1028700" y="4467861"/>
            <a:ext cx="4709173" cy="730969"/>
          </a:xfrm>
          <a:prstGeom prst="rect">
            <a:avLst/>
          </a:prstGeom>
        </p:spPr>
        <p:txBody>
          <a:bodyPr lIns="0" tIns="0" rIns="0" bIns="0" rtlCol="0" anchor="t">
            <a:spAutoFit/>
          </a:bodyPr>
          <a:lstStyle/>
          <a:p>
            <a:pPr algn="ctr">
              <a:lnSpc>
                <a:spcPts val="5719"/>
              </a:lnSpc>
            </a:pPr>
            <a:r>
              <a:rPr lang="ro-RO" sz="5199" dirty="0">
                <a:solidFill>
                  <a:srgbClr val="1D2896"/>
                </a:solidFill>
                <a:latin typeface="Kollektif Bold"/>
              </a:rPr>
              <a:t>Amenințări</a:t>
            </a:r>
            <a:endParaRPr lang="en-US" sz="5199" dirty="0">
              <a:solidFill>
                <a:srgbClr val="1D2896"/>
              </a:solidFill>
              <a:latin typeface="Kollektif Bold"/>
            </a:endParaRPr>
          </a:p>
        </p:txBody>
      </p:sp>
      <p:grpSp>
        <p:nvGrpSpPr>
          <p:cNvPr id="8" name="Group 8"/>
          <p:cNvGrpSpPr/>
          <p:nvPr/>
        </p:nvGrpSpPr>
        <p:grpSpPr>
          <a:xfrm>
            <a:off x="15701935" y="9544050"/>
            <a:ext cx="473857" cy="473857"/>
            <a:chOff x="0" y="0"/>
            <a:chExt cx="812800" cy="812800"/>
          </a:xfrm>
        </p:grpSpPr>
        <p:sp>
          <p:nvSpPr>
            <p:cNvPr id="9" name="Freeform 9"/>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24225C"/>
            </a:solidFill>
          </p:spPr>
        </p:sp>
        <p:sp>
          <p:nvSpPr>
            <p:cNvPr id="10" name="TextBox 10"/>
            <p:cNvSpPr txBox="1"/>
            <p:nvPr/>
          </p:nvSpPr>
          <p:spPr>
            <a:xfrm>
              <a:off x="76200" y="104775"/>
              <a:ext cx="660400" cy="631825"/>
            </a:xfrm>
            <a:prstGeom prst="rect">
              <a:avLst/>
            </a:prstGeom>
          </p:spPr>
          <p:txBody>
            <a:bodyPr lIns="50800" tIns="50800" rIns="50800" bIns="50800" rtlCol="0" anchor="ctr"/>
            <a:lstStyle/>
            <a:p>
              <a:pPr algn="ctr">
                <a:lnSpc>
                  <a:spcPts val="2000"/>
                </a:lnSpc>
              </a:pPr>
              <a:endParaRPr>
                <a:solidFill>
                  <a:prstClr val="black"/>
                </a:solidFill>
              </a:endParaRPr>
            </a:p>
          </p:txBody>
        </p:sp>
      </p:grpSp>
      <p:grpSp>
        <p:nvGrpSpPr>
          <p:cNvPr id="11" name="Group 11"/>
          <p:cNvGrpSpPr/>
          <p:nvPr/>
        </p:nvGrpSpPr>
        <p:grpSpPr>
          <a:xfrm>
            <a:off x="16790205" y="9544050"/>
            <a:ext cx="473857" cy="473857"/>
            <a:chOff x="0" y="0"/>
            <a:chExt cx="812800" cy="812800"/>
          </a:xfrm>
        </p:grpSpPr>
        <p:sp>
          <p:nvSpPr>
            <p:cNvPr id="12" name="Freeform 12"/>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24225C"/>
            </a:solidFill>
          </p:spPr>
        </p:sp>
        <p:sp>
          <p:nvSpPr>
            <p:cNvPr id="13" name="TextBox 13"/>
            <p:cNvSpPr txBox="1"/>
            <p:nvPr/>
          </p:nvSpPr>
          <p:spPr>
            <a:xfrm>
              <a:off x="76200" y="104775"/>
              <a:ext cx="660400" cy="631825"/>
            </a:xfrm>
            <a:prstGeom prst="rect">
              <a:avLst/>
            </a:prstGeom>
          </p:spPr>
          <p:txBody>
            <a:bodyPr lIns="50800" tIns="50800" rIns="50800" bIns="50800" rtlCol="0" anchor="ctr"/>
            <a:lstStyle/>
            <a:p>
              <a:pPr algn="ctr">
                <a:lnSpc>
                  <a:spcPts val="2000"/>
                </a:lnSpc>
              </a:pPr>
              <a:endParaRPr>
                <a:solidFill>
                  <a:prstClr val="black"/>
                </a:solidFill>
              </a:endParaRPr>
            </a:p>
          </p:txBody>
        </p:sp>
      </p:grpSp>
      <p:grpSp>
        <p:nvGrpSpPr>
          <p:cNvPr id="14" name="Group 14"/>
          <p:cNvGrpSpPr/>
          <p:nvPr/>
        </p:nvGrpSpPr>
        <p:grpSpPr>
          <a:xfrm>
            <a:off x="15938863" y="9544050"/>
            <a:ext cx="1088270" cy="473857"/>
            <a:chOff x="0" y="0"/>
            <a:chExt cx="286623" cy="124802"/>
          </a:xfrm>
        </p:grpSpPr>
        <p:sp>
          <p:nvSpPr>
            <p:cNvPr id="15" name="Freeform 15"/>
            <p:cNvSpPr/>
            <p:nvPr/>
          </p:nvSpPr>
          <p:spPr>
            <a:xfrm>
              <a:off x="0" y="0"/>
              <a:ext cx="286623" cy="124802"/>
            </a:xfrm>
            <a:custGeom>
              <a:avLst/>
              <a:gdLst/>
              <a:ahLst/>
              <a:cxnLst/>
              <a:rect l="l" t="t" r="r" b="b"/>
              <a:pathLst>
                <a:path w="286623" h="124802">
                  <a:moveTo>
                    <a:pt x="0" y="0"/>
                  </a:moveTo>
                  <a:lnTo>
                    <a:pt x="286623" y="0"/>
                  </a:lnTo>
                  <a:lnTo>
                    <a:pt x="286623" y="124802"/>
                  </a:lnTo>
                  <a:lnTo>
                    <a:pt x="0" y="124802"/>
                  </a:lnTo>
                  <a:close/>
                </a:path>
              </a:pathLst>
            </a:custGeom>
            <a:solidFill>
              <a:srgbClr val="24225C"/>
            </a:solidFill>
          </p:spPr>
        </p:sp>
        <p:sp>
          <p:nvSpPr>
            <p:cNvPr id="16" name="TextBox 16"/>
            <p:cNvSpPr txBox="1"/>
            <p:nvPr/>
          </p:nvSpPr>
          <p:spPr>
            <a:xfrm>
              <a:off x="0" y="28575"/>
              <a:ext cx="812800" cy="784225"/>
            </a:xfrm>
            <a:prstGeom prst="rect">
              <a:avLst/>
            </a:prstGeom>
          </p:spPr>
          <p:txBody>
            <a:bodyPr lIns="50800" tIns="50800" rIns="50800" bIns="50800" rtlCol="0" anchor="ctr"/>
            <a:lstStyle/>
            <a:p>
              <a:pPr algn="ctr">
                <a:lnSpc>
                  <a:spcPts val="2000"/>
                </a:lnSpc>
              </a:pPr>
              <a:endParaRPr>
                <a:solidFill>
                  <a:prstClr val="black"/>
                </a:solidFill>
              </a:endParaRPr>
            </a:p>
          </p:txBody>
        </p:sp>
      </p:grpSp>
      <p:sp>
        <p:nvSpPr>
          <p:cNvPr id="17" name="TextBox 17"/>
          <p:cNvSpPr txBox="1"/>
          <p:nvPr/>
        </p:nvSpPr>
        <p:spPr>
          <a:xfrm>
            <a:off x="15938863" y="9660329"/>
            <a:ext cx="1088270" cy="269875"/>
          </a:xfrm>
          <a:prstGeom prst="rect">
            <a:avLst/>
          </a:prstGeom>
        </p:spPr>
        <p:txBody>
          <a:bodyPr lIns="0" tIns="0" rIns="0" bIns="0" rtlCol="0" anchor="t">
            <a:spAutoFit/>
          </a:bodyPr>
          <a:lstStyle/>
          <a:p>
            <a:pPr algn="ctr">
              <a:lnSpc>
                <a:spcPts val="2000"/>
              </a:lnSpc>
            </a:pPr>
            <a:r>
              <a:rPr lang="en-US" sz="2000">
                <a:solidFill>
                  <a:srgbClr val="FFFFFF"/>
                </a:solidFill>
                <a:latin typeface="Kollektif"/>
              </a:rPr>
              <a:t>05/12</a:t>
            </a:r>
          </a:p>
        </p:txBody>
      </p:sp>
      <p:grpSp>
        <p:nvGrpSpPr>
          <p:cNvPr id="18" name="Group 18"/>
          <p:cNvGrpSpPr/>
          <p:nvPr/>
        </p:nvGrpSpPr>
        <p:grpSpPr>
          <a:xfrm>
            <a:off x="8674905" y="9544050"/>
            <a:ext cx="473857" cy="473857"/>
            <a:chOff x="0" y="0"/>
            <a:chExt cx="812800" cy="812800"/>
          </a:xfrm>
        </p:grpSpPr>
        <p:sp>
          <p:nvSpPr>
            <p:cNvPr id="19" name="Freeform 19"/>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24225C"/>
            </a:solidFill>
          </p:spPr>
        </p:sp>
        <p:sp>
          <p:nvSpPr>
            <p:cNvPr id="20" name="TextBox 20"/>
            <p:cNvSpPr txBox="1"/>
            <p:nvPr/>
          </p:nvSpPr>
          <p:spPr>
            <a:xfrm>
              <a:off x="76200" y="104775"/>
              <a:ext cx="660400" cy="631825"/>
            </a:xfrm>
            <a:prstGeom prst="rect">
              <a:avLst/>
            </a:prstGeom>
          </p:spPr>
          <p:txBody>
            <a:bodyPr lIns="50800" tIns="50800" rIns="50800" bIns="50800" rtlCol="0" anchor="ctr"/>
            <a:lstStyle/>
            <a:p>
              <a:pPr algn="ctr">
                <a:lnSpc>
                  <a:spcPts val="2000"/>
                </a:lnSpc>
              </a:pPr>
              <a:endParaRPr>
                <a:solidFill>
                  <a:prstClr val="black"/>
                </a:solidFill>
              </a:endParaRPr>
            </a:p>
          </p:txBody>
        </p:sp>
      </p:grpSp>
      <p:grpSp>
        <p:nvGrpSpPr>
          <p:cNvPr id="21" name="Group 21"/>
          <p:cNvGrpSpPr/>
          <p:nvPr/>
        </p:nvGrpSpPr>
        <p:grpSpPr>
          <a:xfrm>
            <a:off x="9139238" y="9544050"/>
            <a:ext cx="473857" cy="473857"/>
            <a:chOff x="0" y="0"/>
            <a:chExt cx="812800" cy="812800"/>
          </a:xfrm>
        </p:grpSpPr>
        <p:sp>
          <p:nvSpPr>
            <p:cNvPr id="22" name="Freeform 22"/>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24225C"/>
            </a:solidFill>
          </p:spPr>
        </p:sp>
        <p:sp>
          <p:nvSpPr>
            <p:cNvPr id="23" name="TextBox 23"/>
            <p:cNvSpPr txBox="1"/>
            <p:nvPr/>
          </p:nvSpPr>
          <p:spPr>
            <a:xfrm>
              <a:off x="76200" y="104775"/>
              <a:ext cx="660400" cy="631825"/>
            </a:xfrm>
            <a:prstGeom prst="rect">
              <a:avLst/>
            </a:prstGeom>
          </p:spPr>
          <p:txBody>
            <a:bodyPr lIns="50800" tIns="50800" rIns="50800" bIns="50800" rtlCol="0" anchor="ctr"/>
            <a:lstStyle/>
            <a:p>
              <a:pPr algn="ctr">
                <a:lnSpc>
                  <a:spcPts val="2000"/>
                </a:lnSpc>
              </a:pPr>
              <a:endParaRPr>
                <a:solidFill>
                  <a:prstClr val="black"/>
                </a:solidFill>
              </a:endParaRPr>
            </a:p>
          </p:txBody>
        </p:sp>
      </p:grpSp>
      <p:grpSp>
        <p:nvGrpSpPr>
          <p:cNvPr id="24" name="Group 24"/>
          <p:cNvGrpSpPr/>
          <p:nvPr/>
        </p:nvGrpSpPr>
        <p:grpSpPr>
          <a:xfrm>
            <a:off x="8911834" y="9544050"/>
            <a:ext cx="464332" cy="473857"/>
            <a:chOff x="0" y="0"/>
            <a:chExt cx="122293" cy="124802"/>
          </a:xfrm>
        </p:grpSpPr>
        <p:sp>
          <p:nvSpPr>
            <p:cNvPr id="25" name="Freeform 25"/>
            <p:cNvSpPr/>
            <p:nvPr/>
          </p:nvSpPr>
          <p:spPr>
            <a:xfrm>
              <a:off x="0" y="0"/>
              <a:ext cx="122293" cy="124802"/>
            </a:xfrm>
            <a:custGeom>
              <a:avLst/>
              <a:gdLst/>
              <a:ahLst/>
              <a:cxnLst/>
              <a:rect l="l" t="t" r="r" b="b"/>
              <a:pathLst>
                <a:path w="122293" h="124802">
                  <a:moveTo>
                    <a:pt x="0" y="0"/>
                  </a:moveTo>
                  <a:lnTo>
                    <a:pt x="122293" y="0"/>
                  </a:lnTo>
                  <a:lnTo>
                    <a:pt x="122293" y="124802"/>
                  </a:lnTo>
                  <a:lnTo>
                    <a:pt x="0" y="124802"/>
                  </a:lnTo>
                  <a:close/>
                </a:path>
              </a:pathLst>
            </a:custGeom>
            <a:solidFill>
              <a:srgbClr val="24225C"/>
            </a:solidFill>
          </p:spPr>
        </p:sp>
        <p:sp>
          <p:nvSpPr>
            <p:cNvPr id="26" name="TextBox 26"/>
            <p:cNvSpPr txBox="1"/>
            <p:nvPr/>
          </p:nvSpPr>
          <p:spPr>
            <a:xfrm>
              <a:off x="0" y="28575"/>
              <a:ext cx="812800" cy="784225"/>
            </a:xfrm>
            <a:prstGeom prst="rect">
              <a:avLst/>
            </a:prstGeom>
          </p:spPr>
          <p:txBody>
            <a:bodyPr lIns="50800" tIns="50800" rIns="50800" bIns="50800" rtlCol="0" anchor="ctr"/>
            <a:lstStyle/>
            <a:p>
              <a:pPr algn="ctr">
                <a:lnSpc>
                  <a:spcPts val="2000"/>
                </a:lnSpc>
              </a:pPr>
              <a:endParaRPr>
                <a:solidFill>
                  <a:prstClr val="black"/>
                </a:solidFill>
              </a:endParaRPr>
            </a:p>
          </p:txBody>
        </p:sp>
      </p:grpSp>
      <p:pic>
        <p:nvPicPr>
          <p:cNvPr id="27" name="Picture 27"/>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973740" y="9648895"/>
            <a:ext cx="350045" cy="281309"/>
          </a:xfrm>
          <a:prstGeom prst="rect">
            <a:avLst/>
          </a:prstGeom>
        </p:spPr>
      </p:pic>
      <p:sp>
        <p:nvSpPr>
          <p:cNvPr id="28" name="TextBox 28"/>
          <p:cNvSpPr txBox="1"/>
          <p:nvPr/>
        </p:nvSpPr>
        <p:spPr>
          <a:xfrm>
            <a:off x="231108" y="1009650"/>
            <a:ext cx="18363924" cy="807913"/>
          </a:xfrm>
          <a:prstGeom prst="rect">
            <a:avLst/>
          </a:prstGeom>
        </p:spPr>
        <p:txBody>
          <a:bodyPr lIns="0" tIns="0" rIns="0" bIns="0" rtlCol="0" anchor="t">
            <a:spAutoFit/>
          </a:bodyPr>
          <a:lstStyle/>
          <a:p>
            <a:pPr>
              <a:lnSpc>
                <a:spcPts val="6299"/>
              </a:lnSpc>
            </a:pPr>
            <a:r>
              <a:rPr lang="ro-RO" sz="6999" dirty="0">
                <a:solidFill>
                  <a:srgbClr val="24225C"/>
                </a:solidFill>
                <a:latin typeface="Assistant Bold"/>
              </a:rPr>
              <a:t>                        </a:t>
            </a:r>
            <a:r>
              <a:rPr lang="en-US" sz="6999" dirty="0">
                <a:solidFill>
                  <a:srgbClr val="24225C"/>
                </a:solidFill>
                <a:latin typeface="Assistant Bold"/>
              </a:rPr>
              <a:t>I</a:t>
            </a:r>
            <a:r>
              <a:rPr lang="ro-RO" sz="6999" dirty="0">
                <a:solidFill>
                  <a:srgbClr val="24225C"/>
                </a:solidFill>
                <a:latin typeface="Assistant Bold"/>
              </a:rPr>
              <a:t>ndicatori referitori la mijloace</a:t>
            </a:r>
            <a:endParaRPr lang="en-US" sz="6999" dirty="0">
              <a:solidFill>
                <a:srgbClr val="24225C"/>
              </a:solidFill>
              <a:latin typeface="Assistant Bold"/>
            </a:endParaRPr>
          </a:p>
        </p:txBody>
      </p:sp>
      <p:pic>
        <p:nvPicPr>
          <p:cNvPr id="29" name="Picture 29"/>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6853107" y="3478907"/>
            <a:ext cx="1821798" cy="728719"/>
          </a:xfrm>
          <a:prstGeom prst="rect">
            <a:avLst/>
          </a:prstGeom>
        </p:spPr>
      </p:pic>
    </p:spTree>
    <p:extLst>
      <p:ext uri="{BB962C8B-B14F-4D97-AF65-F5344CB8AC3E}">
        <p14:creationId xmlns:p14="http://schemas.microsoft.com/office/powerpoint/2010/main" val="314411627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rot="5400000" flipH="1">
            <a:off x="-2185848" y="0"/>
            <a:ext cx="10287000" cy="10287000"/>
          </a:xfrm>
          <a:prstGeom prst="rect">
            <a:avLst/>
          </a:prstGeom>
        </p:spPr>
      </p:pic>
      <p:grpSp>
        <p:nvGrpSpPr>
          <p:cNvPr id="3" name="Group 3"/>
          <p:cNvGrpSpPr>
            <a:grpSpLocks noChangeAspect="1"/>
          </p:cNvGrpSpPr>
          <p:nvPr/>
        </p:nvGrpSpPr>
        <p:grpSpPr>
          <a:xfrm rot="5400000">
            <a:off x="1483399" y="2386436"/>
            <a:ext cx="3799774" cy="5106316"/>
            <a:chOff x="0" y="0"/>
            <a:chExt cx="3663950" cy="4923790"/>
          </a:xfrm>
        </p:grpSpPr>
        <p:sp>
          <p:nvSpPr>
            <p:cNvPr id="4" name="Freeform 4"/>
            <p:cNvSpPr/>
            <p:nvPr/>
          </p:nvSpPr>
          <p:spPr>
            <a:xfrm>
              <a:off x="31750" y="31750"/>
              <a:ext cx="3600450" cy="4859020"/>
            </a:xfrm>
            <a:custGeom>
              <a:avLst/>
              <a:gdLst/>
              <a:ahLst/>
              <a:cxnLst/>
              <a:rect l="l" t="t" r="r" b="b"/>
              <a:pathLst>
                <a:path w="3600450" h="4859020">
                  <a:moveTo>
                    <a:pt x="3600450" y="4499610"/>
                  </a:moveTo>
                  <a:cubicBezTo>
                    <a:pt x="3600450" y="4699000"/>
                    <a:pt x="3439160" y="4859020"/>
                    <a:pt x="3241040" y="4859020"/>
                  </a:cubicBezTo>
                  <a:lnTo>
                    <a:pt x="359410" y="4859020"/>
                  </a:lnTo>
                  <a:cubicBezTo>
                    <a:pt x="160020" y="4859020"/>
                    <a:pt x="0" y="4697730"/>
                    <a:pt x="0" y="4499610"/>
                  </a:cubicBezTo>
                  <a:lnTo>
                    <a:pt x="0" y="359410"/>
                  </a:lnTo>
                  <a:cubicBezTo>
                    <a:pt x="0" y="160020"/>
                    <a:pt x="161290" y="0"/>
                    <a:pt x="359410" y="0"/>
                  </a:cubicBezTo>
                  <a:lnTo>
                    <a:pt x="3239770" y="0"/>
                  </a:lnTo>
                  <a:cubicBezTo>
                    <a:pt x="3439160" y="0"/>
                    <a:pt x="3599180" y="161290"/>
                    <a:pt x="3599180" y="359410"/>
                  </a:cubicBezTo>
                  <a:lnTo>
                    <a:pt x="3600450" y="4499610"/>
                  </a:lnTo>
                  <a:close/>
                </a:path>
              </a:pathLst>
            </a:custGeom>
            <a:solidFill>
              <a:srgbClr val="C939E6"/>
            </a:solidFill>
          </p:spPr>
        </p:sp>
        <p:sp>
          <p:nvSpPr>
            <p:cNvPr id="5" name="Freeform 5"/>
            <p:cNvSpPr/>
            <p:nvPr/>
          </p:nvSpPr>
          <p:spPr>
            <a:xfrm>
              <a:off x="0" y="0"/>
              <a:ext cx="3663950" cy="4923790"/>
            </a:xfrm>
            <a:custGeom>
              <a:avLst/>
              <a:gdLst/>
              <a:ahLst/>
              <a:cxnLst/>
              <a:rect l="l" t="t" r="r" b="b"/>
              <a:pathLst>
                <a:path w="3663950" h="4923790">
                  <a:moveTo>
                    <a:pt x="3271520" y="4923790"/>
                  </a:moveTo>
                  <a:lnTo>
                    <a:pt x="391160" y="4923790"/>
                  </a:lnTo>
                  <a:cubicBezTo>
                    <a:pt x="175260" y="4923790"/>
                    <a:pt x="0" y="4748530"/>
                    <a:pt x="0" y="4532630"/>
                  </a:cubicBezTo>
                  <a:lnTo>
                    <a:pt x="0" y="392430"/>
                  </a:lnTo>
                  <a:cubicBezTo>
                    <a:pt x="0" y="175260"/>
                    <a:pt x="175260" y="0"/>
                    <a:pt x="391160" y="0"/>
                  </a:cubicBezTo>
                  <a:lnTo>
                    <a:pt x="3271520" y="0"/>
                  </a:lnTo>
                  <a:cubicBezTo>
                    <a:pt x="3487420" y="0"/>
                    <a:pt x="3662680" y="175260"/>
                    <a:pt x="3662680" y="391160"/>
                  </a:cubicBezTo>
                  <a:lnTo>
                    <a:pt x="3662680" y="4531360"/>
                  </a:lnTo>
                  <a:cubicBezTo>
                    <a:pt x="3663950" y="4747260"/>
                    <a:pt x="3487420" y="4923790"/>
                    <a:pt x="3271520" y="4923790"/>
                  </a:cubicBezTo>
                  <a:close/>
                  <a:moveTo>
                    <a:pt x="391160" y="63500"/>
                  </a:moveTo>
                  <a:cubicBezTo>
                    <a:pt x="210820" y="63500"/>
                    <a:pt x="63500" y="210820"/>
                    <a:pt x="63500" y="391160"/>
                  </a:cubicBezTo>
                  <a:lnTo>
                    <a:pt x="63500" y="4531360"/>
                  </a:lnTo>
                  <a:cubicBezTo>
                    <a:pt x="63500" y="4712970"/>
                    <a:pt x="210820" y="4859020"/>
                    <a:pt x="391160" y="4859020"/>
                  </a:cubicBezTo>
                  <a:lnTo>
                    <a:pt x="3271520" y="4859020"/>
                  </a:lnTo>
                  <a:cubicBezTo>
                    <a:pt x="3453130" y="4859020"/>
                    <a:pt x="3599180" y="4711700"/>
                    <a:pt x="3599180" y="4531360"/>
                  </a:cubicBezTo>
                  <a:lnTo>
                    <a:pt x="3599180" y="391160"/>
                  </a:lnTo>
                  <a:cubicBezTo>
                    <a:pt x="3599180" y="209550"/>
                    <a:pt x="3451860" y="63500"/>
                    <a:pt x="3271520" y="63500"/>
                  </a:cubicBezTo>
                  <a:lnTo>
                    <a:pt x="391160" y="63500"/>
                  </a:lnTo>
                  <a:close/>
                </a:path>
              </a:pathLst>
            </a:custGeom>
            <a:solidFill>
              <a:srgbClr val="C939E6"/>
            </a:solidFill>
          </p:spPr>
        </p:sp>
      </p:grpSp>
      <p:sp>
        <p:nvSpPr>
          <p:cNvPr id="6" name="TextBox 6"/>
          <p:cNvSpPr txBox="1"/>
          <p:nvPr/>
        </p:nvSpPr>
        <p:spPr>
          <a:xfrm>
            <a:off x="8534400" y="1707940"/>
            <a:ext cx="9195777" cy="5539978"/>
          </a:xfrm>
          <a:prstGeom prst="rect">
            <a:avLst/>
          </a:prstGeom>
        </p:spPr>
        <p:txBody>
          <a:bodyPr wrap="square" lIns="0" tIns="0" rIns="0" bIns="0" rtlCol="0" anchor="t">
            <a:spAutoFit/>
          </a:bodyPr>
          <a:lstStyle/>
          <a:p>
            <a:pPr marL="807079" lvl="1" indent="-342900" algn="just">
              <a:lnSpc>
                <a:spcPct val="150000"/>
              </a:lnSpc>
              <a:buFont typeface="Arial" panose="020B0604020202020204" pitchFamily="34" charset="0"/>
              <a:buChar char="•"/>
            </a:pPr>
            <a:endParaRPr lang="ro-RO" sz="2000" dirty="0">
              <a:solidFill>
                <a:srgbClr val="000000"/>
              </a:solidFill>
              <a:latin typeface="verdana" panose="020B0604030504040204" pitchFamily="34" charset="0"/>
            </a:endParaRPr>
          </a:p>
          <a:p>
            <a:pPr marL="807079" lvl="1" indent="-342900" algn="just">
              <a:lnSpc>
                <a:spcPct val="150000"/>
              </a:lnSpc>
              <a:buFont typeface="Arial" panose="020B0604020202020204" pitchFamily="34" charset="0"/>
              <a:buChar char="•"/>
            </a:pPr>
            <a:r>
              <a:rPr lang="en-US" sz="2000" dirty="0" err="1">
                <a:solidFill>
                  <a:srgbClr val="000000"/>
                </a:solidFill>
                <a:latin typeface="verdana" panose="020B0604030504040204" pitchFamily="34" charset="0"/>
              </a:rPr>
              <a:t>Persoana</a:t>
            </a:r>
            <a:r>
              <a:rPr lang="en-US" sz="2000" dirty="0">
                <a:solidFill>
                  <a:srgbClr val="000000"/>
                </a:solidFill>
                <a:latin typeface="verdana" panose="020B0604030504040204" pitchFamily="34" charset="0"/>
              </a:rPr>
              <a:t> are </a:t>
            </a:r>
            <a:r>
              <a:rPr lang="en-US" sz="2000" dirty="0" err="1">
                <a:solidFill>
                  <a:srgbClr val="000000"/>
                </a:solidFill>
                <a:latin typeface="verdana" panose="020B0604030504040204" pitchFamily="34" charset="0"/>
              </a:rPr>
              <a:t>leziuni</a:t>
            </a:r>
            <a:r>
              <a:rPr lang="en-US" sz="2000" dirty="0">
                <a:solidFill>
                  <a:srgbClr val="000000"/>
                </a:solidFill>
                <a:latin typeface="verdana" panose="020B0604030504040204" pitchFamily="34" charset="0"/>
              </a:rPr>
              <a:t> </a:t>
            </a:r>
            <a:r>
              <a:rPr lang="en-US" sz="2000" dirty="0" err="1">
                <a:solidFill>
                  <a:srgbClr val="000000"/>
                </a:solidFill>
                <a:latin typeface="verdana" panose="020B0604030504040204" pitchFamily="34" charset="0"/>
              </a:rPr>
              <a:t>vizibile</a:t>
            </a:r>
            <a:r>
              <a:rPr lang="en-US" sz="2000" dirty="0">
                <a:solidFill>
                  <a:srgbClr val="000000"/>
                </a:solidFill>
                <a:latin typeface="verdana" panose="020B0604030504040204" pitchFamily="34" charset="0"/>
              </a:rPr>
              <a:t> - </a:t>
            </a:r>
            <a:r>
              <a:rPr lang="en-US" sz="2000" dirty="0" err="1">
                <a:solidFill>
                  <a:srgbClr val="000000"/>
                </a:solidFill>
                <a:latin typeface="verdana" panose="020B0604030504040204" pitchFamily="34" charset="0"/>
              </a:rPr>
              <a:t>vânătăi</a:t>
            </a:r>
            <a:r>
              <a:rPr lang="en-US" sz="2000" dirty="0">
                <a:solidFill>
                  <a:srgbClr val="000000"/>
                </a:solidFill>
                <a:latin typeface="verdana" panose="020B0604030504040204" pitchFamily="34" charset="0"/>
              </a:rPr>
              <a:t>, </a:t>
            </a:r>
            <a:r>
              <a:rPr lang="en-US" sz="2000" dirty="0" err="1">
                <a:solidFill>
                  <a:srgbClr val="000000"/>
                </a:solidFill>
                <a:latin typeface="verdana" panose="020B0604030504040204" pitchFamily="34" charset="0"/>
              </a:rPr>
              <a:t>cicatrici</a:t>
            </a:r>
            <a:r>
              <a:rPr lang="en-US" sz="2000" dirty="0">
                <a:solidFill>
                  <a:srgbClr val="000000"/>
                </a:solidFill>
                <a:latin typeface="verdana" panose="020B0604030504040204" pitchFamily="34" charset="0"/>
              </a:rPr>
              <a:t>, </a:t>
            </a:r>
            <a:r>
              <a:rPr lang="en-US" sz="2000" dirty="0" err="1">
                <a:solidFill>
                  <a:srgbClr val="000000"/>
                </a:solidFill>
                <a:latin typeface="verdana" panose="020B0604030504040204" pitchFamily="34" charset="0"/>
              </a:rPr>
              <a:t>tăieturi</a:t>
            </a:r>
            <a:r>
              <a:rPr lang="en-US" sz="2000" dirty="0">
                <a:solidFill>
                  <a:srgbClr val="000000"/>
                </a:solidFill>
                <a:latin typeface="verdana" panose="020B0604030504040204" pitchFamily="34" charset="0"/>
              </a:rPr>
              <a:t>, </a:t>
            </a:r>
            <a:r>
              <a:rPr lang="en-US" sz="2000" dirty="0" err="1">
                <a:solidFill>
                  <a:srgbClr val="000000"/>
                </a:solidFill>
                <a:latin typeface="verdana" panose="020B0604030504040204" pitchFamily="34" charset="0"/>
              </a:rPr>
              <a:t>răni</a:t>
            </a:r>
            <a:r>
              <a:rPr lang="en-US" sz="2000" dirty="0">
                <a:solidFill>
                  <a:srgbClr val="000000"/>
                </a:solidFill>
                <a:latin typeface="verdana" panose="020B0604030504040204" pitchFamily="34" charset="0"/>
              </a:rPr>
              <a:t> </a:t>
            </a:r>
            <a:r>
              <a:rPr lang="en-US" sz="2000" dirty="0" err="1">
                <a:solidFill>
                  <a:srgbClr val="000000"/>
                </a:solidFill>
                <a:latin typeface="verdana" panose="020B0604030504040204" pitchFamily="34" charset="0"/>
              </a:rPr>
              <a:t>prin</a:t>
            </a:r>
            <a:r>
              <a:rPr lang="en-US" sz="2000" dirty="0">
                <a:solidFill>
                  <a:srgbClr val="000000"/>
                </a:solidFill>
                <a:latin typeface="verdana" panose="020B0604030504040204" pitchFamily="34" charset="0"/>
              </a:rPr>
              <a:t> </a:t>
            </a:r>
            <a:r>
              <a:rPr lang="en-US" sz="2000" dirty="0" err="1">
                <a:solidFill>
                  <a:srgbClr val="000000"/>
                </a:solidFill>
                <a:latin typeface="verdana" panose="020B0604030504040204" pitchFamily="34" charset="0"/>
              </a:rPr>
              <a:t>înjunghiere</a:t>
            </a:r>
            <a:r>
              <a:rPr lang="en-US" sz="2000" dirty="0">
                <a:solidFill>
                  <a:srgbClr val="000000"/>
                </a:solidFill>
                <a:latin typeface="verdana" panose="020B0604030504040204" pitchFamily="34" charset="0"/>
              </a:rPr>
              <a:t>, </a:t>
            </a:r>
            <a:r>
              <a:rPr lang="en-US" sz="2000" dirty="0" err="1">
                <a:solidFill>
                  <a:srgbClr val="000000"/>
                </a:solidFill>
                <a:latin typeface="verdana" panose="020B0604030504040204" pitchFamily="34" charset="0"/>
              </a:rPr>
              <a:t>leziuni</a:t>
            </a:r>
            <a:r>
              <a:rPr lang="en-US" sz="2000" dirty="0">
                <a:solidFill>
                  <a:srgbClr val="000000"/>
                </a:solidFill>
                <a:latin typeface="verdana" panose="020B0604030504040204" pitchFamily="34" charset="0"/>
              </a:rPr>
              <a:t> ale </a:t>
            </a:r>
            <a:r>
              <a:rPr lang="en-US" sz="2000" dirty="0" err="1">
                <a:solidFill>
                  <a:srgbClr val="000000"/>
                </a:solidFill>
                <a:latin typeface="verdana" panose="020B0604030504040204" pitchFamily="34" charset="0"/>
              </a:rPr>
              <a:t>gurii</a:t>
            </a:r>
            <a:r>
              <a:rPr lang="en-US" sz="2000" dirty="0">
                <a:solidFill>
                  <a:srgbClr val="000000"/>
                </a:solidFill>
                <a:latin typeface="verdana" panose="020B0604030504040204" pitchFamily="34" charset="0"/>
              </a:rPr>
              <a:t> </a:t>
            </a:r>
            <a:r>
              <a:rPr lang="en-US" sz="2000" dirty="0" err="1">
                <a:solidFill>
                  <a:srgbClr val="000000"/>
                </a:solidFill>
                <a:latin typeface="verdana" panose="020B0604030504040204" pitchFamily="34" charset="0"/>
              </a:rPr>
              <a:t>și</a:t>
            </a:r>
            <a:r>
              <a:rPr lang="en-US" sz="2000" dirty="0">
                <a:solidFill>
                  <a:srgbClr val="000000"/>
                </a:solidFill>
                <a:latin typeface="verdana" panose="020B0604030504040204" pitchFamily="34" charset="0"/>
              </a:rPr>
              <a:t> </a:t>
            </a:r>
            <a:r>
              <a:rPr lang="en-US" sz="2000" dirty="0" err="1">
                <a:solidFill>
                  <a:srgbClr val="000000"/>
                </a:solidFill>
                <a:latin typeface="verdana" panose="020B0604030504040204" pitchFamily="34" charset="0"/>
              </a:rPr>
              <a:t>dinților</a:t>
            </a:r>
            <a:r>
              <a:rPr lang="en-US" sz="2000" dirty="0">
                <a:solidFill>
                  <a:srgbClr val="000000"/>
                </a:solidFill>
                <a:latin typeface="verdana" panose="020B0604030504040204" pitchFamily="34" charset="0"/>
              </a:rPr>
              <a:t>, </a:t>
            </a:r>
            <a:r>
              <a:rPr lang="en-US" sz="2000" dirty="0" err="1">
                <a:solidFill>
                  <a:srgbClr val="000000"/>
                </a:solidFill>
                <a:latin typeface="verdana" panose="020B0604030504040204" pitchFamily="34" charset="0"/>
              </a:rPr>
              <a:t>arsuri</a:t>
            </a:r>
            <a:r>
              <a:rPr lang="en-US" sz="2000" dirty="0">
                <a:solidFill>
                  <a:srgbClr val="000000"/>
                </a:solidFill>
                <a:latin typeface="verdana" panose="020B0604030504040204" pitchFamily="34" charset="0"/>
              </a:rPr>
              <a:t> de </a:t>
            </a:r>
            <a:r>
              <a:rPr lang="en-US" sz="2000" dirty="0" err="1">
                <a:solidFill>
                  <a:srgbClr val="000000"/>
                </a:solidFill>
                <a:latin typeface="verdana" panose="020B0604030504040204" pitchFamily="34" charset="0"/>
              </a:rPr>
              <a:t>țigară</a:t>
            </a:r>
            <a:r>
              <a:rPr lang="ro-RO" sz="2000" dirty="0">
                <a:solidFill>
                  <a:srgbClr val="000000"/>
                </a:solidFill>
                <a:latin typeface="verdana" panose="020B0604030504040204" pitchFamily="34" charset="0"/>
              </a:rPr>
              <a:t>;</a:t>
            </a:r>
            <a:endParaRPr lang="en-US" sz="2000" dirty="0">
              <a:solidFill>
                <a:srgbClr val="000000"/>
              </a:solidFill>
              <a:latin typeface="verdana" panose="020B0604030504040204" pitchFamily="34" charset="0"/>
            </a:endParaRPr>
          </a:p>
          <a:p>
            <a:pPr marL="807079" lvl="1" indent="-342900" algn="just">
              <a:lnSpc>
                <a:spcPct val="150000"/>
              </a:lnSpc>
              <a:buFont typeface="Arial" panose="020B0604020202020204" pitchFamily="34" charset="0"/>
              <a:buChar char="•"/>
            </a:pPr>
            <a:r>
              <a:rPr lang="en-US" sz="2000" dirty="0" err="1">
                <a:solidFill>
                  <a:srgbClr val="000000"/>
                </a:solidFill>
                <a:latin typeface="verdana" panose="020B0604030504040204" pitchFamily="34" charset="0"/>
              </a:rPr>
              <a:t>Leziunile</a:t>
            </a:r>
            <a:r>
              <a:rPr lang="en-US" sz="2000" dirty="0">
                <a:solidFill>
                  <a:srgbClr val="000000"/>
                </a:solidFill>
                <a:latin typeface="verdana" panose="020B0604030504040204" pitchFamily="34" charset="0"/>
              </a:rPr>
              <a:t> </a:t>
            </a:r>
            <a:r>
              <a:rPr lang="en-US" sz="2000" dirty="0" err="1">
                <a:solidFill>
                  <a:srgbClr val="000000"/>
                </a:solidFill>
                <a:latin typeface="verdana" panose="020B0604030504040204" pitchFamily="34" charset="0"/>
              </a:rPr>
              <a:t>persoanei</a:t>
            </a:r>
            <a:r>
              <a:rPr lang="en-US" sz="2000" dirty="0">
                <a:solidFill>
                  <a:srgbClr val="000000"/>
                </a:solidFill>
                <a:latin typeface="verdana" panose="020B0604030504040204" pitchFamily="34" charset="0"/>
              </a:rPr>
              <a:t> </a:t>
            </a:r>
            <a:r>
              <a:rPr lang="en-US" sz="2000" dirty="0" err="1">
                <a:solidFill>
                  <a:srgbClr val="000000"/>
                </a:solidFill>
                <a:latin typeface="verdana" panose="020B0604030504040204" pitchFamily="34" charset="0"/>
              </a:rPr>
              <a:t>sunt</a:t>
            </a:r>
            <a:r>
              <a:rPr lang="en-US" sz="2000" dirty="0">
                <a:solidFill>
                  <a:srgbClr val="000000"/>
                </a:solidFill>
                <a:latin typeface="verdana" panose="020B0604030504040204" pitchFamily="34" charset="0"/>
              </a:rPr>
              <a:t> </a:t>
            </a:r>
            <a:r>
              <a:rPr lang="en-US" sz="2000" dirty="0" err="1">
                <a:solidFill>
                  <a:srgbClr val="000000"/>
                </a:solidFill>
                <a:latin typeface="verdana" panose="020B0604030504040204" pitchFamily="34" charset="0"/>
              </a:rPr>
              <a:t>netratatePersoana</a:t>
            </a:r>
            <a:r>
              <a:rPr lang="en-US" sz="2000" dirty="0">
                <a:solidFill>
                  <a:srgbClr val="000000"/>
                </a:solidFill>
                <a:latin typeface="verdana" panose="020B0604030504040204" pitchFamily="34" charset="0"/>
              </a:rPr>
              <a:t> </a:t>
            </a:r>
            <a:r>
              <a:rPr lang="en-US" sz="2000" dirty="0" err="1">
                <a:solidFill>
                  <a:srgbClr val="000000"/>
                </a:solidFill>
                <a:latin typeface="verdana" panose="020B0604030504040204" pitchFamily="34" charset="0"/>
              </a:rPr>
              <a:t>simte</a:t>
            </a:r>
            <a:r>
              <a:rPr lang="en-US" sz="2000" dirty="0">
                <a:solidFill>
                  <a:srgbClr val="000000"/>
                </a:solidFill>
                <a:latin typeface="verdana" panose="020B0604030504040204" pitchFamily="34" charset="0"/>
              </a:rPr>
              <a:t> </a:t>
            </a:r>
            <a:r>
              <a:rPr lang="en-US" sz="2000" dirty="0" err="1">
                <a:solidFill>
                  <a:srgbClr val="000000"/>
                </a:solidFill>
                <a:latin typeface="verdana" panose="020B0604030504040204" pitchFamily="34" charset="0"/>
              </a:rPr>
              <a:t>teamă</a:t>
            </a:r>
            <a:r>
              <a:rPr lang="en-US" sz="2000" dirty="0">
                <a:solidFill>
                  <a:srgbClr val="000000"/>
                </a:solidFill>
                <a:latin typeface="verdana" panose="020B0604030504040204" pitchFamily="34" charset="0"/>
              </a:rPr>
              <a:t> </a:t>
            </a:r>
            <a:r>
              <a:rPr lang="en-US" sz="2000" dirty="0" err="1">
                <a:solidFill>
                  <a:srgbClr val="000000"/>
                </a:solidFill>
                <a:latin typeface="verdana" panose="020B0604030504040204" pitchFamily="34" charset="0"/>
              </a:rPr>
              <a:t>sau</a:t>
            </a:r>
            <a:r>
              <a:rPr lang="en-US" sz="2000" dirty="0">
                <a:solidFill>
                  <a:srgbClr val="000000"/>
                </a:solidFill>
                <a:latin typeface="verdana" panose="020B0604030504040204" pitchFamily="34" charset="0"/>
              </a:rPr>
              <a:t> </a:t>
            </a:r>
            <a:r>
              <a:rPr lang="en-US" sz="2000" dirty="0" err="1">
                <a:solidFill>
                  <a:srgbClr val="000000"/>
                </a:solidFill>
                <a:latin typeface="verdana" panose="020B0604030504040204" pitchFamily="34" charset="0"/>
              </a:rPr>
              <a:t>anxietate</a:t>
            </a:r>
            <a:r>
              <a:rPr lang="en-US" sz="2000" dirty="0">
                <a:solidFill>
                  <a:srgbClr val="000000"/>
                </a:solidFill>
                <a:latin typeface="verdana" panose="020B0604030504040204" pitchFamily="34" charset="0"/>
              </a:rPr>
              <a:t> (</a:t>
            </a:r>
            <a:r>
              <a:rPr lang="en-US" sz="2000" dirty="0" err="1">
                <a:solidFill>
                  <a:srgbClr val="000000"/>
                </a:solidFill>
                <a:latin typeface="verdana" panose="020B0604030504040204" pitchFamily="34" charset="0"/>
              </a:rPr>
              <a:t>transpiră</a:t>
            </a:r>
            <a:r>
              <a:rPr lang="en-US" sz="2000" dirty="0">
                <a:solidFill>
                  <a:srgbClr val="000000"/>
                </a:solidFill>
                <a:latin typeface="verdana" panose="020B0604030504040204" pitchFamily="34" charset="0"/>
              </a:rPr>
              <a:t>, </a:t>
            </a:r>
            <a:r>
              <a:rPr lang="en-US" sz="2000" dirty="0" err="1">
                <a:solidFill>
                  <a:srgbClr val="000000"/>
                </a:solidFill>
                <a:latin typeface="verdana" panose="020B0604030504040204" pitchFamily="34" charset="0"/>
              </a:rPr>
              <a:t>tremură</a:t>
            </a:r>
            <a:r>
              <a:rPr lang="en-US" sz="2000" dirty="0">
                <a:solidFill>
                  <a:srgbClr val="000000"/>
                </a:solidFill>
                <a:latin typeface="verdana" panose="020B0604030504040204" pitchFamily="34" charset="0"/>
              </a:rPr>
              <a:t>, are </a:t>
            </a:r>
            <a:r>
              <a:rPr lang="en-US" sz="2000" dirty="0" err="1">
                <a:solidFill>
                  <a:srgbClr val="000000"/>
                </a:solidFill>
                <a:latin typeface="verdana" panose="020B0604030504040204" pitchFamily="34" charset="0"/>
              </a:rPr>
              <a:t>dificultăți</a:t>
            </a:r>
            <a:r>
              <a:rPr lang="en-US" sz="2000" dirty="0">
                <a:solidFill>
                  <a:srgbClr val="000000"/>
                </a:solidFill>
                <a:latin typeface="verdana" panose="020B0604030504040204" pitchFamily="34" charset="0"/>
              </a:rPr>
              <a:t> de a </a:t>
            </a:r>
            <a:r>
              <a:rPr lang="en-US" sz="2000" dirty="0" err="1">
                <a:solidFill>
                  <a:srgbClr val="000000"/>
                </a:solidFill>
                <a:latin typeface="verdana" panose="020B0604030504040204" pitchFamily="34" charset="0"/>
              </a:rPr>
              <a:t>răspunde</a:t>
            </a:r>
            <a:r>
              <a:rPr lang="en-US" sz="2000" dirty="0">
                <a:solidFill>
                  <a:srgbClr val="000000"/>
                </a:solidFill>
                <a:latin typeface="verdana" panose="020B0604030504040204" pitchFamily="34" charset="0"/>
              </a:rPr>
              <a:t> la </a:t>
            </a:r>
            <a:r>
              <a:rPr lang="en-US" sz="2000" dirty="0" err="1">
                <a:solidFill>
                  <a:srgbClr val="000000"/>
                </a:solidFill>
                <a:latin typeface="verdana" panose="020B0604030504040204" pitchFamily="34" charset="0"/>
              </a:rPr>
              <a:t>întrebări</a:t>
            </a:r>
            <a:r>
              <a:rPr lang="en-US" sz="2000" dirty="0">
                <a:solidFill>
                  <a:srgbClr val="000000"/>
                </a:solidFill>
                <a:latin typeface="verdana" panose="020B0604030504040204" pitchFamily="34" charset="0"/>
              </a:rPr>
              <a:t>, </a:t>
            </a:r>
            <a:r>
              <a:rPr lang="en-US" sz="2000" dirty="0" err="1">
                <a:solidFill>
                  <a:srgbClr val="000000"/>
                </a:solidFill>
                <a:latin typeface="verdana" panose="020B0604030504040204" pitchFamily="34" charset="0"/>
              </a:rPr>
              <a:t>evită</a:t>
            </a:r>
            <a:r>
              <a:rPr lang="en-US" sz="2000" dirty="0">
                <a:solidFill>
                  <a:srgbClr val="000000"/>
                </a:solidFill>
                <a:latin typeface="verdana" panose="020B0604030504040204" pitchFamily="34" charset="0"/>
              </a:rPr>
              <a:t> </a:t>
            </a:r>
            <a:r>
              <a:rPr lang="en-US" sz="2000" dirty="0" err="1">
                <a:solidFill>
                  <a:srgbClr val="000000"/>
                </a:solidFill>
                <a:latin typeface="verdana" panose="020B0604030504040204" pitchFamily="34" charset="0"/>
              </a:rPr>
              <a:t>contactul</a:t>
            </a:r>
            <a:r>
              <a:rPr lang="en-US" sz="2000" dirty="0">
                <a:solidFill>
                  <a:srgbClr val="000000"/>
                </a:solidFill>
                <a:latin typeface="verdana" panose="020B0604030504040204" pitchFamily="34" charset="0"/>
              </a:rPr>
              <a:t> </a:t>
            </a:r>
            <a:r>
              <a:rPr lang="en-US" sz="2000" dirty="0" err="1">
                <a:solidFill>
                  <a:srgbClr val="000000"/>
                </a:solidFill>
                <a:latin typeface="verdana" panose="020B0604030504040204" pitchFamily="34" charset="0"/>
              </a:rPr>
              <a:t>vizual</a:t>
            </a:r>
            <a:r>
              <a:rPr lang="en-US" sz="2000" dirty="0">
                <a:solidFill>
                  <a:srgbClr val="000000"/>
                </a:solidFill>
                <a:latin typeface="verdana" panose="020B0604030504040204" pitchFamily="34" charset="0"/>
              </a:rPr>
              <a:t> din </a:t>
            </a:r>
            <a:r>
              <a:rPr lang="en-US" sz="2000" dirty="0" err="1">
                <a:solidFill>
                  <a:srgbClr val="000000"/>
                </a:solidFill>
                <a:latin typeface="verdana" panose="020B0604030504040204" pitchFamily="34" charset="0"/>
              </a:rPr>
              <a:t>alte</a:t>
            </a:r>
            <a:r>
              <a:rPr lang="en-US" sz="2000" dirty="0">
                <a:solidFill>
                  <a:srgbClr val="000000"/>
                </a:solidFill>
                <a:latin typeface="verdana" panose="020B0604030504040204" pitchFamily="34" charset="0"/>
              </a:rPr>
              <a:t> motive </a:t>
            </a:r>
            <a:r>
              <a:rPr lang="en-US" sz="2000" dirty="0" err="1">
                <a:solidFill>
                  <a:srgbClr val="000000"/>
                </a:solidFill>
                <a:latin typeface="verdana" panose="020B0604030504040204" pitchFamily="34" charset="0"/>
              </a:rPr>
              <a:t>decât</a:t>
            </a:r>
            <a:r>
              <a:rPr lang="en-US" sz="2000" dirty="0">
                <a:solidFill>
                  <a:srgbClr val="000000"/>
                </a:solidFill>
                <a:latin typeface="verdana" panose="020B0604030504040204" pitchFamily="34" charset="0"/>
              </a:rPr>
              <a:t> </a:t>
            </a:r>
            <a:r>
              <a:rPr lang="en-US" sz="2000" dirty="0" err="1">
                <a:solidFill>
                  <a:srgbClr val="000000"/>
                </a:solidFill>
                <a:latin typeface="verdana" panose="020B0604030504040204" pitchFamily="34" charset="0"/>
              </a:rPr>
              <a:t>cele</a:t>
            </a:r>
            <a:r>
              <a:rPr lang="en-US" sz="2000" dirty="0">
                <a:solidFill>
                  <a:srgbClr val="000000"/>
                </a:solidFill>
                <a:latin typeface="verdana" panose="020B0604030504040204" pitchFamily="34" charset="0"/>
              </a:rPr>
              <a:t> </a:t>
            </a:r>
            <a:r>
              <a:rPr lang="en-US" sz="2000" dirty="0" err="1">
                <a:solidFill>
                  <a:srgbClr val="000000"/>
                </a:solidFill>
                <a:latin typeface="verdana" panose="020B0604030504040204" pitchFamily="34" charset="0"/>
              </a:rPr>
              <a:t>culturale</a:t>
            </a:r>
            <a:r>
              <a:rPr lang="en-US" sz="2000" dirty="0">
                <a:solidFill>
                  <a:srgbClr val="000000"/>
                </a:solidFill>
                <a:latin typeface="verdana" panose="020B0604030504040204" pitchFamily="34" charset="0"/>
              </a:rPr>
              <a:t>)</a:t>
            </a:r>
            <a:r>
              <a:rPr lang="ro-RO" sz="2000" dirty="0">
                <a:solidFill>
                  <a:srgbClr val="000000"/>
                </a:solidFill>
                <a:latin typeface="verdana" panose="020B0604030504040204" pitchFamily="34" charset="0"/>
              </a:rPr>
              <a:t>;</a:t>
            </a:r>
            <a:endParaRPr lang="en-US" sz="2000" dirty="0">
              <a:solidFill>
                <a:srgbClr val="000000"/>
              </a:solidFill>
              <a:latin typeface="verdana" panose="020B0604030504040204" pitchFamily="34" charset="0"/>
            </a:endParaRPr>
          </a:p>
          <a:p>
            <a:pPr marL="807079" lvl="1" indent="-342900" algn="just">
              <a:lnSpc>
                <a:spcPct val="150000"/>
              </a:lnSpc>
              <a:buFont typeface="Arial" panose="020B0604020202020204" pitchFamily="34" charset="0"/>
              <a:buChar char="•"/>
            </a:pPr>
            <a:r>
              <a:rPr lang="en-US" sz="2000" dirty="0" err="1">
                <a:solidFill>
                  <a:srgbClr val="000000"/>
                </a:solidFill>
                <a:latin typeface="verdana" panose="020B0604030504040204" pitchFamily="34" charset="0"/>
              </a:rPr>
              <a:t>Angajatorul</a:t>
            </a:r>
            <a:r>
              <a:rPr lang="en-US" sz="2000" dirty="0">
                <a:solidFill>
                  <a:srgbClr val="000000"/>
                </a:solidFill>
                <a:latin typeface="verdana" panose="020B0604030504040204" pitchFamily="34" charset="0"/>
              </a:rPr>
              <a:t>, </a:t>
            </a:r>
            <a:r>
              <a:rPr lang="en-US" sz="2000" dirty="0" err="1">
                <a:solidFill>
                  <a:srgbClr val="000000"/>
                </a:solidFill>
                <a:latin typeface="verdana" panose="020B0604030504040204" pitchFamily="34" charset="0"/>
              </a:rPr>
              <a:t>managerul</a:t>
            </a:r>
            <a:r>
              <a:rPr lang="en-US" sz="2000" dirty="0">
                <a:solidFill>
                  <a:srgbClr val="000000"/>
                </a:solidFill>
                <a:latin typeface="verdana" panose="020B0604030504040204" pitchFamily="34" charset="0"/>
              </a:rPr>
              <a:t>, </a:t>
            </a:r>
            <a:r>
              <a:rPr lang="en-US" sz="2000" dirty="0" err="1">
                <a:solidFill>
                  <a:srgbClr val="000000"/>
                </a:solidFill>
                <a:latin typeface="verdana" panose="020B0604030504040204" pitchFamily="34" charset="0"/>
              </a:rPr>
              <a:t>supervizorul</a:t>
            </a:r>
            <a:r>
              <a:rPr lang="en-US" sz="2000" dirty="0">
                <a:solidFill>
                  <a:srgbClr val="000000"/>
                </a:solidFill>
                <a:latin typeface="verdana" panose="020B0604030504040204" pitchFamily="34" charset="0"/>
              </a:rPr>
              <a:t> </a:t>
            </a:r>
            <a:r>
              <a:rPr lang="en-US" sz="2000" dirty="0" err="1">
                <a:solidFill>
                  <a:srgbClr val="000000"/>
                </a:solidFill>
                <a:latin typeface="verdana" panose="020B0604030504040204" pitchFamily="34" charset="0"/>
              </a:rPr>
              <a:t>sau</a:t>
            </a:r>
            <a:r>
              <a:rPr lang="en-US" sz="2000" dirty="0">
                <a:solidFill>
                  <a:srgbClr val="000000"/>
                </a:solidFill>
                <a:latin typeface="verdana" panose="020B0604030504040204" pitchFamily="34" charset="0"/>
              </a:rPr>
              <a:t> </a:t>
            </a:r>
            <a:r>
              <a:rPr lang="en-US" sz="2000" dirty="0" err="1">
                <a:solidFill>
                  <a:srgbClr val="000000"/>
                </a:solidFill>
                <a:latin typeface="verdana" panose="020B0604030504040204" pitchFamily="34" charset="0"/>
              </a:rPr>
              <a:t>alte</a:t>
            </a:r>
            <a:r>
              <a:rPr lang="en-US" sz="2000" dirty="0">
                <a:solidFill>
                  <a:srgbClr val="000000"/>
                </a:solidFill>
                <a:latin typeface="verdana" panose="020B0604030504040204" pitchFamily="34" charset="0"/>
              </a:rPr>
              <a:t> </a:t>
            </a:r>
            <a:r>
              <a:rPr lang="en-US" sz="2000" dirty="0" err="1">
                <a:solidFill>
                  <a:srgbClr val="000000"/>
                </a:solidFill>
                <a:latin typeface="verdana" panose="020B0604030504040204" pitchFamily="34" charset="0"/>
              </a:rPr>
              <a:t>persoane</a:t>
            </a:r>
            <a:r>
              <a:rPr lang="en-US" sz="2000" dirty="0">
                <a:solidFill>
                  <a:srgbClr val="000000"/>
                </a:solidFill>
                <a:latin typeface="verdana" panose="020B0604030504040204" pitchFamily="34" charset="0"/>
              </a:rPr>
              <a:t> </a:t>
            </a:r>
            <a:r>
              <a:rPr lang="en-US" sz="2000" dirty="0" err="1">
                <a:solidFill>
                  <a:srgbClr val="000000"/>
                </a:solidFill>
                <a:latin typeface="verdana" panose="020B0604030504040204" pitchFamily="34" charset="0"/>
              </a:rPr>
              <a:t>manifestă</a:t>
            </a:r>
            <a:r>
              <a:rPr lang="en-US" sz="2000" dirty="0">
                <a:solidFill>
                  <a:srgbClr val="000000"/>
                </a:solidFill>
                <a:latin typeface="verdana" panose="020B0604030504040204" pitchFamily="34" charset="0"/>
              </a:rPr>
              <a:t> o </a:t>
            </a:r>
            <a:r>
              <a:rPr lang="en-US" sz="2000" dirty="0" err="1">
                <a:solidFill>
                  <a:srgbClr val="000000"/>
                </a:solidFill>
                <a:latin typeface="verdana" panose="020B0604030504040204" pitchFamily="34" charset="0"/>
              </a:rPr>
              <a:t>atitudine</a:t>
            </a:r>
            <a:r>
              <a:rPr lang="en-US" sz="2000" dirty="0">
                <a:solidFill>
                  <a:srgbClr val="000000"/>
                </a:solidFill>
                <a:latin typeface="verdana" panose="020B0604030504040204" pitchFamily="34" charset="0"/>
              </a:rPr>
              <a:t> </a:t>
            </a:r>
            <a:r>
              <a:rPr lang="en-US" sz="2000" dirty="0" err="1">
                <a:solidFill>
                  <a:srgbClr val="000000"/>
                </a:solidFill>
                <a:latin typeface="verdana" panose="020B0604030504040204" pitchFamily="34" charset="0"/>
              </a:rPr>
              <a:t>agresivă</a:t>
            </a:r>
            <a:r>
              <a:rPr lang="en-US" sz="2000" dirty="0">
                <a:solidFill>
                  <a:srgbClr val="000000"/>
                </a:solidFill>
                <a:latin typeface="verdana" panose="020B0604030504040204" pitchFamily="34" charset="0"/>
              </a:rPr>
              <a:t> </a:t>
            </a:r>
            <a:r>
              <a:rPr lang="en-US" sz="2000" dirty="0" err="1">
                <a:solidFill>
                  <a:srgbClr val="000000"/>
                </a:solidFill>
                <a:latin typeface="verdana" panose="020B0604030504040204" pitchFamily="34" charset="0"/>
              </a:rPr>
              <a:t>față</a:t>
            </a:r>
            <a:r>
              <a:rPr lang="en-US" sz="2000" dirty="0">
                <a:solidFill>
                  <a:srgbClr val="000000"/>
                </a:solidFill>
                <a:latin typeface="verdana" panose="020B0604030504040204" pitchFamily="34" charset="0"/>
              </a:rPr>
              <a:t> de </a:t>
            </a:r>
            <a:r>
              <a:rPr lang="en-US" sz="2000" dirty="0" err="1">
                <a:solidFill>
                  <a:srgbClr val="000000"/>
                </a:solidFill>
                <a:latin typeface="verdana" panose="020B0604030504040204" pitchFamily="34" charset="0"/>
              </a:rPr>
              <a:t>lucrători</a:t>
            </a:r>
            <a:r>
              <a:rPr lang="ro-RO" sz="2000" dirty="0">
                <a:solidFill>
                  <a:srgbClr val="000000"/>
                </a:solidFill>
                <a:latin typeface="verdana" panose="020B0604030504040204" pitchFamily="34" charset="0"/>
              </a:rPr>
              <a:t>;</a:t>
            </a:r>
            <a:endParaRPr lang="en-US" sz="2000" dirty="0">
              <a:solidFill>
                <a:srgbClr val="000000"/>
              </a:solidFill>
              <a:latin typeface="verdana" panose="020B0604030504040204" pitchFamily="34" charset="0"/>
            </a:endParaRPr>
          </a:p>
          <a:p>
            <a:pPr marL="807079" lvl="1" indent="-342900" algn="just">
              <a:lnSpc>
                <a:spcPct val="150000"/>
              </a:lnSpc>
              <a:buFont typeface="Arial" panose="020B0604020202020204" pitchFamily="34" charset="0"/>
              <a:buChar char="•"/>
            </a:pPr>
            <a:r>
              <a:rPr lang="en-US" sz="2000" dirty="0" err="1">
                <a:solidFill>
                  <a:srgbClr val="000000"/>
                </a:solidFill>
                <a:latin typeface="verdana" panose="020B0604030504040204" pitchFamily="34" charset="0"/>
              </a:rPr>
              <a:t>Numeroși</a:t>
            </a:r>
            <a:r>
              <a:rPr lang="en-US" sz="2000" dirty="0">
                <a:solidFill>
                  <a:srgbClr val="000000"/>
                </a:solidFill>
                <a:latin typeface="verdana" panose="020B0604030504040204" pitchFamily="34" charset="0"/>
              </a:rPr>
              <a:t> </a:t>
            </a:r>
            <a:r>
              <a:rPr lang="en-US" sz="2000" dirty="0" err="1">
                <a:solidFill>
                  <a:srgbClr val="000000"/>
                </a:solidFill>
                <a:latin typeface="verdana" panose="020B0604030504040204" pitchFamily="34" charset="0"/>
              </a:rPr>
              <a:t>lucrători</a:t>
            </a:r>
            <a:r>
              <a:rPr lang="en-US" sz="2000" dirty="0">
                <a:solidFill>
                  <a:srgbClr val="000000"/>
                </a:solidFill>
                <a:latin typeface="verdana" panose="020B0604030504040204" pitchFamily="34" charset="0"/>
              </a:rPr>
              <a:t> au </a:t>
            </a:r>
            <a:r>
              <a:rPr lang="en-US" sz="2000" dirty="0" err="1">
                <a:solidFill>
                  <a:srgbClr val="000000"/>
                </a:solidFill>
                <a:latin typeface="verdana" panose="020B0604030504040204" pitchFamily="34" charset="0"/>
              </a:rPr>
              <a:t>leziuni</a:t>
            </a:r>
            <a:r>
              <a:rPr lang="ro-RO" sz="2000" dirty="0">
                <a:solidFill>
                  <a:srgbClr val="000000"/>
                </a:solidFill>
                <a:latin typeface="verdana" panose="020B0604030504040204" pitchFamily="34" charset="0"/>
              </a:rPr>
              <a:t>;</a:t>
            </a:r>
            <a:endParaRPr lang="en-US" sz="2000" dirty="0">
              <a:solidFill>
                <a:srgbClr val="000000"/>
              </a:solidFill>
              <a:latin typeface="verdana" panose="020B0604030504040204" pitchFamily="34" charset="0"/>
            </a:endParaRPr>
          </a:p>
          <a:p>
            <a:pPr marL="807079" lvl="1" indent="-342900" algn="just">
              <a:lnSpc>
                <a:spcPct val="150000"/>
              </a:lnSpc>
              <a:buFont typeface="Arial" panose="020B0604020202020204" pitchFamily="34" charset="0"/>
              <a:buChar char="•"/>
            </a:pPr>
            <a:r>
              <a:rPr lang="en-US" sz="2000" dirty="0" err="1">
                <a:solidFill>
                  <a:srgbClr val="000000"/>
                </a:solidFill>
                <a:latin typeface="verdana" panose="020B0604030504040204" pitchFamily="34" charset="0"/>
              </a:rPr>
              <a:t>Persoana</a:t>
            </a:r>
            <a:r>
              <a:rPr lang="en-US" sz="2000" dirty="0">
                <a:solidFill>
                  <a:srgbClr val="000000"/>
                </a:solidFill>
                <a:latin typeface="verdana" panose="020B0604030504040204" pitchFamily="34" charset="0"/>
              </a:rPr>
              <a:t> a </a:t>
            </a:r>
            <a:r>
              <a:rPr lang="en-US" sz="2000" dirty="0" err="1">
                <a:solidFill>
                  <a:srgbClr val="000000"/>
                </a:solidFill>
                <a:latin typeface="verdana" panose="020B0604030504040204" pitchFamily="34" charset="0"/>
              </a:rPr>
              <a:t>consumat</a:t>
            </a:r>
            <a:r>
              <a:rPr lang="en-US" sz="2000" dirty="0">
                <a:solidFill>
                  <a:srgbClr val="000000"/>
                </a:solidFill>
                <a:latin typeface="verdana" panose="020B0604030504040204" pitchFamily="34" charset="0"/>
              </a:rPr>
              <a:t> </a:t>
            </a:r>
            <a:r>
              <a:rPr lang="en-US" sz="2000" dirty="0" err="1">
                <a:solidFill>
                  <a:srgbClr val="000000"/>
                </a:solidFill>
                <a:latin typeface="verdana" panose="020B0604030504040204" pitchFamily="34" charset="0"/>
              </a:rPr>
              <a:t>alcool</a:t>
            </a:r>
            <a:r>
              <a:rPr lang="en-US" sz="2000" dirty="0">
                <a:solidFill>
                  <a:srgbClr val="000000"/>
                </a:solidFill>
                <a:latin typeface="verdana" panose="020B0604030504040204" pitchFamily="34" charset="0"/>
              </a:rPr>
              <a:t>, </a:t>
            </a:r>
            <a:r>
              <a:rPr lang="en-US" sz="2000" dirty="0" err="1">
                <a:solidFill>
                  <a:srgbClr val="000000"/>
                </a:solidFill>
                <a:latin typeface="verdana" panose="020B0604030504040204" pitchFamily="34" charset="0"/>
              </a:rPr>
              <a:t>droguri</a:t>
            </a:r>
            <a:r>
              <a:rPr lang="en-US" sz="2000" dirty="0">
                <a:solidFill>
                  <a:srgbClr val="000000"/>
                </a:solidFill>
                <a:latin typeface="verdana" panose="020B0604030504040204" pitchFamily="34" charset="0"/>
              </a:rPr>
              <a:t> </a:t>
            </a:r>
            <a:r>
              <a:rPr lang="en-US" sz="2000" dirty="0" err="1">
                <a:solidFill>
                  <a:srgbClr val="000000"/>
                </a:solidFill>
                <a:latin typeface="verdana" panose="020B0604030504040204" pitchFamily="34" charset="0"/>
              </a:rPr>
              <a:t>sau</a:t>
            </a:r>
            <a:r>
              <a:rPr lang="en-US" sz="2000" dirty="0">
                <a:solidFill>
                  <a:srgbClr val="000000"/>
                </a:solidFill>
                <a:latin typeface="verdana" panose="020B0604030504040204" pitchFamily="34" charset="0"/>
              </a:rPr>
              <a:t> </a:t>
            </a:r>
            <a:r>
              <a:rPr lang="en-US" sz="2000" dirty="0" err="1">
                <a:solidFill>
                  <a:srgbClr val="000000"/>
                </a:solidFill>
                <a:latin typeface="verdana" panose="020B0604030504040204" pitchFamily="34" charset="0"/>
              </a:rPr>
              <a:t>alte</a:t>
            </a:r>
            <a:r>
              <a:rPr lang="en-US" sz="2000" dirty="0">
                <a:solidFill>
                  <a:srgbClr val="000000"/>
                </a:solidFill>
                <a:latin typeface="verdana" panose="020B0604030504040204" pitchFamily="34" charset="0"/>
              </a:rPr>
              <a:t> </a:t>
            </a:r>
            <a:r>
              <a:rPr lang="en-US" sz="2000" dirty="0" err="1">
                <a:solidFill>
                  <a:srgbClr val="000000"/>
                </a:solidFill>
                <a:latin typeface="verdana" panose="020B0604030504040204" pitchFamily="34" charset="0"/>
              </a:rPr>
              <a:t>substanțe</a:t>
            </a:r>
            <a:r>
              <a:rPr lang="en-US" sz="2000" dirty="0">
                <a:solidFill>
                  <a:srgbClr val="000000"/>
                </a:solidFill>
                <a:latin typeface="verdana" panose="020B0604030504040204" pitchFamily="34" charset="0"/>
              </a:rPr>
              <a:t> </a:t>
            </a:r>
            <a:r>
              <a:rPr lang="en-US" sz="2000" dirty="0" err="1">
                <a:solidFill>
                  <a:srgbClr val="000000"/>
                </a:solidFill>
                <a:latin typeface="verdana" panose="020B0604030504040204" pitchFamily="34" charset="0"/>
              </a:rPr>
              <a:t>psihoactive</a:t>
            </a:r>
            <a:r>
              <a:rPr lang="en-US" sz="2000" dirty="0">
                <a:solidFill>
                  <a:srgbClr val="000000"/>
                </a:solidFill>
                <a:latin typeface="verdana" panose="020B0604030504040204" pitchFamily="34" charset="0"/>
              </a:rPr>
              <a:t>.</a:t>
            </a:r>
            <a:endParaRPr lang="ro-RO" sz="2000" dirty="0">
              <a:solidFill>
                <a:srgbClr val="000000"/>
              </a:solidFill>
              <a:latin typeface="verdana" panose="020B0604030504040204" pitchFamily="34" charset="0"/>
            </a:endParaRPr>
          </a:p>
        </p:txBody>
      </p:sp>
      <p:sp>
        <p:nvSpPr>
          <p:cNvPr id="7" name="TextBox 7"/>
          <p:cNvSpPr txBox="1"/>
          <p:nvPr/>
        </p:nvSpPr>
        <p:spPr>
          <a:xfrm>
            <a:off x="1028700" y="4467861"/>
            <a:ext cx="4709173" cy="1461939"/>
          </a:xfrm>
          <a:prstGeom prst="rect">
            <a:avLst/>
          </a:prstGeom>
        </p:spPr>
        <p:txBody>
          <a:bodyPr lIns="0" tIns="0" rIns="0" bIns="0" rtlCol="0" anchor="t">
            <a:spAutoFit/>
          </a:bodyPr>
          <a:lstStyle/>
          <a:p>
            <a:pPr algn="ctr">
              <a:lnSpc>
                <a:spcPts val="5719"/>
              </a:lnSpc>
            </a:pPr>
            <a:r>
              <a:rPr lang="en-US" sz="5400" dirty="0" err="1">
                <a:solidFill>
                  <a:srgbClr val="000000"/>
                </a:solidFill>
                <a:latin typeface="verdana" panose="020B0604030504040204" pitchFamily="34" charset="0"/>
              </a:rPr>
              <a:t>Utilizarea</a:t>
            </a:r>
            <a:r>
              <a:rPr lang="en-US" sz="5400" dirty="0">
                <a:solidFill>
                  <a:srgbClr val="000000"/>
                </a:solidFill>
                <a:latin typeface="verdana" panose="020B0604030504040204" pitchFamily="34" charset="0"/>
              </a:rPr>
              <a:t> </a:t>
            </a:r>
            <a:r>
              <a:rPr lang="en-US" sz="5400" dirty="0" err="1">
                <a:solidFill>
                  <a:srgbClr val="000000"/>
                </a:solidFill>
                <a:latin typeface="verdana" panose="020B0604030504040204" pitchFamily="34" charset="0"/>
              </a:rPr>
              <a:t>forței</a:t>
            </a:r>
            <a:endParaRPr lang="en-US" sz="5199" dirty="0">
              <a:solidFill>
                <a:srgbClr val="1D2896"/>
              </a:solidFill>
              <a:latin typeface="Kollektif Bold"/>
            </a:endParaRPr>
          </a:p>
        </p:txBody>
      </p:sp>
      <p:grpSp>
        <p:nvGrpSpPr>
          <p:cNvPr id="8" name="Group 8"/>
          <p:cNvGrpSpPr/>
          <p:nvPr/>
        </p:nvGrpSpPr>
        <p:grpSpPr>
          <a:xfrm>
            <a:off x="15701935" y="9544050"/>
            <a:ext cx="473857" cy="473857"/>
            <a:chOff x="0" y="0"/>
            <a:chExt cx="812800" cy="812800"/>
          </a:xfrm>
        </p:grpSpPr>
        <p:sp>
          <p:nvSpPr>
            <p:cNvPr id="9" name="Freeform 9"/>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24225C"/>
            </a:solidFill>
          </p:spPr>
        </p:sp>
        <p:sp>
          <p:nvSpPr>
            <p:cNvPr id="10" name="TextBox 10"/>
            <p:cNvSpPr txBox="1"/>
            <p:nvPr/>
          </p:nvSpPr>
          <p:spPr>
            <a:xfrm>
              <a:off x="76200" y="104775"/>
              <a:ext cx="660400" cy="631825"/>
            </a:xfrm>
            <a:prstGeom prst="rect">
              <a:avLst/>
            </a:prstGeom>
          </p:spPr>
          <p:txBody>
            <a:bodyPr lIns="50800" tIns="50800" rIns="50800" bIns="50800" rtlCol="0" anchor="ctr"/>
            <a:lstStyle/>
            <a:p>
              <a:pPr algn="ctr">
                <a:lnSpc>
                  <a:spcPts val="2000"/>
                </a:lnSpc>
              </a:pPr>
              <a:endParaRPr>
                <a:solidFill>
                  <a:prstClr val="black"/>
                </a:solidFill>
              </a:endParaRPr>
            </a:p>
          </p:txBody>
        </p:sp>
      </p:grpSp>
      <p:grpSp>
        <p:nvGrpSpPr>
          <p:cNvPr id="11" name="Group 11"/>
          <p:cNvGrpSpPr/>
          <p:nvPr/>
        </p:nvGrpSpPr>
        <p:grpSpPr>
          <a:xfrm>
            <a:off x="16790205" y="9544050"/>
            <a:ext cx="473857" cy="473857"/>
            <a:chOff x="0" y="0"/>
            <a:chExt cx="812800" cy="812800"/>
          </a:xfrm>
        </p:grpSpPr>
        <p:sp>
          <p:nvSpPr>
            <p:cNvPr id="12" name="Freeform 12"/>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24225C"/>
            </a:solidFill>
          </p:spPr>
        </p:sp>
        <p:sp>
          <p:nvSpPr>
            <p:cNvPr id="13" name="TextBox 13"/>
            <p:cNvSpPr txBox="1"/>
            <p:nvPr/>
          </p:nvSpPr>
          <p:spPr>
            <a:xfrm>
              <a:off x="76200" y="104775"/>
              <a:ext cx="660400" cy="631825"/>
            </a:xfrm>
            <a:prstGeom prst="rect">
              <a:avLst/>
            </a:prstGeom>
          </p:spPr>
          <p:txBody>
            <a:bodyPr lIns="50800" tIns="50800" rIns="50800" bIns="50800" rtlCol="0" anchor="ctr"/>
            <a:lstStyle/>
            <a:p>
              <a:pPr algn="ctr">
                <a:lnSpc>
                  <a:spcPts val="2000"/>
                </a:lnSpc>
              </a:pPr>
              <a:endParaRPr>
                <a:solidFill>
                  <a:prstClr val="black"/>
                </a:solidFill>
              </a:endParaRPr>
            </a:p>
          </p:txBody>
        </p:sp>
      </p:grpSp>
      <p:grpSp>
        <p:nvGrpSpPr>
          <p:cNvPr id="14" name="Group 14"/>
          <p:cNvGrpSpPr/>
          <p:nvPr/>
        </p:nvGrpSpPr>
        <p:grpSpPr>
          <a:xfrm>
            <a:off x="15938863" y="9544050"/>
            <a:ext cx="1088270" cy="473857"/>
            <a:chOff x="0" y="0"/>
            <a:chExt cx="286623" cy="124802"/>
          </a:xfrm>
        </p:grpSpPr>
        <p:sp>
          <p:nvSpPr>
            <p:cNvPr id="15" name="Freeform 15"/>
            <p:cNvSpPr/>
            <p:nvPr/>
          </p:nvSpPr>
          <p:spPr>
            <a:xfrm>
              <a:off x="0" y="0"/>
              <a:ext cx="286623" cy="124802"/>
            </a:xfrm>
            <a:custGeom>
              <a:avLst/>
              <a:gdLst/>
              <a:ahLst/>
              <a:cxnLst/>
              <a:rect l="l" t="t" r="r" b="b"/>
              <a:pathLst>
                <a:path w="286623" h="124802">
                  <a:moveTo>
                    <a:pt x="0" y="0"/>
                  </a:moveTo>
                  <a:lnTo>
                    <a:pt x="286623" y="0"/>
                  </a:lnTo>
                  <a:lnTo>
                    <a:pt x="286623" y="124802"/>
                  </a:lnTo>
                  <a:lnTo>
                    <a:pt x="0" y="124802"/>
                  </a:lnTo>
                  <a:close/>
                </a:path>
              </a:pathLst>
            </a:custGeom>
            <a:solidFill>
              <a:srgbClr val="24225C"/>
            </a:solidFill>
          </p:spPr>
        </p:sp>
        <p:sp>
          <p:nvSpPr>
            <p:cNvPr id="16" name="TextBox 16"/>
            <p:cNvSpPr txBox="1"/>
            <p:nvPr/>
          </p:nvSpPr>
          <p:spPr>
            <a:xfrm>
              <a:off x="0" y="28575"/>
              <a:ext cx="812800" cy="784225"/>
            </a:xfrm>
            <a:prstGeom prst="rect">
              <a:avLst/>
            </a:prstGeom>
          </p:spPr>
          <p:txBody>
            <a:bodyPr lIns="50800" tIns="50800" rIns="50800" bIns="50800" rtlCol="0" anchor="ctr"/>
            <a:lstStyle/>
            <a:p>
              <a:pPr algn="ctr">
                <a:lnSpc>
                  <a:spcPts val="2000"/>
                </a:lnSpc>
              </a:pPr>
              <a:endParaRPr>
                <a:solidFill>
                  <a:prstClr val="black"/>
                </a:solidFill>
              </a:endParaRPr>
            </a:p>
          </p:txBody>
        </p:sp>
      </p:grpSp>
      <p:sp>
        <p:nvSpPr>
          <p:cNvPr id="17" name="TextBox 17"/>
          <p:cNvSpPr txBox="1"/>
          <p:nvPr/>
        </p:nvSpPr>
        <p:spPr>
          <a:xfrm>
            <a:off x="15938863" y="9660329"/>
            <a:ext cx="1088270" cy="269875"/>
          </a:xfrm>
          <a:prstGeom prst="rect">
            <a:avLst/>
          </a:prstGeom>
        </p:spPr>
        <p:txBody>
          <a:bodyPr lIns="0" tIns="0" rIns="0" bIns="0" rtlCol="0" anchor="t">
            <a:spAutoFit/>
          </a:bodyPr>
          <a:lstStyle/>
          <a:p>
            <a:pPr algn="ctr">
              <a:lnSpc>
                <a:spcPts val="2000"/>
              </a:lnSpc>
            </a:pPr>
            <a:r>
              <a:rPr lang="en-US" sz="2000">
                <a:solidFill>
                  <a:srgbClr val="FFFFFF"/>
                </a:solidFill>
                <a:latin typeface="Kollektif"/>
              </a:rPr>
              <a:t>05/12</a:t>
            </a:r>
          </a:p>
        </p:txBody>
      </p:sp>
      <p:grpSp>
        <p:nvGrpSpPr>
          <p:cNvPr id="18" name="Group 18"/>
          <p:cNvGrpSpPr/>
          <p:nvPr/>
        </p:nvGrpSpPr>
        <p:grpSpPr>
          <a:xfrm>
            <a:off x="8674905" y="9544050"/>
            <a:ext cx="473857" cy="473857"/>
            <a:chOff x="0" y="0"/>
            <a:chExt cx="812800" cy="812800"/>
          </a:xfrm>
        </p:grpSpPr>
        <p:sp>
          <p:nvSpPr>
            <p:cNvPr id="19" name="Freeform 19"/>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24225C"/>
            </a:solidFill>
          </p:spPr>
        </p:sp>
        <p:sp>
          <p:nvSpPr>
            <p:cNvPr id="20" name="TextBox 20"/>
            <p:cNvSpPr txBox="1"/>
            <p:nvPr/>
          </p:nvSpPr>
          <p:spPr>
            <a:xfrm>
              <a:off x="76200" y="104775"/>
              <a:ext cx="660400" cy="631825"/>
            </a:xfrm>
            <a:prstGeom prst="rect">
              <a:avLst/>
            </a:prstGeom>
          </p:spPr>
          <p:txBody>
            <a:bodyPr lIns="50800" tIns="50800" rIns="50800" bIns="50800" rtlCol="0" anchor="ctr"/>
            <a:lstStyle/>
            <a:p>
              <a:pPr algn="ctr">
                <a:lnSpc>
                  <a:spcPts val="2000"/>
                </a:lnSpc>
              </a:pPr>
              <a:endParaRPr>
                <a:solidFill>
                  <a:prstClr val="black"/>
                </a:solidFill>
              </a:endParaRPr>
            </a:p>
          </p:txBody>
        </p:sp>
      </p:grpSp>
      <p:grpSp>
        <p:nvGrpSpPr>
          <p:cNvPr id="21" name="Group 21"/>
          <p:cNvGrpSpPr/>
          <p:nvPr/>
        </p:nvGrpSpPr>
        <p:grpSpPr>
          <a:xfrm>
            <a:off x="9139238" y="9544050"/>
            <a:ext cx="473857" cy="473857"/>
            <a:chOff x="0" y="0"/>
            <a:chExt cx="812800" cy="812800"/>
          </a:xfrm>
        </p:grpSpPr>
        <p:sp>
          <p:nvSpPr>
            <p:cNvPr id="22" name="Freeform 22"/>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24225C"/>
            </a:solidFill>
          </p:spPr>
        </p:sp>
        <p:sp>
          <p:nvSpPr>
            <p:cNvPr id="23" name="TextBox 23"/>
            <p:cNvSpPr txBox="1"/>
            <p:nvPr/>
          </p:nvSpPr>
          <p:spPr>
            <a:xfrm>
              <a:off x="76200" y="104775"/>
              <a:ext cx="660400" cy="631825"/>
            </a:xfrm>
            <a:prstGeom prst="rect">
              <a:avLst/>
            </a:prstGeom>
          </p:spPr>
          <p:txBody>
            <a:bodyPr lIns="50800" tIns="50800" rIns="50800" bIns="50800" rtlCol="0" anchor="ctr"/>
            <a:lstStyle/>
            <a:p>
              <a:pPr algn="ctr">
                <a:lnSpc>
                  <a:spcPts val="2000"/>
                </a:lnSpc>
              </a:pPr>
              <a:endParaRPr>
                <a:solidFill>
                  <a:prstClr val="black"/>
                </a:solidFill>
              </a:endParaRPr>
            </a:p>
          </p:txBody>
        </p:sp>
      </p:grpSp>
      <p:grpSp>
        <p:nvGrpSpPr>
          <p:cNvPr id="24" name="Group 24"/>
          <p:cNvGrpSpPr/>
          <p:nvPr/>
        </p:nvGrpSpPr>
        <p:grpSpPr>
          <a:xfrm>
            <a:off x="8911834" y="9544050"/>
            <a:ext cx="464332" cy="473857"/>
            <a:chOff x="0" y="0"/>
            <a:chExt cx="122293" cy="124802"/>
          </a:xfrm>
        </p:grpSpPr>
        <p:sp>
          <p:nvSpPr>
            <p:cNvPr id="25" name="Freeform 25"/>
            <p:cNvSpPr/>
            <p:nvPr/>
          </p:nvSpPr>
          <p:spPr>
            <a:xfrm>
              <a:off x="0" y="0"/>
              <a:ext cx="122293" cy="124802"/>
            </a:xfrm>
            <a:custGeom>
              <a:avLst/>
              <a:gdLst/>
              <a:ahLst/>
              <a:cxnLst/>
              <a:rect l="l" t="t" r="r" b="b"/>
              <a:pathLst>
                <a:path w="122293" h="124802">
                  <a:moveTo>
                    <a:pt x="0" y="0"/>
                  </a:moveTo>
                  <a:lnTo>
                    <a:pt x="122293" y="0"/>
                  </a:lnTo>
                  <a:lnTo>
                    <a:pt x="122293" y="124802"/>
                  </a:lnTo>
                  <a:lnTo>
                    <a:pt x="0" y="124802"/>
                  </a:lnTo>
                  <a:close/>
                </a:path>
              </a:pathLst>
            </a:custGeom>
            <a:solidFill>
              <a:srgbClr val="24225C"/>
            </a:solidFill>
          </p:spPr>
        </p:sp>
        <p:sp>
          <p:nvSpPr>
            <p:cNvPr id="26" name="TextBox 26"/>
            <p:cNvSpPr txBox="1"/>
            <p:nvPr/>
          </p:nvSpPr>
          <p:spPr>
            <a:xfrm>
              <a:off x="0" y="28575"/>
              <a:ext cx="812800" cy="784225"/>
            </a:xfrm>
            <a:prstGeom prst="rect">
              <a:avLst/>
            </a:prstGeom>
          </p:spPr>
          <p:txBody>
            <a:bodyPr lIns="50800" tIns="50800" rIns="50800" bIns="50800" rtlCol="0" anchor="ctr"/>
            <a:lstStyle/>
            <a:p>
              <a:pPr algn="ctr">
                <a:lnSpc>
                  <a:spcPts val="2000"/>
                </a:lnSpc>
              </a:pPr>
              <a:endParaRPr>
                <a:solidFill>
                  <a:prstClr val="black"/>
                </a:solidFill>
              </a:endParaRPr>
            </a:p>
          </p:txBody>
        </p:sp>
      </p:grpSp>
      <p:pic>
        <p:nvPicPr>
          <p:cNvPr id="27" name="Picture 27"/>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973740" y="9648895"/>
            <a:ext cx="350045" cy="281309"/>
          </a:xfrm>
          <a:prstGeom prst="rect">
            <a:avLst/>
          </a:prstGeom>
        </p:spPr>
      </p:pic>
      <p:sp>
        <p:nvSpPr>
          <p:cNvPr id="28" name="TextBox 28"/>
          <p:cNvSpPr txBox="1"/>
          <p:nvPr/>
        </p:nvSpPr>
        <p:spPr>
          <a:xfrm>
            <a:off x="231108" y="1009650"/>
            <a:ext cx="18363924" cy="807913"/>
          </a:xfrm>
          <a:prstGeom prst="rect">
            <a:avLst/>
          </a:prstGeom>
        </p:spPr>
        <p:txBody>
          <a:bodyPr lIns="0" tIns="0" rIns="0" bIns="0" rtlCol="0" anchor="t">
            <a:spAutoFit/>
          </a:bodyPr>
          <a:lstStyle/>
          <a:p>
            <a:pPr>
              <a:lnSpc>
                <a:spcPts val="6299"/>
              </a:lnSpc>
            </a:pPr>
            <a:r>
              <a:rPr lang="ro-RO" sz="6999" dirty="0">
                <a:solidFill>
                  <a:srgbClr val="24225C"/>
                </a:solidFill>
                <a:latin typeface="Assistant Bold"/>
              </a:rPr>
              <a:t>                        </a:t>
            </a:r>
            <a:r>
              <a:rPr lang="en-US" sz="6999" dirty="0">
                <a:solidFill>
                  <a:srgbClr val="24225C"/>
                </a:solidFill>
                <a:latin typeface="Assistant Bold"/>
              </a:rPr>
              <a:t>I</a:t>
            </a:r>
            <a:r>
              <a:rPr lang="ro-RO" sz="6999" dirty="0">
                <a:solidFill>
                  <a:srgbClr val="24225C"/>
                </a:solidFill>
                <a:latin typeface="Assistant Bold"/>
              </a:rPr>
              <a:t>ndicatori referitori la mijloace</a:t>
            </a:r>
            <a:endParaRPr lang="en-US" sz="6999" dirty="0">
              <a:solidFill>
                <a:srgbClr val="24225C"/>
              </a:solidFill>
              <a:latin typeface="Assistant Bold"/>
            </a:endParaRPr>
          </a:p>
        </p:txBody>
      </p:sp>
      <p:pic>
        <p:nvPicPr>
          <p:cNvPr id="29" name="Picture 29"/>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6853107" y="3478907"/>
            <a:ext cx="1821798" cy="728719"/>
          </a:xfrm>
          <a:prstGeom prst="rect">
            <a:avLst/>
          </a:prstGeom>
        </p:spPr>
      </p:pic>
    </p:spTree>
    <p:extLst>
      <p:ext uri="{BB962C8B-B14F-4D97-AF65-F5344CB8AC3E}">
        <p14:creationId xmlns:p14="http://schemas.microsoft.com/office/powerpoint/2010/main" val="272994579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rot="5400000" flipH="1">
            <a:off x="-2185848" y="0"/>
            <a:ext cx="10287000" cy="10287000"/>
          </a:xfrm>
          <a:prstGeom prst="rect">
            <a:avLst/>
          </a:prstGeom>
        </p:spPr>
      </p:pic>
      <p:grpSp>
        <p:nvGrpSpPr>
          <p:cNvPr id="3" name="Group 3"/>
          <p:cNvGrpSpPr>
            <a:grpSpLocks noChangeAspect="1"/>
          </p:cNvGrpSpPr>
          <p:nvPr/>
        </p:nvGrpSpPr>
        <p:grpSpPr>
          <a:xfrm rot="5400000">
            <a:off x="1491471" y="2432829"/>
            <a:ext cx="3799774" cy="5106316"/>
            <a:chOff x="0" y="0"/>
            <a:chExt cx="3663950" cy="4923790"/>
          </a:xfrm>
        </p:grpSpPr>
        <p:sp>
          <p:nvSpPr>
            <p:cNvPr id="4" name="Freeform 4"/>
            <p:cNvSpPr/>
            <p:nvPr/>
          </p:nvSpPr>
          <p:spPr>
            <a:xfrm>
              <a:off x="31750" y="31750"/>
              <a:ext cx="3600450" cy="4859020"/>
            </a:xfrm>
            <a:custGeom>
              <a:avLst/>
              <a:gdLst/>
              <a:ahLst/>
              <a:cxnLst/>
              <a:rect l="l" t="t" r="r" b="b"/>
              <a:pathLst>
                <a:path w="3600450" h="4859020">
                  <a:moveTo>
                    <a:pt x="3600450" y="4499610"/>
                  </a:moveTo>
                  <a:cubicBezTo>
                    <a:pt x="3600450" y="4699000"/>
                    <a:pt x="3439160" y="4859020"/>
                    <a:pt x="3241040" y="4859020"/>
                  </a:cubicBezTo>
                  <a:lnTo>
                    <a:pt x="359410" y="4859020"/>
                  </a:lnTo>
                  <a:cubicBezTo>
                    <a:pt x="160020" y="4859020"/>
                    <a:pt x="0" y="4697730"/>
                    <a:pt x="0" y="4499610"/>
                  </a:cubicBezTo>
                  <a:lnTo>
                    <a:pt x="0" y="359410"/>
                  </a:lnTo>
                  <a:cubicBezTo>
                    <a:pt x="0" y="160020"/>
                    <a:pt x="161290" y="0"/>
                    <a:pt x="359410" y="0"/>
                  </a:cubicBezTo>
                  <a:lnTo>
                    <a:pt x="3239770" y="0"/>
                  </a:lnTo>
                  <a:cubicBezTo>
                    <a:pt x="3439160" y="0"/>
                    <a:pt x="3599180" y="161290"/>
                    <a:pt x="3599180" y="359410"/>
                  </a:cubicBezTo>
                  <a:lnTo>
                    <a:pt x="3600450" y="4499610"/>
                  </a:lnTo>
                  <a:close/>
                </a:path>
              </a:pathLst>
            </a:custGeom>
            <a:solidFill>
              <a:srgbClr val="C939E6"/>
            </a:solidFill>
          </p:spPr>
        </p:sp>
        <p:sp>
          <p:nvSpPr>
            <p:cNvPr id="5" name="Freeform 5"/>
            <p:cNvSpPr/>
            <p:nvPr/>
          </p:nvSpPr>
          <p:spPr>
            <a:xfrm>
              <a:off x="0" y="0"/>
              <a:ext cx="3663950" cy="4923790"/>
            </a:xfrm>
            <a:custGeom>
              <a:avLst/>
              <a:gdLst/>
              <a:ahLst/>
              <a:cxnLst/>
              <a:rect l="l" t="t" r="r" b="b"/>
              <a:pathLst>
                <a:path w="3663950" h="4923790">
                  <a:moveTo>
                    <a:pt x="3271520" y="4923790"/>
                  </a:moveTo>
                  <a:lnTo>
                    <a:pt x="391160" y="4923790"/>
                  </a:lnTo>
                  <a:cubicBezTo>
                    <a:pt x="175260" y="4923790"/>
                    <a:pt x="0" y="4748530"/>
                    <a:pt x="0" y="4532630"/>
                  </a:cubicBezTo>
                  <a:lnTo>
                    <a:pt x="0" y="392430"/>
                  </a:lnTo>
                  <a:cubicBezTo>
                    <a:pt x="0" y="175260"/>
                    <a:pt x="175260" y="0"/>
                    <a:pt x="391160" y="0"/>
                  </a:cubicBezTo>
                  <a:lnTo>
                    <a:pt x="3271520" y="0"/>
                  </a:lnTo>
                  <a:cubicBezTo>
                    <a:pt x="3487420" y="0"/>
                    <a:pt x="3662680" y="175260"/>
                    <a:pt x="3662680" y="391160"/>
                  </a:cubicBezTo>
                  <a:lnTo>
                    <a:pt x="3662680" y="4531360"/>
                  </a:lnTo>
                  <a:cubicBezTo>
                    <a:pt x="3663950" y="4747260"/>
                    <a:pt x="3487420" y="4923790"/>
                    <a:pt x="3271520" y="4923790"/>
                  </a:cubicBezTo>
                  <a:close/>
                  <a:moveTo>
                    <a:pt x="391160" y="63500"/>
                  </a:moveTo>
                  <a:cubicBezTo>
                    <a:pt x="210820" y="63500"/>
                    <a:pt x="63500" y="210820"/>
                    <a:pt x="63500" y="391160"/>
                  </a:cubicBezTo>
                  <a:lnTo>
                    <a:pt x="63500" y="4531360"/>
                  </a:lnTo>
                  <a:cubicBezTo>
                    <a:pt x="63500" y="4712970"/>
                    <a:pt x="210820" y="4859020"/>
                    <a:pt x="391160" y="4859020"/>
                  </a:cubicBezTo>
                  <a:lnTo>
                    <a:pt x="3271520" y="4859020"/>
                  </a:lnTo>
                  <a:cubicBezTo>
                    <a:pt x="3453130" y="4859020"/>
                    <a:pt x="3599180" y="4711700"/>
                    <a:pt x="3599180" y="4531360"/>
                  </a:cubicBezTo>
                  <a:lnTo>
                    <a:pt x="3599180" y="391160"/>
                  </a:lnTo>
                  <a:cubicBezTo>
                    <a:pt x="3599180" y="209550"/>
                    <a:pt x="3451860" y="63500"/>
                    <a:pt x="3271520" y="63500"/>
                  </a:cubicBezTo>
                  <a:lnTo>
                    <a:pt x="391160" y="63500"/>
                  </a:lnTo>
                  <a:close/>
                </a:path>
              </a:pathLst>
            </a:custGeom>
            <a:solidFill>
              <a:srgbClr val="C939E6"/>
            </a:solidFill>
          </p:spPr>
        </p:sp>
      </p:grpSp>
      <p:sp>
        <p:nvSpPr>
          <p:cNvPr id="6" name="TextBox 6"/>
          <p:cNvSpPr txBox="1"/>
          <p:nvPr/>
        </p:nvSpPr>
        <p:spPr>
          <a:xfrm>
            <a:off x="8534400" y="1707940"/>
            <a:ext cx="9195777" cy="8771632"/>
          </a:xfrm>
          <a:prstGeom prst="rect">
            <a:avLst/>
          </a:prstGeom>
        </p:spPr>
        <p:txBody>
          <a:bodyPr wrap="square" lIns="0" tIns="0" rIns="0" bIns="0" rtlCol="0" anchor="t">
            <a:spAutoFit/>
          </a:bodyPr>
          <a:lstStyle/>
          <a:p>
            <a:pPr marL="807079" lvl="1" indent="-342900" algn="just">
              <a:lnSpc>
                <a:spcPct val="150000"/>
              </a:lnSpc>
              <a:buFont typeface="Arial" panose="020B0604020202020204" pitchFamily="34" charset="0"/>
              <a:buChar char="•"/>
            </a:pPr>
            <a:endParaRPr lang="ro-RO" sz="2000" dirty="0">
              <a:solidFill>
                <a:srgbClr val="000000"/>
              </a:solidFill>
              <a:latin typeface="verdana" panose="020B0604030504040204" pitchFamily="34" charset="0"/>
            </a:endParaRPr>
          </a:p>
          <a:p>
            <a:pPr marL="749929" lvl="1" indent="-285750" algn="just">
              <a:lnSpc>
                <a:spcPct val="150000"/>
              </a:lnSpc>
              <a:buFont typeface="Arial" panose="020B0604020202020204" pitchFamily="34" charset="0"/>
              <a:buChar char="•"/>
            </a:pPr>
            <a:r>
              <a:rPr lang="en-US" dirty="0" err="1">
                <a:solidFill>
                  <a:srgbClr val="000000"/>
                </a:solidFill>
                <a:latin typeface="verdana" panose="020B0604030504040204" pitchFamily="34" charset="0"/>
              </a:rPr>
              <a:t>Persoana</a:t>
            </a:r>
            <a:r>
              <a:rPr lang="en-US" dirty="0">
                <a:solidFill>
                  <a:srgbClr val="000000"/>
                </a:solidFill>
                <a:latin typeface="verdana" panose="020B0604030504040204" pitchFamily="34" charset="0"/>
              </a:rPr>
              <a:t> a </a:t>
            </a:r>
            <a:r>
              <a:rPr lang="en-US" dirty="0" err="1">
                <a:solidFill>
                  <a:srgbClr val="000000"/>
                </a:solidFill>
                <a:latin typeface="verdana" panose="020B0604030504040204" pitchFamily="34" charset="0"/>
              </a:rPr>
              <a:t>fost</a:t>
            </a:r>
            <a:r>
              <a:rPr lang="en-US" dirty="0">
                <a:solidFill>
                  <a:srgbClr val="000000"/>
                </a:solidFill>
                <a:latin typeface="verdana" panose="020B0604030504040204" pitchFamily="34" charset="0"/>
              </a:rPr>
              <a:t> </a:t>
            </a:r>
            <a:r>
              <a:rPr lang="en-US" dirty="0" err="1">
                <a:solidFill>
                  <a:srgbClr val="000000"/>
                </a:solidFill>
                <a:latin typeface="verdana" panose="020B0604030504040204" pitchFamily="34" charset="0"/>
              </a:rPr>
              <a:t>închisă</a:t>
            </a:r>
            <a:r>
              <a:rPr lang="en-US" dirty="0">
                <a:solidFill>
                  <a:srgbClr val="000000"/>
                </a:solidFill>
                <a:latin typeface="verdana" panose="020B0604030504040204" pitchFamily="34" charset="0"/>
              </a:rPr>
              <a:t> </a:t>
            </a:r>
            <a:r>
              <a:rPr lang="en-US" dirty="0" err="1">
                <a:solidFill>
                  <a:srgbClr val="000000"/>
                </a:solidFill>
                <a:latin typeface="verdana" panose="020B0604030504040204" pitchFamily="34" charset="0"/>
              </a:rPr>
              <a:t>într</a:t>
            </a:r>
            <a:r>
              <a:rPr lang="en-US" dirty="0">
                <a:solidFill>
                  <a:srgbClr val="000000"/>
                </a:solidFill>
                <a:latin typeface="verdana" panose="020B0604030504040204" pitchFamily="34" charset="0"/>
              </a:rPr>
              <a:t>-un </a:t>
            </a:r>
            <a:r>
              <a:rPr lang="en-US" dirty="0" err="1">
                <a:solidFill>
                  <a:srgbClr val="000000"/>
                </a:solidFill>
                <a:latin typeface="verdana" panose="020B0604030504040204" pitchFamily="34" charset="0"/>
              </a:rPr>
              <a:t>anume</a:t>
            </a:r>
            <a:r>
              <a:rPr lang="en-US" dirty="0">
                <a:solidFill>
                  <a:srgbClr val="000000"/>
                </a:solidFill>
                <a:latin typeface="verdana" panose="020B0604030504040204" pitchFamily="34" charset="0"/>
              </a:rPr>
              <a:t> mod </a:t>
            </a:r>
            <a:r>
              <a:rPr lang="en-US" dirty="0" err="1">
                <a:solidFill>
                  <a:srgbClr val="000000"/>
                </a:solidFill>
                <a:latin typeface="verdana" panose="020B0604030504040204" pitchFamily="34" charset="0"/>
              </a:rPr>
              <a:t>pe</a:t>
            </a:r>
            <a:r>
              <a:rPr lang="en-US" dirty="0">
                <a:solidFill>
                  <a:srgbClr val="000000"/>
                </a:solidFill>
                <a:latin typeface="verdana" panose="020B0604030504040204" pitchFamily="34" charset="0"/>
              </a:rPr>
              <a:t> </a:t>
            </a:r>
            <a:r>
              <a:rPr lang="en-US" dirty="0" err="1">
                <a:solidFill>
                  <a:srgbClr val="000000"/>
                </a:solidFill>
                <a:latin typeface="verdana" panose="020B0604030504040204" pitchFamily="34" charset="0"/>
              </a:rPr>
              <a:t>parcursul</a:t>
            </a:r>
            <a:r>
              <a:rPr lang="en-US" dirty="0">
                <a:solidFill>
                  <a:srgbClr val="000000"/>
                </a:solidFill>
                <a:latin typeface="verdana" panose="020B0604030504040204" pitchFamily="34" charset="0"/>
              </a:rPr>
              <a:t> </a:t>
            </a:r>
            <a:r>
              <a:rPr lang="en-US" dirty="0" err="1">
                <a:solidFill>
                  <a:srgbClr val="000000"/>
                </a:solidFill>
                <a:latin typeface="verdana" panose="020B0604030504040204" pitchFamily="34" charset="0"/>
              </a:rPr>
              <a:t>transportului</a:t>
            </a:r>
            <a:r>
              <a:rPr lang="en-US" dirty="0">
                <a:solidFill>
                  <a:srgbClr val="000000"/>
                </a:solidFill>
                <a:latin typeface="verdana" panose="020B0604030504040204" pitchFamily="34" charset="0"/>
              </a:rPr>
              <a:t> </a:t>
            </a:r>
            <a:r>
              <a:rPr lang="en-US" dirty="0" err="1">
                <a:solidFill>
                  <a:srgbClr val="000000"/>
                </a:solidFill>
                <a:latin typeface="verdana" panose="020B0604030504040204" pitchFamily="34" charset="0"/>
              </a:rPr>
              <a:t>acesteia</a:t>
            </a:r>
            <a:r>
              <a:rPr lang="en-US" dirty="0">
                <a:solidFill>
                  <a:srgbClr val="000000"/>
                </a:solidFill>
                <a:latin typeface="verdana" panose="020B0604030504040204" pitchFamily="34" charset="0"/>
              </a:rPr>
              <a:t> la </a:t>
            </a:r>
            <a:r>
              <a:rPr lang="en-US" dirty="0" err="1">
                <a:solidFill>
                  <a:srgbClr val="000000"/>
                </a:solidFill>
                <a:latin typeface="verdana" panose="020B0604030504040204" pitchFamily="34" charset="0"/>
              </a:rPr>
              <a:t>locul</a:t>
            </a:r>
            <a:r>
              <a:rPr lang="en-US" dirty="0">
                <a:solidFill>
                  <a:srgbClr val="000000"/>
                </a:solidFill>
                <a:latin typeface="verdana" panose="020B0604030504040204" pitchFamily="34" charset="0"/>
              </a:rPr>
              <a:t> de </a:t>
            </a:r>
            <a:r>
              <a:rPr lang="en-US" dirty="0" err="1">
                <a:solidFill>
                  <a:srgbClr val="000000"/>
                </a:solidFill>
                <a:latin typeface="verdana" panose="020B0604030504040204" pitchFamily="34" charset="0"/>
              </a:rPr>
              <a:t>muncă</a:t>
            </a:r>
            <a:r>
              <a:rPr lang="ro-RO" dirty="0">
                <a:solidFill>
                  <a:srgbClr val="000000"/>
                </a:solidFill>
                <a:latin typeface="verdana" panose="020B0604030504040204" pitchFamily="34" charset="0"/>
              </a:rPr>
              <a:t>;</a:t>
            </a:r>
          </a:p>
          <a:p>
            <a:pPr marL="749929" lvl="1" indent="-285750" algn="just">
              <a:lnSpc>
                <a:spcPct val="150000"/>
              </a:lnSpc>
              <a:buFont typeface="Arial" panose="020B0604020202020204" pitchFamily="34" charset="0"/>
              <a:buChar char="•"/>
            </a:pPr>
            <a:r>
              <a:rPr lang="en-US" dirty="0" err="1">
                <a:solidFill>
                  <a:srgbClr val="000000"/>
                </a:solidFill>
                <a:latin typeface="verdana" panose="020B0604030504040204" pitchFamily="34" charset="0"/>
              </a:rPr>
              <a:t>Persoana</a:t>
            </a:r>
            <a:r>
              <a:rPr lang="en-US" dirty="0">
                <a:solidFill>
                  <a:srgbClr val="000000"/>
                </a:solidFill>
                <a:latin typeface="verdana" panose="020B0604030504040204" pitchFamily="34" charset="0"/>
              </a:rPr>
              <a:t> </a:t>
            </a:r>
            <a:r>
              <a:rPr lang="en-US" dirty="0" err="1">
                <a:solidFill>
                  <a:srgbClr val="000000"/>
                </a:solidFill>
                <a:latin typeface="verdana" panose="020B0604030504040204" pitchFamily="34" charset="0"/>
              </a:rPr>
              <a:t>trăiește</a:t>
            </a:r>
            <a:r>
              <a:rPr lang="en-US" dirty="0">
                <a:solidFill>
                  <a:srgbClr val="000000"/>
                </a:solidFill>
                <a:latin typeface="verdana" panose="020B0604030504040204" pitchFamily="34" charset="0"/>
              </a:rPr>
              <a:t> </a:t>
            </a:r>
            <a:r>
              <a:rPr lang="en-US" dirty="0" err="1">
                <a:solidFill>
                  <a:srgbClr val="000000"/>
                </a:solidFill>
                <a:latin typeface="verdana" panose="020B0604030504040204" pitchFamily="34" charset="0"/>
              </a:rPr>
              <a:t>și</a:t>
            </a:r>
            <a:r>
              <a:rPr lang="en-US" dirty="0">
                <a:solidFill>
                  <a:srgbClr val="000000"/>
                </a:solidFill>
                <a:latin typeface="verdana" panose="020B0604030504040204" pitchFamily="34" charset="0"/>
              </a:rPr>
              <a:t> </a:t>
            </a:r>
            <a:r>
              <a:rPr lang="en-US" dirty="0" err="1">
                <a:solidFill>
                  <a:srgbClr val="000000"/>
                </a:solidFill>
                <a:latin typeface="verdana" panose="020B0604030504040204" pitchFamily="34" charset="0"/>
              </a:rPr>
              <a:t>muncește</a:t>
            </a:r>
            <a:r>
              <a:rPr lang="en-US" dirty="0">
                <a:solidFill>
                  <a:srgbClr val="000000"/>
                </a:solidFill>
                <a:latin typeface="verdana" panose="020B0604030504040204" pitchFamily="34" charset="0"/>
              </a:rPr>
              <a:t> </a:t>
            </a:r>
            <a:r>
              <a:rPr lang="en-US" dirty="0" err="1">
                <a:solidFill>
                  <a:srgbClr val="000000"/>
                </a:solidFill>
                <a:latin typeface="verdana" panose="020B0604030504040204" pitchFamily="34" charset="0"/>
              </a:rPr>
              <a:t>în</a:t>
            </a:r>
            <a:r>
              <a:rPr lang="en-US" dirty="0">
                <a:solidFill>
                  <a:srgbClr val="000000"/>
                </a:solidFill>
                <a:latin typeface="verdana" panose="020B0604030504040204" pitchFamily="34" charset="0"/>
              </a:rPr>
              <a:t> </a:t>
            </a:r>
            <a:r>
              <a:rPr lang="en-US" dirty="0" err="1">
                <a:solidFill>
                  <a:srgbClr val="000000"/>
                </a:solidFill>
                <a:latin typeface="verdana" panose="020B0604030504040204" pitchFamily="34" charset="0"/>
              </a:rPr>
              <a:t>același</a:t>
            </a:r>
            <a:r>
              <a:rPr lang="en-US" dirty="0">
                <a:solidFill>
                  <a:srgbClr val="000000"/>
                </a:solidFill>
                <a:latin typeface="verdana" panose="020B0604030504040204" pitchFamily="34" charset="0"/>
              </a:rPr>
              <a:t> </a:t>
            </a:r>
            <a:r>
              <a:rPr lang="en-US" dirty="0" err="1">
                <a:solidFill>
                  <a:srgbClr val="000000"/>
                </a:solidFill>
                <a:latin typeface="verdana" panose="020B0604030504040204" pitchFamily="34" charset="0"/>
              </a:rPr>
              <a:t>loc</a:t>
            </a:r>
            <a:r>
              <a:rPr lang="ro-RO" dirty="0">
                <a:solidFill>
                  <a:srgbClr val="000000"/>
                </a:solidFill>
                <a:latin typeface="verdana" panose="020B0604030504040204" pitchFamily="34" charset="0"/>
              </a:rPr>
              <a:t>;</a:t>
            </a:r>
          </a:p>
          <a:p>
            <a:pPr marL="749929" lvl="1" indent="-285750" algn="just">
              <a:lnSpc>
                <a:spcPct val="150000"/>
              </a:lnSpc>
              <a:buFont typeface="Arial" panose="020B0604020202020204" pitchFamily="34" charset="0"/>
              <a:buChar char="•"/>
            </a:pPr>
            <a:r>
              <a:rPr lang="en-US" dirty="0" err="1">
                <a:solidFill>
                  <a:srgbClr val="000000"/>
                </a:solidFill>
                <a:latin typeface="verdana" panose="020B0604030504040204" pitchFamily="34" charset="0"/>
              </a:rPr>
              <a:t>Persoana</a:t>
            </a:r>
            <a:r>
              <a:rPr lang="en-US" dirty="0">
                <a:solidFill>
                  <a:srgbClr val="000000"/>
                </a:solidFill>
                <a:latin typeface="verdana" panose="020B0604030504040204" pitchFamily="34" charset="0"/>
              </a:rPr>
              <a:t> </a:t>
            </a:r>
            <a:r>
              <a:rPr lang="en-US" dirty="0" err="1">
                <a:solidFill>
                  <a:srgbClr val="000000"/>
                </a:solidFill>
                <a:latin typeface="verdana" panose="020B0604030504040204" pitchFamily="34" charset="0"/>
              </a:rPr>
              <a:t>este</a:t>
            </a:r>
            <a:r>
              <a:rPr lang="en-US" dirty="0">
                <a:solidFill>
                  <a:srgbClr val="000000"/>
                </a:solidFill>
                <a:latin typeface="verdana" panose="020B0604030504040204" pitchFamily="34" charset="0"/>
              </a:rPr>
              <a:t> </a:t>
            </a:r>
            <a:r>
              <a:rPr lang="en-US" dirty="0" err="1">
                <a:solidFill>
                  <a:srgbClr val="000000"/>
                </a:solidFill>
                <a:latin typeface="verdana" panose="020B0604030504040204" pitchFamily="34" charset="0"/>
              </a:rPr>
              <a:t>încuiată</a:t>
            </a:r>
            <a:r>
              <a:rPr lang="en-US" dirty="0">
                <a:solidFill>
                  <a:srgbClr val="000000"/>
                </a:solidFill>
                <a:latin typeface="verdana" panose="020B0604030504040204" pitchFamily="34" charset="0"/>
              </a:rPr>
              <a:t> </a:t>
            </a:r>
            <a:r>
              <a:rPr lang="en-US" dirty="0" err="1">
                <a:solidFill>
                  <a:srgbClr val="000000"/>
                </a:solidFill>
                <a:latin typeface="verdana" panose="020B0604030504040204" pitchFamily="34" charset="0"/>
              </a:rPr>
              <a:t>în</a:t>
            </a:r>
            <a:r>
              <a:rPr lang="en-US" dirty="0">
                <a:solidFill>
                  <a:srgbClr val="000000"/>
                </a:solidFill>
                <a:latin typeface="verdana" panose="020B0604030504040204" pitchFamily="34" charset="0"/>
              </a:rPr>
              <a:t> </a:t>
            </a:r>
            <a:r>
              <a:rPr lang="en-US" dirty="0" err="1">
                <a:solidFill>
                  <a:srgbClr val="000000"/>
                </a:solidFill>
                <a:latin typeface="verdana" panose="020B0604030504040204" pitchFamily="34" charset="0"/>
              </a:rPr>
              <a:t>incinta</a:t>
            </a:r>
            <a:r>
              <a:rPr lang="en-US" dirty="0">
                <a:solidFill>
                  <a:srgbClr val="000000"/>
                </a:solidFill>
                <a:latin typeface="verdana" panose="020B0604030504040204" pitchFamily="34" charset="0"/>
              </a:rPr>
              <a:t> </a:t>
            </a:r>
            <a:r>
              <a:rPr lang="en-US" dirty="0" err="1">
                <a:solidFill>
                  <a:srgbClr val="000000"/>
                </a:solidFill>
                <a:latin typeface="verdana" panose="020B0604030504040204" pitchFamily="34" charset="0"/>
              </a:rPr>
              <a:t>spațiului</a:t>
            </a:r>
            <a:r>
              <a:rPr lang="en-US" dirty="0">
                <a:solidFill>
                  <a:srgbClr val="000000"/>
                </a:solidFill>
                <a:latin typeface="verdana" panose="020B0604030504040204" pitchFamily="34" charset="0"/>
              </a:rPr>
              <a:t> de </a:t>
            </a:r>
            <a:r>
              <a:rPr lang="en-US" dirty="0" err="1">
                <a:solidFill>
                  <a:srgbClr val="000000"/>
                </a:solidFill>
                <a:latin typeface="verdana" panose="020B0604030504040204" pitchFamily="34" charset="0"/>
              </a:rPr>
              <a:t>muncă</a:t>
            </a:r>
            <a:r>
              <a:rPr lang="en-US" dirty="0">
                <a:solidFill>
                  <a:srgbClr val="000000"/>
                </a:solidFill>
                <a:latin typeface="verdana" panose="020B0604030504040204" pitchFamily="34" charset="0"/>
              </a:rPr>
              <a:t> </a:t>
            </a:r>
            <a:r>
              <a:rPr lang="en-US" dirty="0" err="1">
                <a:solidFill>
                  <a:srgbClr val="000000"/>
                </a:solidFill>
                <a:latin typeface="verdana" panose="020B0604030504040204" pitchFamily="34" charset="0"/>
              </a:rPr>
              <a:t>sau</a:t>
            </a:r>
            <a:r>
              <a:rPr lang="en-US" dirty="0">
                <a:solidFill>
                  <a:srgbClr val="000000"/>
                </a:solidFill>
                <a:latin typeface="verdana" panose="020B0604030504040204" pitchFamily="34" charset="0"/>
              </a:rPr>
              <a:t> a </a:t>
            </a:r>
            <a:r>
              <a:rPr lang="en-US" dirty="0" err="1">
                <a:solidFill>
                  <a:srgbClr val="000000"/>
                </a:solidFill>
                <a:latin typeface="verdana" panose="020B0604030504040204" pitchFamily="34" charset="0"/>
              </a:rPr>
              <a:t>spațiului</a:t>
            </a:r>
            <a:r>
              <a:rPr lang="en-US" dirty="0">
                <a:solidFill>
                  <a:srgbClr val="000000"/>
                </a:solidFill>
                <a:latin typeface="verdana" panose="020B0604030504040204" pitchFamily="34" charset="0"/>
              </a:rPr>
              <a:t> de </a:t>
            </a:r>
            <a:r>
              <a:rPr lang="en-US" dirty="0" err="1">
                <a:solidFill>
                  <a:srgbClr val="000000"/>
                </a:solidFill>
                <a:latin typeface="verdana" panose="020B0604030504040204" pitchFamily="34" charset="0"/>
              </a:rPr>
              <a:t>locuit</a:t>
            </a:r>
            <a:r>
              <a:rPr lang="ro-RO" dirty="0">
                <a:solidFill>
                  <a:srgbClr val="000000"/>
                </a:solidFill>
                <a:latin typeface="verdana" panose="020B0604030504040204" pitchFamily="34" charset="0"/>
              </a:rPr>
              <a:t>;</a:t>
            </a:r>
          </a:p>
          <a:p>
            <a:pPr marL="749929" lvl="1" indent="-285750" algn="just">
              <a:lnSpc>
                <a:spcPct val="150000"/>
              </a:lnSpc>
              <a:buFont typeface="Arial" panose="020B0604020202020204" pitchFamily="34" charset="0"/>
              <a:buChar char="•"/>
            </a:pPr>
            <a:r>
              <a:rPr lang="en-US" dirty="0" err="1">
                <a:solidFill>
                  <a:srgbClr val="000000"/>
                </a:solidFill>
                <a:latin typeface="verdana" panose="020B0604030504040204" pitchFamily="34" charset="0"/>
              </a:rPr>
              <a:t>Spațiul</a:t>
            </a:r>
            <a:r>
              <a:rPr lang="en-US" dirty="0">
                <a:solidFill>
                  <a:srgbClr val="000000"/>
                </a:solidFill>
                <a:latin typeface="verdana" panose="020B0604030504040204" pitchFamily="34" charset="0"/>
              </a:rPr>
              <a:t> de </a:t>
            </a:r>
            <a:r>
              <a:rPr lang="en-US" dirty="0" err="1">
                <a:solidFill>
                  <a:srgbClr val="000000"/>
                </a:solidFill>
                <a:latin typeface="verdana" panose="020B0604030504040204" pitchFamily="34" charset="0"/>
              </a:rPr>
              <a:t>muncă</a:t>
            </a:r>
            <a:r>
              <a:rPr lang="en-US" dirty="0">
                <a:solidFill>
                  <a:srgbClr val="000000"/>
                </a:solidFill>
                <a:latin typeface="verdana" panose="020B0604030504040204" pitchFamily="34" charset="0"/>
              </a:rPr>
              <a:t>, </a:t>
            </a:r>
            <a:r>
              <a:rPr lang="en-US" dirty="0" err="1">
                <a:solidFill>
                  <a:srgbClr val="000000"/>
                </a:solidFill>
                <a:latin typeface="verdana" panose="020B0604030504040204" pitchFamily="34" charset="0"/>
              </a:rPr>
              <a:t>spațiul</a:t>
            </a:r>
            <a:r>
              <a:rPr lang="en-US" dirty="0">
                <a:solidFill>
                  <a:srgbClr val="000000"/>
                </a:solidFill>
                <a:latin typeface="verdana" panose="020B0604030504040204" pitchFamily="34" charset="0"/>
              </a:rPr>
              <a:t> de </a:t>
            </a:r>
            <a:r>
              <a:rPr lang="en-US" dirty="0" err="1">
                <a:solidFill>
                  <a:srgbClr val="000000"/>
                </a:solidFill>
                <a:latin typeface="verdana" panose="020B0604030504040204" pitchFamily="34" charset="0"/>
              </a:rPr>
              <a:t>locuit</a:t>
            </a:r>
            <a:r>
              <a:rPr lang="en-US" dirty="0">
                <a:solidFill>
                  <a:srgbClr val="000000"/>
                </a:solidFill>
                <a:latin typeface="verdana" panose="020B0604030504040204" pitchFamily="34" charset="0"/>
              </a:rPr>
              <a:t> </a:t>
            </a:r>
            <a:r>
              <a:rPr lang="en-US" dirty="0" err="1">
                <a:solidFill>
                  <a:srgbClr val="000000"/>
                </a:solidFill>
                <a:latin typeface="verdana" panose="020B0604030504040204" pitchFamily="34" charset="0"/>
              </a:rPr>
              <a:t>sau</a:t>
            </a:r>
            <a:r>
              <a:rPr lang="en-US" dirty="0">
                <a:solidFill>
                  <a:srgbClr val="000000"/>
                </a:solidFill>
                <a:latin typeface="verdana" panose="020B0604030504040204" pitchFamily="34" charset="0"/>
              </a:rPr>
              <a:t> </a:t>
            </a:r>
            <a:r>
              <a:rPr lang="en-US" dirty="0" err="1">
                <a:solidFill>
                  <a:srgbClr val="000000"/>
                </a:solidFill>
                <a:latin typeface="verdana" panose="020B0604030504040204" pitchFamily="34" charset="0"/>
              </a:rPr>
              <a:t>lucrătorii</a:t>
            </a:r>
            <a:r>
              <a:rPr lang="en-US" dirty="0">
                <a:solidFill>
                  <a:srgbClr val="000000"/>
                </a:solidFill>
                <a:latin typeface="verdana" panose="020B0604030504040204" pitchFamily="34" charset="0"/>
              </a:rPr>
              <a:t> </a:t>
            </a:r>
            <a:r>
              <a:rPr lang="en-US" dirty="0" err="1">
                <a:solidFill>
                  <a:srgbClr val="000000"/>
                </a:solidFill>
                <a:latin typeface="verdana" panose="020B0604030504040204" pitchFamily="34" charset="0"/>
              </a:rPr>
              <a:t>înșiși</a:t>
            </a:r>
            <a:r>
              <a:rPr lang="en-US" dirty="0">
                <a:solidFill>
                  <a:srgbClr val="000000"/>
                </a:solidFill>
                <a:latin typeface="verdana" panose="020B0604030504040204" pitchFamily="34" charset="0"/>
              </a:rPr>
              <a:t> </a:t>
            </a:r>
            <a:r>
              <a:rPr lang="en-US" dirty="0" err="1">
                <a:solidFill>
                  <a:srgbClr val="000000"/>
                </a:solidFill>
                <a:latin typeface="verdana" panose="020B0604030504040204" pitchFamily="34" charset="0"/>
              </a:rPr>
              <a:t>sunt</a:t>
            </a:r>
            <a:r>
              <a:rPr lang="en-US" dirty="0">
                <a:solidFill>
                  <a:srgbClr val="000000"/>
                </a:solidFill>
                <a:latin typeface="verdana" panose="020B0604030504040204" pitchFamily="34" charset="0"/>
              </a:rPr>
              <a:t> </a:t>
            </a:r>
            <a:r>
              <a:rPr lang="en-US" dirty="0" err="1">
                <a:solidFill>
                  <a:srgbClr val="000000"/>
                </a:solidFill>
                <a:latin typeface="verdana" panose="020B0604030504040204" pitchFamily="34" charset="0"/>
              </a:rPr>
              <a:t>tăinuiți</a:t>
            </a:r>
            <a:r>
              <a:rPr lang="en-US" dirty="0">
                <a:solidFill>
                  <a:srgbClr val="000000"/>
                </a:solidFill>
                <a:latin typeface="verdana" panose="020B0604030504040204" pitchFamily="34" charset="0"/>
              </a:rPr>
              <a:t> </a:t>
            </a:r>
            <a:r>
              <a:rPr lang="en-US" dirty="0" err="1">
                <a:solidFill>
                  <a:srgbClr val="000000"/>
                </a:solidFill>
                <a:latin typeface="verdana" panose="020B0604030504040204" pitchFamily="34" charset="0"/>
              </a:rPr>
              <a:t>într</a:t>
            </a:r>
            <a:r>
              <a:rPr lang="en-US" dirty="0">
                <a:solidFill>
                  <a:srgbClr val="000000"/>
                </a:solidFill>
                <a:latin typeface="verdana" panose="020B0604030504040204" pitchFamily="34" charset="0"/>
              </a:rPr>
              <a:t>-un </a:t>
            </a:r>
            <a:r>
              <a:rPr lang="en-US" dirty="0" err="1">
                <a:solidFill>
                  <a:srgbClr val="000000"/>
                </a:solidFill>
                <a:latin typeface="verdana" panose="020B0604030504040204" pitchFamily="34" charset="0"/>
              </a:rPr>
              <a:t>fel</a:t>
            </a:r>
            <a:r>
              <a:rPr lang="en-US" dirty="0">
                <a:solidFill>
                  <a:srgbClr val="000000"/>
                </a:solidFill>
                <a:latin typeface="verdana" panose="020B0604030504040204" pitchFamily="34" charset="0"/>
              </a:rPr>
              <a:t> </a:t>
            </a:r>
            <a:r>
              <a:rPr lang="en-US" dirty="0" err="1">
                <a:solidFill>
                  <a:srgbClr val="000000"/>
                </a:solidFill>
                <a:latin typeface="verdana" panose="020B0604030504040204" pitchFamily="34" charset="0"/>
              </a:rPr>
              <a:t>sau</a:t>
            </a:r>
            <a:r>
              <a:rPr lang="en-US" dirty="0">
                <a:solidFill>
                  <a:srgbClr val="000000"/>
                </a:solidFill>
                <a:latin typeface="verdana" panose="020B0604030504040204" pitchFamily="34" charset="0"/>
              </a:rPr>
              <a:t> </a:t>
            </a:r>
            <a:r>
              <a:rPr lang="en-US" dirty="0" err="1">
                <a:solidFill>
                  <a:srgbClr val="000000"/>
                </a:solidFill>
                <a:latin typeface="verdana" panose="020B0604030504040204" pitchFamily="34" charset="0"/>
              </a:rPr>
              <a:t>altul</a:t>
            </a:r>
            <a:r>
              <a:rPr lang="ro-RO" dirty="0">
                <a:solidFill>
                  <a:srgbClr val="000000"/>
                </a:solidFill>
                <a:latin typeface="verdana" panose="020B0604030504040204" pitchFamily="34" charset="0"/>
              </a:rPr>
              <a:t>;</a:t>
            </a:r>
          </a:p>
          <a:p>
            <a:pPr marL="749929" lvl="1" indent="-285750" algn="just">
              <a:lnSpc>
                <a:spcPct val="150000"/>
              </a:lnSpc>
              <a:buFont typeface="Arial" panose="020B0604020202020204" pitchFamily="34" charset="0"/>
              <a:buChar char="•"/>
            </a:pPr>
            <a:r>
              <a:rPr lang="en-US" dirty="0" err="1">
                <a:solidFill>
                  <a:srgbClr val="000000"/>
                </a:solidFill>
                <a:latin typeface="verdana" panose="020B0604030504040204" pitchFamily="34" charset="0"/>
              </a:rPr>
              <a:t>Există</a:t>
            </a:r>
            <a:r>
              <a:rPr lang="en-US" dirty="0">
                <a:solidFill>
                  <a:srgbClr val="000000"/>
                </a:solidFill>
                <a:latin typeface="verdana" panose="020B0604030504040204" pitchFamily="34" charset="0"/>
              </a:rPr>
              <a:t> un </a:t>
            </a:r>
            <a:r>
              <a:rPr lang="en-US" dirty="0" err="1">
                <a:solidFill>
                  <a:srgbClr val="000000"/>
                </a:solidFill>
                <a:latin typeface="verdana" panose="020B0604030504040204" pitchFamily="34" charset="0"/>
              </a:rPr>
              <a:t>gard</a:t>
            </a:r>
            <a:r>
              <a:rPr lang="en-US" dirty="0">
                <a:solidFill>
                  <a:srgbClr val="000000"/>
                </a:solidFill>
                <a:latin typeface="verdana" panose="020B0604030504040204" pitchFamily="34" charset="0"/>
              </a:rPr>
              <a:t> </a:t>
            </a:r>
            <a:r>
              <a:rPr lang="en-US" dirty="0" err="1">
                <a:solidFill>
                  <a:srgbClr val="000000"/>
                </a:solidFill>
                <a:latin typeface="verdana" panose="020B0604030504040204" pitchFamily="34" charset="0"/>
              </a:rPr>
              <a:t>inaccesibil</a:t>
            </a:r>
            <a:r>
              <a:rPr lang="en-US" dirty="0">
                <a:solidFill>
                  <a:srgbClr val="000000"/>
                </a:solidFill>
                <a:latin typeface="verdana" panose="020B0604030504040204" pitchFamily="34" charset="0"/>
              </a:rPr>
              <a:t> </a:t>
            </a:r>
            <a:r>
              <a:rPr lang="en-US" dirty="0" err="1">
                <a:solidFill>
                  <a:srgbClr val="000000"/>
                </a:solidFill>
                <a:latin typeface="verdana" panose="020B0604030504040204" pitchFamily="34" charset="0"/>
              </a:rPr>
              <a:t>în</a:t>
            </a:r>
            <a:r>
              <a:rPr lang="en-US" dirty="0">
                <a:solidFill>
                  <a:srgbClr val="000000"/>
                </a:solidFill>
                <a:latin typeface="verdana" panose="020B0604030504040204" pitchFamily="34" charset="0"/>
              </a:rPr>
              <a:t> </a:t>
            </a:r>
            <a:r>
              <a:rPr lang="en-US" dirty="0" err="1">
                <a:solidFill>
                  <a:srgbClr val="000000"/>
                </a:solidFill>
                <a:latin typeface="verdana" panose="020B0604030504040204" pitchFamily="34" charset="0"/>
              </a:rPr>
              <a:t>jurul</a:t>
            </a:r>
            <a:r>
              <a:rPr lang="en-US" dirty="0">
                <a:solidFill>
                  <a:srgbClr val="000000"/>
                </a:solidFill>
                <a:latin typeface="verdana" panose="020B0604030504040204" pitchFamily="34" charset="0"/>
              </a:rPr>
              <a:t> </a:t>
            </a:r>
            <a:r>
              <a:rPr lang="en-US" dirty="0" err="1">
                <a:solidFill>
                  <a:srgbClr val="000000"/>
                </a:solidFill>
                <a:latin typeface="verdana" panose="020B0604030504040204" pitchFamily="34" charset="0"/>
              </a:rPr>
              <a:t>spațiului</a:t>
            </a:r>
            <a:r>
              <a:rPr lang="en-US" dirty="0">
                <a:solidFill>
                  <a:srgbClr val="000000"/>
                </a:solidFill>
                <a:latin typeface="verdana" panose="020B0604030504040204" pitchFamily="34" charset="0"/>
              </a:rPr>
              <a:t> (</a:t>
            </a:r>
            <a:r>
              <a:rPr lang="en-US" dirty="0" err="1">
                <a:solidFill>
                  <a:srgbClr val="000000"/>
                </a:solidFill>
                <a:latin typeface="verdana" panose="020B0604030504040204" pitchFamily="34" charset="0"/>
              </a:rPr>
              <a:t>prea</a:t>
            </a:r>
            <a:r>
              <a:rPr lang="en-US" dirty="0">
                <a:solidFill>
                  <a:srgbClr val="000000"/>
                </a:solidFill>
                <a:latin typeface="verdana" panose="020B0604030504040204" pitchFamily="34" charset="0"/>
              </a:rPr>
              <a:t> </a:t>
            </a:r>
            <a:r>
              <a:rPr lang="en-US" dirty="0" err="1">
                <a:solidFill>
                  <a:srgbClr val="000000"/>
                </a:solidFill>
                <a:latin typeface="verdana" panose="020B0604030504040204" pitchFamily="34" charset="0"/>
              </a:rPr>
              <a:t>înalt</a:t>
            </a:r>
            <a:r>
              <a:rPr lang="en-US" dirty="0">
                <a:solidFill>
                  <a:srgbClr val="000000"/>
                </a:solidFill>
                <a:latin typeface="verdana" panose="020B0604030504040204" pitchFamily="34" charset="0"/>
              </a:rPr>
              <a:t> </a:t>
            </a:r>
            <a:r>
              <a:rPr lang="en-US" dirty="0" err="1">
                <a:solidFill>
                  <a:srgbClr val="000000"/>
                </a:solidFill>
                <a:latin typeface="verdana" panose="020B0604030504040204" pitchFamily="34" charset="0"/>
              </a:rPr>
              <a:t>sau</a:t>
            </a:r>
            <a:r>
              <a:rPr lang="en-US" dirty="0">
                <a:solidFill>
                  <a:srgbClr val="000000"/>
                </a:solidFill>
                <a:latin typeface="verdana" panose="020B0604030504040204" pitchFamily="34" charset="0"/>
              </a:rPr>
              <a:t> </a:t>
            </a:r>
            <a:r>
              <a:rPr lang="en-US" dirty="0" err="1">
                <a:solidFill>
                  <a:srgbClr val="000000"/>
                </a:solidFill>
                <a:latin typeface="verdana" panose="020B0604030504040204" pitchFamily="34" charset="0"/>
              </a:rPr>
              <a:t>acoperit</a:t>
            </a:r>
            <a:r>
              <a:rPr lang="en-US" dirty="0">
                <a:solidFill>
                  <a:srgbClr val="000000"/>
                </a:solidFill>
                <a:latin typeface="verdana" panose="020B0604030504040204" pitchFamily="34" charset="0"/>
              </a:rPr>
              <a:t> cu </a:t>
            </a:r>
            <a:r>
              <a:rPr lang="en-US" dirty="0" err="1">
                <a:solidFill>
                  <a:srgbClr val="000000"/>
                </a:solidFill>
                <a:latin typeface="verdana" panose="020B0604030504040204" pitchFamily="34" charset="0"/>
              </a:rPr>
              <a:t>sârmă</a:t>
            </a:r>
            <a:r>
              <a:rPr lang="en-US" dirty="0">
                <a:solidFill>
                  <a:srgbClr val="000000"/>
                </a:solidFill>
                <a:latin typeface="verdana" panose="020B0604030504040204" pitchFamily="34" charset="0"/>
              </a:rPr>
              <a:t> </a:t>
            </a:r>
            <a:r>
              <a:rPr lang="en-US" dirty="0" err="1">
                <a:solidFill>
                  <a:srgbClr val="000000"/>
                </a:solidFill>
                <a:latin typeface="verdana" panose="020B0604030504040204" pitchFamily="34" charset="0"/>
              </a:rPr>
              <a:t>ghimpată</a:t>
            </a:r>
            <a:r>
              <a:rPr lang="ro-RO" dirty="0">
                <a:solidFill>
                  <a:srgbClr val="000000"/>
                </a:solidFill>
                <a:latin typeface="verdana" panose="020B0604030504040204" pitchFamily="34" charset="0"/>
              </a:rPr>
              <a:t>;</a:t>
            </a:r>
          </a:p>
          <a:p>
            <a:pPr marL="749929" lvl="1" indent="-285750" algn="just">
              <a:lnSpc>
                <a:spcPct val="150000"/>
              </a:lnSpc>
              <a:buFont typeface="Arial" panose="020B0604020202020204" pitchFamily="34" charset="0"/>
              <a:buChar char="•"/>
            </a:pPr>
            <a:r>
              <a:rPr lang="en-US" dirty="0">
                <a:solidFill>
                  <a:srgbClr val="000000"/>
                </a:solidFill>
                <a:latin typeface="verdana" panose="020B0604030504040204" pitchFamily="34" charset="0"/>
              </a:rPr>
              <a:t> </a:t>
            </a:r>
            <a:r>
              <a:rPr lang="en-US" dirty="0" err="1">
                <a:solidFill>
                  <a:srgbClr val="000000"/>
                </a:solidFill>
                <a:latin typeface="verdana" panose="020B0604030504040204" pitchFamily="34" charset="0"/>
              </a:rPr>
              <a:t>Ferestrele</a:t>
            </a:r>
            <a:r>
              <a:rPr lang="en-US" dirty="0">
                <a:solidFill>
                  <a:srgbClr val="000000"/>
                </a:solidFill>
                <a:latin typeface="verdana" panose="020B0604030504040204" pitchFamily="34" charset="0"/>
              </a:rPr>
              <a:t> </a:t>
            </a:r>
            <a:r>
              <a:rPr lang="en-US" dirty="0" err="1">
                <a:solidFill>
                  <a:srgbClr val="000000"/>
                </a:solidFill>
                <a:latin typeface="verdana" panose="020B0604030504040204" pitchFamily="34" charset="0"/>
              </a:rPr>
              <a:t>sunt</a:t>
            </a:r>
            <a:r>
              <a:rPr lang="en-US" dirty="0">
                <a:solidFill>
                  <a:srgbClr val="000000"/>
                </a:solidFill>
                <a:latin typeface="verdana" panose="020B0604030504040204" pitchFamily="34" charset="0"/>
              </a:rPr>
              <a:t> </a:t>
            </a:r>
            <a:r>
              <a:rPr lang="en-US" dirty="0" err="1">
                <a:solidFill>
                  <a:srgbClr val="000000"/>
                </a:solidFill>
                <a:latin typeface="verdana" panose="020B0604030504040204" pitchFamily="34" charset="0"/>
              </a:rPr>
              <a:t>inaccesibile</a:t>
            </a:r>
            <a:r>
              <a:rPr lang="en-US" dirty="0">
                <a:solidFill>
                  <a:srgbClr val="000000"/>
                </a:solidFill>
                <a:latin typeface="verdana" panose="020B0604030504040204" pitchFamily="34" charset="0"/>
              </a:rPr>
              <a:t> (au </a:t>
            </a:r>
            <a:r>
              <a:rPr lang="en-US" dirty="0" err="1">
                <a:solidFill>
                  <a:srgbClr val="000000"/>
                </a:solidFill>
                <a:latin typeface="verdana" panose="020B0604030504040204" pitchFamily="34" charset="0"/>
              </a:rPr>
              <a:t>gratii</a:t>
            </a:r>
            <a:r>
              <a:rPr lang="en-US" dirty="0">
                <a:solidFill>
                  <a:srgbClr val="000000"/>
                </a:solidFill>
                <a:latin typeface="verdana" panose="020B0604030504040204" pitchFamily="34" charset="0"/>
              </a:rPr>
              <a:t>, </a:t>
            </a:r>
            <a:r>
              <a:rPr lang="en-US" dirty="0" err="1">
                <a:solidFill>
                  <a:srgbClr val="000000"/>
                </a:solidFill>
                <a:latin typeface="verdana" panose="020B0604030504040204" pitchFamily="34" charset="0"/>
              </a:rPr>
              <a:t>sunt</a:t>
            </a:r>
            <a:r>
              <a:rPr lang="en-US" dirty="0">
                <a:solidFill>
                  <a:srgbClr val="000000"/>
                </a:solidFill>
                <a:latin typeface="verdana" panose="020B0604030504040204" pitchFamily="34" charset="0"/>
              </a:rPr>
              <a:t> </a:t>
            </a:r>
            <a:r>
              <a:rPr lang="en-US" dirty="0" err="1">
                <a:solidFill>
                  <a:srgbClr val="000000"/>
                </a:solidFill>
                <a:latin typeface="verdana" panose="020B0604030504040204" pitchFamily="34" charset="0"/>
              </a:rPr>
              <a:t>prea</a:t>
            </a:r>
            <a:r>
              <a:rPr lang="en-US" dirty="0">
                <a:solidFill>
                  <a:srgbClr val="000000"/>
                </a:solidFill>
                <a:latin typeface="verdana" panose="020B0604030504040204" pitchFamily="34" charset="0"/>
              </a:rPr>
              <a:t> </a:t>
            </a:r>
            <a:r>
              <a:rPr lang="en-US" dirty="0" err="1">
                <a:solidFill>
                  <a:srgbClr val="000000"/>
                </a:solidFill>
                <a:latin typeface="verdana" panose="020B0604030504040204" pitchFamily="34" charset="0"/>
              </a:rPr>
              <a:t>mici</a:t>
            </a:r>
            <a:r>
              <a:rPr lang="en-US" dirty="0">
                <a:solidFill>
                  <a:srgbClr val="000000"/>
                </a:solidFill>
                <a:latin typeface="verdana" panose="020B0604030504040204" pitchFamily="34" charset="0"/>
              </a:rPr>
              <a:t> </a:t>
            </a:r>
            <a:r>
              <a:rPr lang="en-US" dirty="0" err="1">
                <a:solidFill>
                  <a:srgbClr val="000000"/>
                </a:solidFill>
                <a:latin typeface="verdana" panose="020B0604030504040204" pitchFamily="34" charset="0"/>
              </a:rPr>
              <a:t>sau</a:t>
            </a:r>
            <a:r>
              <a:rPr lang="en-US" dirty="0">
                <a:solidFill>
                  <a:srgbClr val="000000"/>
                </a:solidFill>
                <a:latin typeface="verdana" panose="020B0604030504040204" pitchFamily="34" charset="0"/>
              </a:rPr>
              <a:t> </a:t>
            </a:r>
            <a:r>
              <a:rPr lang="en-US" dirty="0" err="1">
                <a:solidFill>
                  <a:srgbClr val="000000"/>
                </a:solidFill>
                <a:latin typeface="verdana" panose="020B0604030504040204" pitchFamily="34" charset="0"/>
              </a:rPr>
              <a:t>prea</a:t>
            </a:r>
            <a:r>
              <a:rPr lang="en-US" dirty="0">
                <a:solidFill>
                  <a:srgbClr val="000000"/>
                </a:solidFill>
                <a:latin typeface="verdana" panose="020B0604030504040204" pitchFamily="34" charset="0"/>
              </a:rPr>
              <a:t> </a:t>
            </a:r>
            <a:r>
              <a:rPr lang="en-US" dirty="0" err="1">
                <a:solidFill>
                  <a:srgbClr val="000000"/>
                </a:solidFill>
                <a:latin typeface="verdana" panose="020B0604030504040204" pitchFamily="34" charset="0"/>
              </a:rPr>
              <a:t>înalte</a:t>
            </a:r>
            <a:r>
              <a:rPr lang="en-US" dirty="0">
                <a:solidFill>
                  <a:srgbClr val="000000"/>
                </a:solidFill>
                <a:latin typeface="verdana" panose="020B0604030504040204" pitchFamily="34" charset="0"/>
              </a:rPr>
              <a:t>) </a:t>
            </a:r>
            <a:r>
              <a:rPr lang="en-US" dirty="0" err="1">
                <a:solidFill>
                  <a:srgbClr val="000000"/>
                </a:solidFill>
                <a:latin typeface="verdana" panose="020B0604030504040204" pitchFamily="34" charset="0"/>
              </a:rPr>
              <a:t>sau</a:t>
            </a:r>
            <a:r>
              <a:rPr lang="en-US" dirty="0">
                <a:solidFill>
                  <a:srgbClr val="000000"/>
                </a:solidFill>
                <a:latin typeface="verdana" panose="020B0604030504040204" pitchFamily="34" charset="0"/>
              </a:rPr>
              <a:t> </a:t>
            </a:r>
            <a:r>
              <a:rPr lang="en-US" dirty="0" err="1">
                <a:solidFill>
                  <a:srgbClr val="000000"/>
                </a:solidFill>
                <a:latin typeface="verdana" panose="020B0604030504040204" pitchFamily="34" charset="0"/>
              </a:rPr>
              <a:t>încăperile</a:t>
            </a:r>
            <a:r>
              <a:rPr lang="en-US" dirty="0">
                <a:solidFill>
                  <a:srgbClr val="000000"/>
                </a:solidFill>
                <a:latin typeface="verdana" panose="020B0604030504040204" pitchFamily="34" charset="0"/>
              </a:rPr>
              <a:t> nu au </a:t>
            </a:r>
            <a:r>
              <a:rPr lang="en-US" dirty="0" err="1">
                <a:solidFill>
                  <a:srgbClr val="000000"/>
                </a:solidFill>
                <a:latin typeface="verdana" panose="020B0604030504040204" pitchFamily="34" charset="0"/>
              </a:rPr>
              <a:t>ferestre</a:t>
            </a:r>
            <a:r>
              <a:rPr lang="ro-RO" dirty="0">
                <a:solidFill>
                  <a:srgbClr val="000000"/>
                </a:solidFill>
                <a:latin typeface="verdana" panose="020B0604030504040204" pitchFamily="34" charset="0"/>
              </a:rPr>
              <a:t>;</a:t>
            </a:r>
          </a:p>
          <a:p>
            <a:pPr marL="749929" lvl="1" indent="-285750" algn="just">
              <a:lnSpc>
                <a:spcPct val="150000"/>
              </a:lnSpc>
              <a:buFont typeface="Arial" panose="020B0604020202020204" pitchFamily="34" charset="0"/>
              <a:buChar char="•"/>
            </a:pPr>
            <a:r>
              <a:rPr lang="en-US" dirty="0">
                <a:solidFill>
                  <a:srgbClr val="000000"/>
                </a:solidFill>
                <a:latin typeface="verdana" panose="020B0604030504040204" pitchFamily="34" charset="0"/>
              </a:rPr>
              <a:t> </a:t>
            </a:r>
            <a:r>
              <a:rPr lang="en-US" dirty="0" err="1">
                <a:solidFill>
                  <a:srgbClr val="000000"/>
                </a:solidFill>
                <a:latin typeface="verdana" panose="020B0604030504040204" pitchFamily="34" charset="0"/>
              </a:rPr>
              <a:t>Intrările</a:t>
            </a:r>
            <a:r>
              <a:rPr lang="en-US" dirty="0">
                <a:solidFill>
                  <a:srgbClr val="000000"/>
                </a:solidFill>
                <a:latin typeface="verdana" panose="020B0604030504040204" pitchFamily="34" charset="0"/>
              </a:rPr>
              <a:t> </a:t>
            </a:r>
            <a:r>
              <a:rPr lang="en-US" dirty="0" err="1">
                <a:solidFill>
                  <a:srgbClr val="000000"/>
                </a:solidFill>
                <a:latin typeface="verdana" panose="020B0604030504040204" pitchFamily="34" charset="0"/>
              </a:rPr>
              <a:t>și</a:t>
            </a:r>
            <a:r>
              <a:rPr lang="en-US" dirty="0">
                <a:solidFill>
                  <a:srgbClr val="000000"/>
                </a:solidFill>
                <a:latin typeface="verdana" panose="020B0604030504040204" pitchFamily="34" charset="0"/>
              </a:rPr>
              <a:t> </a:t>
            </a:r>
            <a:r>
              <a:rPr lang="en-US" dirty="0" err="1">
                <a:solidFill>
                  <a:srgbClr val="000000"/>
                </a:solidFill>
                <a:latin typeface="verdana" panose="020B0604030504040204" pitchFamily="34" charset="0"/>
              </a:rPr>
              <a:t>ieșirile</a:t>
            </a:r>
            <a:r>
              <a:rPr lang="en-US" dirty="0">
                <a:solidFill>
                  <a:srgbClr val="000000"/>
                </a:solidFill>
                <a:latin typeface="verdana" panose="020B0604030504040204" pitchFamily="34" charset="0"/>
              </a:rPr>
              <a:t> </a:t>
            </a:r>
            <a:r>
              <a:rPr lang="en-US" dirty="0" err="1">
                <a:solidFill>
                  <a:srgbClr val="000000"/>
                </a:solidFill>
                <a:latin typeface="verdana" panose="020B0604030504040204" pitchFamily="34" charset="0"/>
              </a:rPr>
              <a:t>sunt</a:t>
            </a:r>
            <a:r>
              <a:rPr lang="en-US" dirty="0">
                <a:solidFill>
                  <a:srgbClr val="000000"/>
                </a:solidFill>
                <a:latin typeface="verdana" panose="020B0604030504040204" pitchFamily="34" charset="0"/>
              </a:rPr>
              <a:t> </a:t>
            </a:r>
            <a:r>
              <a:rPr lang="en-US" dirty="0" err="1">
                <a:solidFill>
                  <a:srgbClr val="000000"/>
                </a:solidFill>
                <a:latin typeface="verdana" panose="020B0604030504040204" pitchFamily="34" charset="0"/>
              </a:rPr>
              <a:t>păzite</a:t>
            </a:r>
            <a:r>
              <a:rPr lang="ro-RO" dirty="0">
                <a:solidFill>
                  <a:srgbClr val="000000"/>
                </a:solidFill>
                <a:latin typeface="verdana" panose="020B0604030504040204" pitchFamily="34" charset="0"/>
              </a:rPr>
              <a:t>;</a:t>
            </a:r>
            <a:r>
              <a:rPr lang="en-US" dirty="0">
                <a:solidFill>
                  <a:srgbClr val="000000"/>
                </a:solidFill>
                <a:latin typeface="verdana" panose="020B0604030504040204" pitchFamily="34" charset="0"/>
              </a:rPr>
              <a:t> </a:t>
            </a:r>
            <a:endParaRPr lang="ro-RO" dirty="0">
              <a:solidFill>
                <a:srgbClr val="000000"/>
              </a:solidFill>
              <a:latin typeface="verdana" panose="020B0604030504040204" pitchFamily="34" charset="0"/>
            </a:endParaRPr>
          </a:p>
          <a:p>
            <a:pPr marL="749929" lvl="1" indent="-285750" algn="just">
              <a:lnSpc>
                <a:spcPct val="150000"/>
              </a:lnSpc>
              <a:buFont typeface="Arial" panose="020B0604020202020204" pitchFamily="34" charset="0"/>
              <a:buChar char="•"/>
            </a:pPr>
            <a:r>
              <a:rPr lang="en-US" dirty="0" err="1">
                <a:solidFill>
                  <a:srgbClr val="000000"/>
                </a:solidFill>
                <a:latin typeface="verdana" panose="020B0604030504040204" pitchFamily="34" charset="0"/>
              </a:rPr>
              <a:t>Personalul</a:t>
            </a:r>
            <a:r>
              <a:rPr lang="en-US" dirty="0">
                <a:solidFill>
                  <a:srgbClr val="000000"/>
                </a:solidFill>
                <a:latin typeface="verdana" panose="020B0604030504040204" pitchFamily="34" charset="0"/>
              </a:rPr>
              <a:t> de </a:t>
            </a:r>
            <a:r>
              <a:rPr lang="en-US" dirty="0" err="1">
                <a:solidFill>
                  <a:srgbClr val="000000"/>
                </a:solidFill>
                <a:latin typeface="verdana" panose="020B0604030504040204" pitchFamily="34" charset="0"/>
              </a:rPr>
              <a:t>pază</a:t>
            </a:r>
            <a:r>
              <a:rPr lang="en-US" dirty="0">
                <a:solidFill>
                  <a:srgbClr val="000000"/>
                </a:solidFill>
                <a:latin typeface="verdana" panose="020B0604030504040204" pitchFamily="34" charset="0"/>
              </a:rPr>
              <a:t> </a:t>
            </a:r>
            <a:r>
              <a:rPr lang="en-US" dirty="0" err="1">
                <a:solidFill>
                  <a:srgbClr val="000000"/>
                </a:solidFill>
                <a:latin typeface="verdana" panose="020B0604030504040204" pitchFamily="34" charset="0"/>
              </a:rPr>
              <a:t>poartă</a:t>
            </a:r>
            <a:r>
              <a:rPr lang="en-US" dirty="0">
                <a:solidFill>
                  <a:srgbClr val="000000"/>
                </a:solidFill>
                <a:latin typeface="verdana" panose="020B0604030504040204" pitchFamily="34" charset="0"/>
              </a:rPr>
              <a:t> </a:t>
            </a:r>
            <a:r>
              <a:rPr lang="en-US" dirty="0" err="1">
                <a:solidFill>
                  <a:srgbClr val="000000"/>
                </a:solidFill>
                <a:latin typeface="verdana" panose="020B0604030504040204" pitchFamily="34" charset="0"/>
              </a:rPr>
              <a:t>arme</a:t>
            </a:r>
            <a:r>
              <a:rPr lang="ro-RO" dirty="0">
                <a:solidFill>
                  <a:srgbClr val="000000"/>
                </a:solidFill>
                <a:latin typeface="verdana" panose="020B0604030504040204" pitchFamily="34" charset="0"/>
              </a:rPr>
              <a:t>;</a:t>
            </a:r>
            <a:r>
              <a:rPr lang="en-US" dirty="0">
                <a:solidFill>
                  <a:srgbClr val="000000"/>
                </a:solidFill>
                <a:latin typeface="verdana" panose="020B0604030504040204" pitchFamily="34" charset="0"/>
              </a:rPr>
              <a:t> </a:t>
            </a:r>
            <a:endParaRPr lang="ro-RO" dirty="0">
              <a:solidFill>
                <a:srgbClr val="000000"/>
              </a:solidFill>
              <a:latin typeface="verdana" panose="020B0604030504040204" pitchFamily="34" charset="0"/>
            </a:endParaRPr>
          </a:p>
          <a:p>
            <a:pPr marL="749929" lvl="1" indent="-285750" algn="just">
              <a:lnSpc>
                <a:spcPct val="150000"/>
              </a:lnSpc>
              <a:buFont typeface="Arial" panose="020B0604020202020204" pitchFamily="34" charset="0"/>
              <a:buChar char="•"/>
            </a:pPr>
            <a:r>
              <a:rPr lang="en-US" dirty="0" err="1">
                <a:solidFill>
                  <a:srgbClr val="000000"/>
                </a:solidFill>
                <a:latin typeface="verdana" panose="020B0604030504040204" pitchFamily="34" charset="0"/>
              </a:rPr>
              <a:t>Sunt</a:t>
            </a:r>
            <a:r>
              <a:rPr lang="en-US" dirty="0">
                <a:solidFill>
                  <a:srgbClr val="000000"/>
                </a:solidFill>
                <a:latin typeface="verdana" panose="020B0604030504040204" pitchFamily="34" charset="0"/>
              </a:rPr>
              <a:t> </a:t>
            </a:r>
            <a:r>
              <a:rPr lang="en-US" dirty="0" err="1">
                <a:solidFill>
                  <a:srgbClr val="000000"/>
                </a:solidFill>
                <a:latin typeface="verdana" panose="020B0604030504040204" pitchFamily="34" charset="0"/>
              </a:rPr>
              <a:t>utilizate</a:t>
            </a:r>
            <a:r>
              <a:rPr lang="en-US" dirty="0">
                <a:solidFill>
                  <a:srgbClr val="000000"/>
                </a:solidFill>
                <a:latin typeface="verdana" panose="020B0604030504040204" pitchFamily="34" charset="0"/>
              </a:rPr>
              <a:t> </a:t>
            </a:r>
            <a:r>
              <a:rPr lang="en-US" dirty="0" err="1">
                <a:solidFill>
                  <a:srgbClr val="000000"/>
                </a:solidFill>
                <a:latin typeface="verdana" panose="020B0604030504040204" pitchFamily="34" charset="0"/>
              </a:rPr>
              <a:t>camere</a:t>
            </a:r>
            <a:r>
              <a:rPr lang="en-US" dirty="0">
                <a:solidFill>
                  <a:srgbClr val="000000"/>
                </a:solidFill>
                <a:latin typeface="verdana" panose="020B0604030504040204" pitchFamily="34" charset="0"/>
              </a:rPr>
              <a:t> video de </a:t>
            </a:r>
            <a:r>
              <a:rPr lang="en-US" dirty="0" err="1">
                <a:solidFill>
                  <a:srgbClr val="000000"/>
                </a:solidFill>
                <a:latin typeface="verdana" panose="020B0604030504040204" pitchFamily="34" charset="0"/>
              </a:rPr>
              <a:t>supraveghere</a:t>
            </a:r>
            <a:r>
              <a:rPr lang="en-US" dirty="0">
                <a:solidFill>
                  <a:srgbClr val="000000"/>
                </a:solidFill>
                <a:latin typeface="verdana" panose="020B0604030504040204" pitchFamily="34" charset="0"/>
              </a:rPr>
              <a:t> a </a:t>
            </a:r>
            <a:r>
              <a:rPr lang="en-US" dirty="0" err="1">
                <a:solidFill>
                  <a:srgbClr val="000000"/>
                </a:solidFill>
                <a:latin typeface="verdana" panose="020B0604030504040204" pitchFamily="34" charset="0"/>
              </a:rPr>
              <a:t>spațiului</a:t>
            </a:r>
            <a:r>
              <a:rPr lang="ro-RO" dirty="0">
                <a:solidFill>
                  <a:srgbClr val="000000"/>
                </a:solidFill>
                <a:latin typeface="verdana" panose="020B0604030504040204" pitchFamily="34" charset="0"/>
              </a:rPr>
              <a:t>;</a:t>
            </a:r>
          </a:p>
          <a:p>
            <a:pPr marL="749929" lvl="1" indent="-285750" algn="just">
              <a:lnSpc>
                <a:spcPct val="150000"/>
              </a:lnSpc>
              <a:buFont typeface="Arial" panose="020B0604020202020204" pitchFamily="34" charset="0"/>
              <a:buChar char="•"/>
            </a:pPr>
            <a:r>
              <a:rPr lang="en-US" dirty="0">
                <a:solidFill>
                  <a:srgbClr val="000000"/>
                </a:solidFill>
                <a:latin typeface="verdana" panose="020B0604030504040204" pitchFamily="34" charset="0"/>
              </a:rPr>
              <a:t> </a:t>
            </a:r>
            <a:r>
              <a:rPr lang="en-US" dirty="0" err="1">
                <a:solidFill>
                  <a:srgbClr val="000000"/>
                </a:solidFill>
                <a:latin typeface="verdana" panose="020B0604030504040204" pitchFamily="34" charset="0"/>
              </a:rPr>
              <a:t>Exista</a:t>
            </a:r>
            <a:r>
              <a:rPr lang="en-US" dirty="0">
                <a:solidFill>
                  <a:srgbClr val="000000"/>
                </a:solidFill>
                <a:latin typeface="verdana" panose="020B0604030504040204" pitchFamily="34" charset="0"/>
              </a:rPr>
              <a:t> </a:t>
            </a:r>
            <a:r>
              <a:rPr lang="en-US" dirty="0" err="1">
                <a:solidFill>
                  <a:srgbClr val="000000"/>
                </a:solidFill>
                <a:latin typeface="verdana" panose="020B0604030504040204" pitchFamily="34" charset="0"/>
              </a:rPr>
              <a:t>semnale</a:t>
            </a:r>
            <a:r>
              <a:rPr lang="en-US" dirty="0">
                <a:solidFill>
                  <a:srgbClr val="000000"/>
                </a:solidFill>
                <a:latin typeface="verdana" panose="020B0604030504040204" pitchFamily="34" charset="0"/>
              </a:rPr>
              <a:t> care </a:t>
            </a:r>
            <a:r>
              <a:rPr lang="en-US" dirty="0" err="1">
                <a:solidFill>
                  <a:srgbClr val="000000"/>
                </a:solidFill>
                <a:latin typeface="verdana" panose="020B0604030504040204" pitchFamily="34" charset="0"/>
              </a:rPr>
              <a:t>avertizează</a:t>
            </a:r>
            <a:r>
              <a:rPr lang="en-US" dirty="0">
                <a:solidFill>
                  <a:srgbClr val="000000"/>
                </a:solidFill>
                <a:latin typeface="verdana" panose="020B0604030504040204" pitchFamily="34" charset="0"/>
              </a:rPr>
              <a:t> </a:t>
            </a:r>
            <a:r>
              <a:rPr lang="en-US" dirty="0" err="1">
                <a:solidFill>
                  <a:srgbClr val="000000"/>
                </a:solidFill>
                <a:latin typeface="verdana" panose="020B0604030504040204" pitchFamily="34" charset="0"/>
              </a:rPr>
              <a:t>persoanele</a:t>
            </a:r>
            <a:r>
              <a:rPr lang="en-US" dirty="0">
                <a:solidFill>
                  <a:srgbClr val="000000"/>
                </a:solidFill>
                <a:latin typeface="verdana" panose="020B0604030504040204" pitchFamily="34" charset="0"/>
              </a:rPr>
              <a:t> </a:t>
            </a:r>
            <a:r>
              <a:rPr lang="en-US" dirty="0" err="1">
                <a:solidFill>
                  <a:srgbClr val="000000"/>
                </a:solidFill>
                <a:latin typeface="verdana" panose="020B0604030504040204" pitchFamily="34" charset="0"/>
              </a:rPr>
              <a:t>să</a:t>
            </a:r>
            <a:r>
              <a:rPr lang="en-US" dirty="0">
                <a:solidFill>
                  <a:srgbClr val="000000"/>
                </a:solidFill>
                <a:latin typeface="verdana" panose="020B0604030504040204" pitchFamily="34" charset="0"/>
              </a:rPr>
              <a:t> nu </a:t>
            </a:r>
            <a:r>
              <a:rPr lang="en-US" dirty="0" err="1">
                <a:solidFill>
                  <a:srgbClr val="000000"/>
                </a:solidFill>
                <a:latin typeface="verdana" panose="020B0604030504040204" pitchFamily="34" charset="0"/>
              </a:rPr>
              <a:t>părăsească</a:t>
            </a:r>
            <a:r>
              <a:rPr lang="en-US" dirty="0">
                <a:solidFill>
                  <a:srgbClr val="000000"/>
                </a:solidFill>
                <a:latin typeface="verdana" panose="020B0604030504040204" pitchFamily="34" charset="0"/>
              </a:rPr>
              <a:t> </a:t>
            </a:r>
            <a:r>
              <a:rPr lang="en-US" dirty="0" err="1">
                <a:solidFill>
                  <a:srgbClr val="000000"/>
                </a:solidFill>
                <a:latin typeface="verdana" panose="020B0604030504040204" pitchFamily="34" charset="0"/>
              </a:rPr>
              <a:t>incinta</a:t>
            </a:r>
            <a:r>
              <a:rPr lang="ro-RO" dirty="0">
                <a:solidFill>
                  <a:srgbClr val="000000"/>
                </a:solidFill>
                <a:latin typeface="verdana" panose="020B0604030504040204" pitchFamily="34" charset="0"/>
              </a:rPr>
              <a:t>;</a:t>
            </a:r>
          </a:p>
          <a:p>
            <a:pPr marL="749929" lvl="1" indent="-285750" algn="just">
              <a:lnSpc>
                <a:spcPct val="150000"/>
              </a:lnSpc>
              <a:buFont typeface="Arial" panose="020B0604020202020204" pitchFamily="34" charset="0"/>
              <a:buChar char="•"/>
            </a:pPr>
            <a:r>
              <a:rPr lang="en-US" dirty="0">
                <a:solidFill>
                  <a:srgbClr val="000000"/>
                </a:solidFill>
                <a:latin typeface="verdana" panose="020B0604030504040204" pitchFamily="34" charset="0"/>
              </a:rPr>
              <a:t> Este </a:t>
            </a:r>
            <a:r>
              <a:rPr lang="en-US" dirty="0" err="1">
                <a:solidFill>
                  <a:srgbClr val="000000"/>
                </a:solidFill>
                <a:latin typeface="verdana" panose="020B0604030504040204" pitchFamily="34" charset="0"/>
              </a:rPr>
              <a:t>instaurată</a:t>
            </a:r>
            <a:r>
              <a:rPr lang="en-US" dirty="0">
                <a:solidFill>
                  <a:srgbClr val="000000"/>
                </a:solidFill>
                <a:latin typeface="verdana" panose="020B0604030504040204" pitchFamily="34" charset="0"/>
              </a:rPr>
              <a:t> o stare de </a:t>
            </a:r>
            <a:r>
              <a:rPr lang="en-US" dirty="0" err="1">
                <a:solidFill>
                  <a:srgbClr val="000000"/>
                </a:solidFill>
                <a:latin typeface="verdana" panose="020B0604030504040204" pitchFamily="34" charset="0"/>
              </a:rPr>
              <a:t>asediu</a:t>
            </a:r>
            <a:r>
              <a:rPr lang="ro-RO" dirty="0">
                <a:solidFill>
                  <a:srgbClr val="000000"/>
                </a:solidFill>
                <a:latin typeface="verdana" panose="020B0604030504040204" pitchFamily="34" charset="0"/>
              </a:rPr>
              <a:t>;</a:t>
            </a:r>
            <a:r>
              <a:rPr lang="en-US" dirty="0">
                <a:solidFill>
                  <a:srgbClr val="000000"/>
                </a:solidFill>
                <a:latin typeface="verdana" panose="020B0604030504040204" pitchFamily="34" charset="0"/>
              </a:rPr>
              <a:t> </a:t>
            </a:r>
            <a:endParaRPr lang="ro-RO" dirty="0">
              <a:solidFill>
                <a:srgbClr val="000000"/>
              </a:solidFill>
              <a:latin typeface="verdana" panose="020B0604030504040204" pitchFamily="34" charset="0"/>
            </a:endParaRPr>
          </a:p>
          <a:p>
            <a:pPr marL="749929" lvl="1" indent="-285750" algn="just">
              <a:lnSpc>
                <a:spcPct val="150000"/>
              </a:lnSpc>
              <a:buFont typeface="Arial" panose="020B0604020202020204" pitchFamily="34" charset="0"/>
              <a:buChar char="•"/>
            </a:pPr>
            <a:r>
              <a:rPr lang="en-US" dirty="0" err="1">
                <a:solidFill>
                  <a:srgbClr val="000000"/>
                </a:solidFill>
                <a:latin typeface="verdana" panose="020B0604030504040204" pitchFamily="34" charset="0"/>
              </a:rPr>
              <a:t>Persoana</a:t>
            </a:r>
            <a:r>
              <a:rPr lang="en-US" dirty="0">
                <a:solidFill>
                  <a:srgbClr val="000000"/>
                </a:solidFill>
                <a:latin typeface="verdana" panose="020B0604030504040204" pitchFamily="34" charset="0"/>
              </a:rPr>
              <a:t> e permanent </a:t>
            </a:r>
            <a:r>
              <a:rPr lang="en-US" dirty="0" err="1">
                <a:solidFill>
                  <a:srgbClr val="000000"/>
                </a:solidFill>
                <a:latin typeface="verdana" panose="020B0604030504040204" pitchFamily="34" charset="0"/>
              </a:rPr>
              <a:t>însoțită</a:t>
            </a:r>
            <a:r>
              <a:rPr lang="en-US" dirty="0">
                <a:solidFill>
                  <a:srgbClr val="000000"/>
                </a:solidFill>
                <a:latin typeface="verdana" panose="020B0604030504040204" pitchFamily="34" charset="0"/>
              </a:rPr>
              <a:t> </a:t>
            </a:r>
            <a:r>
              <a:rPr lang="en-US" dirty="0" err="1">
                <a:solidFill>
                  <a:srgbClr val="000000"/>
                </a:solidFill>
                <a:latin typeface="verdana" panose="020B0604030504040204" pitchFamily="34" charset="0"/>
              </a:rPr>
              <a:t>când</a:t>
            </a:r>
            <a:r>
              <a:rPr lang="en-US" dirty="0">
                <a:solidFill>
                  <a:srgbClr val="000000"/>
                </a:solidFill>
                <a:latin typeface="verdana" panose="020B0604030504040204" pitchFamily="34" charset="0"/>
              </a:rPr>
              <a:t> </a:t>
            </a:r>
            <a:r>
              <a:rPr lang="en-US" dirty="0" err="1">
                <a:solidFill>
                  <a:srgbClr val="000000"/>
                </a:solidFill>
                <a:latin typeface="verdana" panose="020B0604030504040204" pitchFamily="34" charset="0"/>
              </a:rPr>
              <a:t>părăsește</a:t>
            </a:r>
            <a:r>
              <a:rPr lang="en-US" dirty="0">
                <a:solidFill>
                  <a:srgbClr val="000000"/>
                </a:solidFill>
                <a:latin typeface="verdana" panose="020B0604030504040204" pitchFamily="34" charset="0"/>
              </a:rPr>
              <a:t> </a:t>
            </a:r>
            <a:r>
              <a:rPr lang="en-US" dirty="0" err="1">
                <a:solidFill>
                  <a:srgbClr val="000000"/>
                </a:solidFill>
                <a:latin typeface="verdana" panose="020B0604030504040204" pitchFamily="34" charset="0"/>
              </a:rPr>
              <a:t>incinta</a:t>
            </a:r>
            <a:r>
              <a:rPr lang="ro-RO" dirty="0">
                <a:solidFill>
                  <a:srgbClr val="000000"/>
                </a:solidFill>
                <a:latin typeface="verdana" panose="020B0604030504040204" pitchFamily="34" charset="0"/>
              </a:rPr>
              <a:t>;</a:t>
            </a:r>
            <a:r>
              <a:rPr lang="en-US" dirty="0">
                <a:solidFill>
                  <a:srgbClr val="000000"/>
                </a:solidFill>
                <a:latin typeface="verdana" panose="020B0604030504040204" pitchFamily="34" charset="0"/>
              </a:rPr>
              <a:t> </a:t>
            </a:r>
            <a:endParaRPr lang="ro-RO" dirty="0">
              <a:solidFill>
                <a:srgbClr val="000000"/>
              </a:solidFill>
              <a:latin typeface="verdana" panose="020B0604030504040204" pitchFamily="34" charset="0"/>
            </a:endParaRPr>
          </a:p>
          <a:p>
            <a:pPr marL="749929" lvl="1" indent="-285750" algn="just">
              <a:lnSpc>
                <a:spcPct val="150000"/>
              </a:lnSpc>
              <a:buFont typeface="Arial" panose="020B0604020202020204" pitchFamily="34" charset="0"/>
              <a:buChar char="•"/>
            </a:pPr>
            <a:r>
              <a:rPr lang="en-US" dirty="0" err="1">
                <a:solidFill>
                  <a:srgbClr val="000000"/>
                </a:solidFill>
                <a:latin typeface="verdana" panose="020B0604030504040204" pitchFamily="34" charset="0"/>
              </a:rPr>
              <a:t>Persoana</a:t>
            </a:r>
            <a:r>
              <a:rPr lang="en-US" dirty="0">
                <a:solidFill>
                  <a:srgbClr val="000000"/>
                </a:solidFill>
                <a:latin typeface="verdana" panose="020B0604030504040204" pitchFamily="34" charset="0"/>
              </a:rPr>
              <a:t> </a:t>
            </a:r>
            <a:r>
              <a:rPr lang="en-US" dirty="0" err="1">
                <a:solidFill>
                  <a:srgbClr val="000000"/>
                </a:solidFill>
                <a:latin typeface="verdana" panose="020B0604030504040204" pitchFamily="34" charset="0"/>
              </a:rPr>
              <a:t>prezintă</a:t>
            </a:r>
            <a:r>
              <a:rPr lang="en-US" dirty="0">
                <a:solidFill>
                  <a:srgbClr val="000000"/>
                </a:solidFill>
                <a:latin typeface="verdana" panose="020B0604030504040204" pitchFamily="34" charset="0"/>
              </a:rPr>
              <a:t> </a:t>
            </a:r>
            <a:r>
              <a:rPr lang="en-US" dirty="0" err="1">
                <a:solidFill>
                  <a:srgbClr val="000000"/>
                </a:solidFill>
                <a:latin typeface="verdana" panose="020B0604030504040204" pitchFamily="34" charset="0"/>
              </a:rPr>
              <a:t>leziuni</a:t>
            </a:r>
            <a:r>
              <a:rPr lang="en-US" dirty="0">
                <a:solidFill>
                  <a:srgbClr val="000000"/>
                </a:solidFill>
                <a:latin typeface="verdana" panose="020B0604030504040204" pitchFamily="34" charset="0"/>
              </a:rPr>
              <a:t> </a:t>
            </a:r>
            <a:r>
              <a:rPr lang="en-US" dirty="0" err="1">
                <a:solidFill>
                  <a:srgbClr val="000000"/>
                </a:solidFill>
                <a:latin typeface="verdana" panose="020B0604030504040204" pitchFamily="34" charset="0"/>
              </a:rPr>
              <a:t>sau</a:t>
            </a:r>
            <a:r>
              <a:rPr lang="en-US" dirty="0">
                <a:solidFill>
                  <a:srgbClr val="000000"/>
                </a:solidFill>
                <a:latin typeface="verdana" panose="020B0604030504040204" pitchFamily="34" charset="0"/>
              </a:rPr>
              <a:t> </a:t>
            </a:r>
            <a:r>
              <a:rPr lang="en-US" dirty="0" err="1">
                <a:solidFill>
                  <a:srgbClr val="000000"/>
                </a:solidFill>
                <a:latin typeface="verdana" panose="020B0604030504040204" pitchFamily="34" charset="0"/>
              </a:rPr>
              <a:t>afecțiuni</a:t>
            </a:r>
            <a:r>
              <a:rPr lang="en-US" dirty="0">
                <a:solidFill>
                  <a:srgbClr val="000000"/>
                </a:solidFill>
                <a:latin typeface="verdana" panose="020B0604030504040204" pitchFamily="34" charset="0"/>
              </a:rPr>
              <a:t> grave, </a:t>
            </a:r>
            <a:r>
              <a:rPr lang="en-US" dirty="0" err="1">
                <a:solidFill>
                  <a:srgbClr val="000000"/>
                </a:solidFill>
                <a:latin typeface="verdana" panose="020B0604030504040204" pitchFamily="34" charset="0"/>
              </a:rPr>
              <a:t>netratate</a:t>
            </a:r>
            <a:r>
              <a:rPr lang="ro-RO" dirty="0">
                <a:solidFill>
                  <a:srgbClr val="000000"/>
                </a:solidFill>
                <a:latin typeface="verdana" panose="020B0604030504040204" pitchFamily="34" charset="0"/>
              </a:rPr>
              <a:t>;</a:t>
            </a:r>
            <a:r>
              <a:rPr lang="en-US" dirty="0">
                <a:solidFill>
                  <a:srgbClr val="000000"/>
                </a:solidFill>
                <a:latin typeface="verdana" panose="020B0604030504040204" pitchFamily="34" charset="0"/>
              </a:rPr>
              <a:t> </a:t>
            </a:r>
            <a:endParaRPr lang="ro-RO" dirty="0">
              <a:solidFill>
                <a:srgbClr val="000000"/>
              </a:solidFill>
              <a:latin typeface="verdana" panose="020B0604030504040204" pitchFamily="34" charset="0"/>
            </a:endParaRPr>
          </a:p>
          <a:p>
            <a:pPr marL="749929" lvl="1" indent="-285750" algn="just">
              <a:lnSpc>
                <a:spcPct val="150000"/>
              </a:lnSpc>
              <a:buFont typeface="Arial" panose="020B0604020202020204" pitchFamily="34" charset="0"/>
              <a:buChar char="•"/>
            </a:pPr>
            <a:r>
              <a:rPr lang="en-US" dirty="0" err="1">
                <a:solidFill>
                  <a:srgbClr val="000000"/>
                </a:solidFill>
                <a:latin typeface="verdana" panose="020B0604030504040204" pitchFamily="34" charset="0"/>
              </a:rPr>
              <a:t>Persoana</a:t>
            </a:r>
            <a:r>
              <a:rPr lang="en-US" dirty="0">
                <a:solidFill>
                  <a:srgbClr val="000000"/>
                </a:solidFill>
                <a:latin typeface="verdana" panose="020B0604030504040204" pitchFamily="34" charset="0"/>
              </a:rPr>
              <a:t> are </a:t>
            </a:r>
            <a:r>
              <a:rPr lang="en-US" dirty="0" err="1">
                <a:solidFill>
                  <a:srgbClr val="000000"/>
                </a:solidFill>
                <a:latin typeface="verdana" panose="020B0604030504040204" pitchFamily="34" charset="0"/>
              </a:rPr>
              <a:t>alte</a:t>
            </a:r>
            <a:r>
              <a:rPr lang="en-US" dirty="0">
                <a:solidFill>
                  <a:srgbClr val="000000"/>
                </a:solidFill>
                <a:latin typeface="verdana" panose="020B0604030504040204" pitchFamily="34" charset="0"/>
              </a:rPr>
              <a:t> </a:t>
            </a:r>
            <a:r>
              <a:rPr lang="en-US" dirty="0" err="1">
                <a:solidFill>
                  <a:srgbClr val="000000"/>
                </a:solidFill>
                <a:latin typeface="verdana" panose="020B0604030504040204" pitchFamily="34" charset="0"/>
              </a:rPr>
              <a:t>semnalmente</a:t>
            </a:r>
            <a:r>
              <a:rPr lang="en-US" dirty="0">
                <a:solidFill>
                  <a:srgbClr val="000000"/>
                </a:solidFill>
                <a:latin typeface="verdana" panose="020B0604030504040204" pitchFamily="34" charset="0"/>
              </a:rPr>
              <a:t> care </a:t>
            </a:r>
            <a:r>
              <a:rPr lang="en-US" dirty="0" err="1">
                <a:solidFill>
                  <a:srgbClr val="000000"/>
                </a:solidFill>
                <a:latin typeface="verdana" panose="020B0604030504040204" pitchFamily="34" charset="0"/>
              </a:rPr>
              <a:t>indică</a:t>
            </a:r>
            <a:r>
              <a:rPr lang="en-US" dirty="0">
                <a:solidFill>
                  <a:srgbClr val="000000"/>
                </a:solidFill>
                <a:latin typeface="verdana" panose="020B0604030504040204" pitchFamily="34" charset="0"/>
              </a:rPr>
              <a:t> </a:t>
            </a:r>
            <a:r>
              <a:rPr lang="en-US" dirty="0" err="1">
                <a:solidFill>
                  <a:srgbClr val="000000"/>
                </a:solidFill>
                <a:latin typeface="verdana" panose="020B0604030504040204" pitchFamily="34" charset="0"/>
              </a:rPr>
              <a:t>faptul</a:t>
            </a:r>
            <a:r>
              <a:rPr lang="en-US" dirty="0">
                <a:solidFill>
                  <a:srgbClr val="000000"/>
                </a:solidFill>
                <a:latin typeface="verdana" panose="020B0604030504040204" pitchFamily="34" charset="0"/>
              </a:rPr>
              <a:t> </a:t>
            </a:r>
            <a:r>
              <a:rPr lang="en-US" dirty="0" err="1">
                <a:solidFill>
                  <a:srgbClr val="000000"/>
                </a:solidFill>
                <a:latin typeface="verdana" panose="020B0604030504040204" pitchFamily="34" charset="0"/>
              </a:rPr>
              <a:t>că</a:t>
            </a:r>
            <a:r>
              <a:rPr lang="en-US" dirty="0">
                <a:solidFill>
                  <a:srgbClr val="000000"/>
                </a:solidFill>
                <a:latin typeface="verdana" panose="020B0604030504040204" pitchFamily="34" charset="0"/>
              </a:rPr>
              <a:t> </a:t>
            </a:r>
            <a:r>
              <a:rPr lang="en-US" dirty="0" err="1">
                <a:solidFill>
                  <a:srgbClr val="000000"/>
                </a:solidFill>
                <a:latin typeface="verdana" panose="020B0604030504040204" pitchFamily="34" charset="0"/>
              </a:rPr>
              <a:t>mișcarea</a:t>
            </a:r>
            <a:r>
              <a:rPr lang="en-US" dirty="0">
                <a:solidFill>
                  <a:srgbClr val="000000"/>
                </a:solidFill>
                <a:latin typeface="verdana" panose="020B0604030504040204" pitchFamily="34" charset="0"/>
              </a:rPr>
              <a:t> </a:t>
            </a:r>
            <a:r>
              <a:rPr lang="en-US" dirty="0" err="1">
                <a:solidFill>
                  <a:srgbClr val="000000"/>
                </a:solidFill>
                <a:latin typeface="verdana" panose="020B0604030504040204" pitchFamily="34" charset="0"/>
              </a:rPr>
              <a:t>sa</a:t>
            </a:r>
            <a:r>
              <a:rPr lang="en-US" dirty="0">
                <a:solidFill>
                  <a:srgbClr val="000000"/>
                </a:solidFill>
                <a:latin typeface="verdana" panose="020B0604030504040204" pitchFamily="34" charset="0"/>
              </a:rPr>
              <a:t> </a:t>
            </a:r>
            <a:r>
              <a:rPr lang="en-US" dirty="0" err="1">
                <a:solidFill>
                  <a:srgbClr val="000000"/>
                </a:solidFill>
                <a:latin typeface="verdana" panose="020B0604030504040204" pitchFamily="34" charset="0"/>
              </a:rPr>
              <a:t>este</a:t>
            </a:r>
            <a:r>
              <a:rPr lang="en-US" dirty="0">
                <a:solidFill>
                  <a:srgbClr val="000000"/>
                </a:solidFill>
                <a:latin typeface="verdana" panose="020B0604030504040204" pitchFamily="34" charset="0"/>
              </a:rPr>
              <a:t> </a:t>
            </a:r>
            <a:r>
              <a:rPr lang="en-US" dirty="0" err="1">
                <a:solidFill>
                  <a:srgbClr val="000000"/>
                </a:solidFill>
                <a:latin typeface="verdana" panose="020B0604030504040204" pitchFamily="34" charset="0"/>
              </a:rPr>
              <a:t>controlat</a:t>
            </a:r>
            <a:r>
              <a:rPr lang="ro-RO" dirty="0">
                <a:solidFill>
                  <a:srgbClr val="000000"/>
                </a:solidFill>
                <a:latin typeface="verdana" panose="020B0604030504040204" pitchFamily="34" charset="0"/>
              </a:rPr>
              <a:t>.</a:t>
            </a:r>
            <a:endParaRPr lang="en-US" dirty="0">
              <a:solidFill>
                <a:srgbClr val="000000"/>
              </a:solidFill>
              <a:latin typeface="verdana" panose="020B0604030504040204" pitchFamily="34" charset="0"/>
            </a:endParaRPr>
          </a:p>
        </p:txBody>
      </p:sp>
      <p:sp>
        <p:nvSpPr>
          <p:cNvPr id="7" name="TextBox 7"/>
          <p:cNvSpPr txBox="1"/>
          <p:nvPr/>
        </p:nvSpPr>
        <p:spPr>
          <a:xfrm>
            <a:off x="1028700" y="4467861"/>
            <a:ext cx="4709173" cy="2192908"/>
          </a:xfrm>
          <a:prstGeom prst="rect">
            <a:avLst/>
          </a:prstGeom>
        </p:spPr>
        <p:txBody>
          <a:bodyPr lIns="0" tIns="0" rIns="0" bIns="0" rtlCol="0" anchor="t">
            <a:spAutoFit/>
          </a:bodyPr>
          <a:lstStyle/>
          <a:p>
            <a:pPr algn="ctr">
              <a:lnSpc>
                <a:spcPts val="5719"/>
              </a:lnSpc>
            </a:pPr>
            <a:r>
              <a:rPr lang="en-US" sz="5400" dirty="0" err="1">
                <a:solidFill>
                  <a:srgbClr val="000000"/>
                </a:solidFill>
                <a:latin typeface="verdana" panose="020B0604030504040204" pitchFamily="34" charset="0"/>
              </a:rPr>
              <a:t>Restrângerea</a:t>
            </a:r>
            <a:r>
              <a:rPr lang="en-US" sz="5400" dirty="0">
                <a:solidFill>
                  <a:srgbClr val="000000"/>
                </a:solidFill>
                <a:latin typeface="verdana" panose="020B0604030504040204" pitchFamily="34" charset="0"/>
              </a:rPr>
              <a:t> </a:t>
            </a:r>
            <a:r>
              <a:rPr lang="en-US" sz="5400" dirty="0" err="1">
                <a:solidFill>
                  <a:srgbClr val="000000"/>
                </a:solidFill>
                <a:latin typeface="verdana" panose="020B0604030504040204" pitchFamily="34" charset="0"/>
              </a:rPr>
              <a:t>libertății</a:t>
            </a:r>
            <a:r>
              <a:rPr lang="en-US" sz="5400" dirty="0">
                <a:solidFill>
                  <a:srgbClr val="000000"/>
                </a:solidFill>
                <a:latin typeface="verdana" panose="020B0604030504040204" pitchFamily="34" charset="0"/>
              </a:rPr>
              <a:t> de </a:t>
            </a:r>
            <a:r>
              <a:rPr lang="en-US" sz="5400" dirty="0" err="1">
                <a:solidFill>
                  <a:srgbClr val="000000"/>
                </a:solidFill>
                <a:latin typeface="verdana" panose="020B0604030504040204" pitchFamily="34" charset="0"/>
              </a:rPr>
              <a:t>mișcare</a:t>
            </a:r>
            <a:endParaRPr lang="en-US" sz="5199" dirty="0">
              <a:solidFill>
                <a:srgbClr val="1D2896"/>
              </a:solidFill>
              <a:latin typeface="Kollektif Bold"/>
            </a:endParaRPr>
          </a:p>
        </p:txBody>
      </p:sp>
      <p:grpSp>
        <p:nvGrpSpPr>
          <p:cNvPr id="8" name="Group 8"/>
          <p:cNvGrpSpPr/>
          <p:nvPr/>
        </p:nvGrpSpPr>
        <p:grpSpPr>
          <a:xfrm>
            <a:off x="15701935" y="9544050"/>
            <a:ext cx="473857" cy="473857"/>
            <a:chOff x="0" y="0"/>
            <a:chExt cx="812800" cy="812800"/>
          </a:xfrm>
        </p:grpSpPr>
        <p:sp>
          <p:nvSpPr>
            <p:cNvPr id="9" name="Freeform 9"/>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24225C"/>
            </a:solidFill>
          </p:spPr>
        </p:sp>
        <p:sp>
          <p:nvSpPr>
            <p:cNvPr id="10" name="TextBox 10"/>
            <p:cNvSpPr txBox="1"/>
            <p:nvPr/>
          </p:nvSpPr>
          <p:spPr>
            <a:xfrm>
              <a:off x="76200" y="104775"/>
              <a:ext cx="660400" cy="631825"/>
            </a:xfrm>
            <a:prstGeom prst="rect">
              <a:avLst/>
            </a:prstGeom>
          </p:spPr>
          <p:txBody>
            <a:bodyPr lIns="50800" tIns="50800" rIns="50800" bIns="50800" rtlCol="0" anchor="ctr"/>
            <a:lstStyle/>
            <a:p>
              <a:pPr algn="ctr">
                <a:lnSpc>
                  <a:spcPts val="2000"/>
                </a:lnSpc>
              </a:pPr>
              <a:endParaRPr>
                <a:solidFill>
                  <a:prstClr val="black"/>
                </a:solidFill>
              </a:endParaRPr>
            </a:p>
          </p:txBody>
        </p:sp>
      </p:grpSp>
      <p:grpSp>
        <p:nvGrpSpPr>
          <p:cNvPr id="11" name="Group 11"/>
          <p:cNvGrpSpPr/>
          <p:nvPr/>
        </p:nvGrpSpPr>
        <p:grpSpPr>
          <a:xfrm>
            <a:off x="16790205" y="9544050"/>
            <a:ext cx="473857" cy="473857"/>
            <a:chOff x="0" y="0"/>
            <a:chExt cx="812800" cy="812800"/>
          </a:xfrm>
        </p:grpSpPr>
        <p:sp>
          <p:nvSpPr>
            <p:cNvPr id="12" name="Freeform 12"/>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24225C"/>
            </a:solidFill>
          </p:spPr>
        </p:sp>
        <p:sp>
          <p:nvSpPr>
            <p:cNvPr id="13" name="TextBox 13"/>
            <p:cNvSpPr txBox="1"/>
            <p:nvPr/>
          </p:nvSpPr>
          <p:spPr>
            <a:xfrm>
              <a:off x="76200" y="104775"/>
              <a:ext cx="660400" cy="631825"/>
            </a:xfrm>
            <a:prstGeom prst="rect">
              <a:avLst/>
            </a:prstGeom>
          </p:spPr>
          <p:txBody>
            <a:bodyPr lIns="50800" tIns="50800" rIns="50800" bIns="50800" rtlCol="0" anchor="ctr"/>
            <a:lstStyle/>
            <a:p>
              <a:pPr algn="ctr">
                <a:lnSpc>
                  <a:spcPts val="2000"/>
                </a:lnSpc>
              </a:pPr>
              <a:endParaRPr>
                <a:solidFill>
                  <a:prstClr val="black"/>
                </a:solidFill>
              </a:endParaRPr>
            </a:p>
          </p:txBody>
        </p:sp>
      </p:grpSp>
      <p:grpSp>
        <p:nvGrpSpPr>
          <p:cNvPr id="14" name="Group 14"/>
          <p:cNvGrpSpPr/>
          <p:nvPr/>
        </p:nvGrpSpPr>
        <p:grpSpPr>
          <a:xfrm>
            <a:off x="15938863" y="9544050"/>
            <a:ext cx="1088270" cy="473857"/>
            <a:chOff x="0" y="0"/>
            <a:chExt cx="286623" cy="124802"/>
          </a:xfrm>
        </p:grpSpPr>
        <p:sp>
          <p:nvSpPr>
            <p:cNvPr id="15" name="Freeform 15"/>
            <p:cNvSpPr/>
            <p:nvPr/>
          </p:nvSpPr>
          <p:spPr>
            <a:xfrm>
              <a:off x="0" y="0"/>
              <a:ext cx="286623" cy="124802"/>
            </a:xfrm>
            <a:custGeom>
              <a:avLst/>
              <a:gdLst/>
              <a:ahLst/>
              <a:cxnLst/>
              <a:rect l="l" t="t" r="r" b="b"/>
              <a:pathLst>
                <a:path w="286623" h="124802">
                  <a:moveTo>
                    <a:pt x="0" y="0"/>
                  </a:moveTo>
                  <a:lnTo>
                    <a:pt x="286623" y="0"/>
                  </a:lnTo>
                  <a:lnTo>
                    <a:pt x="286623" y="124802"/>
                  </a:lnTo>
                  <a:lnTo>
                    <a:pt x="0" y="124802"/>
                  </a:lnTo>
                  <a:close/>
                </a:path>
              </a:pathLst>
            </a:custGeom>
            <a:solidFill>
              <a:srgbClr val="24225C"/>
            </a:solidFill>
          </p:spPr>
        </p:sp>
        <p:sp>
          <p:nvSpPr>
            <p:cNvPr id="16" name="TextBox 16"/>
            <p:cNvSpPr txBox="1"/>
            <p:nvPr/>
          </p:nvSpPr>
          <p:spPr>
            <a:xfrm>
              <a:off x="0" y="28575"/>
              <a:ext cx="812800" cy="784225"/>
            </a:xfrm>
            <a:prstGeom prst="rect">
              <a:avLst/>
            </a:prstGeom>
          </p:spPr>
          <p:txBody>
            <a:bodyPr lIns="50800" tIns="50800" rIns="50800" bIns="50800" rtlCol="0" anchor="ctr"/>
            <a:lstStyle/>
            <a:p>
              <a:pPr algn="ctr">
                <a:lnSpc>
                  <a:spcPts val="2000"/>
                </a:lnSpc>
              </a:pPr>
              <a:endParaRPr>
                <a:solidFill>
                  <a:prstClr val="black"/>
                </a:solidFill>
              </a:endParaRPr>
            </a:p>
          </p:txBody>
        </p:sp>
      </p:grpSp>
      <p:sp>
        <p:nvSpPr>
          <p:cNvPr id="17" name="TextBox 17"/>
          <p:cNvSpPr txBox="1"/>
          <p:nvPr/>
        </p:nvSpPr>
        <p:spPr>
          <a:xfrm>
            <a:off x="15938863" y="9660329"/>
            <a:ext cx="1088270" cy="269875"/>
          </a:xfrm>
          <a:prstGeom prst="rect">
            <a:avLst/>
          </a:prstGeom>
        </p:spPr>
        <p:txBody>
          <a:bodyPr lIns="0" tIns="0" rIns="0" bIns="0" rtlCol="0" anchor="t">
            <a:spAutoFit/>
          </a:bodyPr>
          <a:lstStyle/>
          <a:p>
            <a:pPr algn="ctr">
              <a:lnSpc>
                <a:spcPts val="2000"/>
              </a:lnSpc>
            </a:pPr>
            <a:r>
              <a:rPr lang="en-US" sz="2000">
                <a:solidFill>
                  <a:srgbClr val="FFFFFF"/>
                </a:solidFill>
                <a:latin typeface="Kollektif"/>
              </a:rPr>
              <a:t>05/12</a:t>
            </a:r>
          </a:p>
        </p:txBody>
      </p:sp>
      <p:grpSp>
        <p:nvGrpSpPr>
          <p:cNvPr id="18" name="Group 18"/>
          <p:cNvGrpSpPr/>
          <p:nvPr/>
        </p:nvGrpSpPr>
        <p:grpSpPr>
          <a:xfrm>
            <a:off x="8674905" y="9544050"/>
            <a:ext cx="473857" cy="473857"/>
            <a:chOff x="0" y="0"/>
            <a:chExt cx="812800" cy="812800"/>
          </a:xfrm>
        </p:grpSpPr>
        <p:sp>
          <p:nvSpPr>
            <p:cNvPr id="19" name="Freeform 19"/>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24225C"/>
            </a:solidFill>
          </p:spPr>
        </p:sp>
        <p:sp>
          <p:nvSpPr>
            <p:cNvPr id="20" name="TextBox 20"/>
            <p:cNvSpPr txBox="1"/>
            <p:nvPr/>
          </p:nvSpPr>
          <p:spPr>
            <a:xfrm>
              <a:off x="76200" y="104775"/>
              <a:ext cx="660400" cy="631825"/>
            </a:xfrm>
            <a:prstGeom prst="rect">
              <a:avLst/>
            </a:prstGeom>
          </p:spPr>
          <p:txBody>
            <a:bodyPr lIns="50800" tIns="50800" rIns="50800" bIns="50800" rtlCol="0" anchor="ctr"/>
            <a:lstStyle/>
            <a:p>
              <a:pPr algn="ctr">
                <a:lnSpc>
                  <a:spcPts val="2000"/>
                </a:lnSpc>
              </a:pPr>
              <a:endParaRPr>
                <a:solidFill>
                  <a:prstClr val="black"/>
                </a:solidFill>
              </a:endParaRPr>
            </a:p>
          </p:txBody>
        </p:sp>
      </p:grpSp>
      <p:grpSp>
        <p:nvGrpSpPr>
          <p:cNvPr id="21" name="Group 21"/>
          <p:cNvGrpSpPr/>
          <p:nvPr/>
        </p:nvGrpSpPr>
        <p:grpSpPr>
          <a:xfrm>
            <a:off x="9139238" y="9544050"/>
            <a:ext cx="473857" cy="473857"/>
            <a:chOff x="0" y="0"/>
            <a:chExt cx="812800" cy="812800"/>
          </a:xfrm>
        </p:grpSpPr>
        <p:sp>
          <p:nvSpPr>
            <p:cNvPr id="22" name="Freeform 22"/>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24225C"/>
            </a:solidFill>
          </p:spPr>
        </p:sp>
        <p:sp>
          <p:nvSpPr>
            <p:cNvPr id="23" name="TextBox 23"/>
            <p:cNvSpPr txBox="1"/>
            <p:nvPr/>
          </p:nvSpPr>
          <p:spPr>
            <a:xfrm>
              <a:off x="76200" y="104775"/>
              <a:ext cx="660400" cy="631825"/>
            </a:xfrm>
            <a:prstGeom prst="rect">
              <a:avLst/>
            </a:prstGeom>
          </p:spPr>
          <p:txBody>
            <a:bodyPr lIns="50800" tIns="50800" rIns="50800" bIns="50800" rtlCol="0" anchor="ctr"/>
            <a:lstStyle/>
            <a:p>
              <a:pPr algn="ctr">
                <a:lnSpc>
                  <a:spcPts val="2000"/>
                </a:lnSpc>
              </a:pPr>
              <a:endParaRPr>
                <a:solidFill>
                  <a:prstClr val="black"/>
                </a:solidFill>
              </a:endParaRPr>
            </a:p>
          </p:txBody>
        </p:sp>
      </p:grpSp>
      <p:grpSp>
        <p:nvGrpSpPr>
          <p:cNvPr id="24" name="Group 24"/>
          <p:cNvGrpSpPr/>
          <p:nvPr/>
        </p:nvGrpSpPr>
        <p:grpSpPr>
          <a:xfrm>
            <a:off x="8911834" y="9544050"/>
            <a:ext cx="464332" cy="473857"/>
            <a:chOff x="0" y="0"/>
            <a:chExt cx="122293" cy="124802"/>
          </a:xfrm>
        </p:grpSpPr>
        <p:sp>
          <p:nvSpPr>
            <p:cNvPr id="25" name="Freeform 25"/>
            <p:cNvSpPr/>
            <p:nvPr/>
          </p:nvSpPr>
          <p:spPr>
            <a:xfrm>
              <a:off x="0" y="0"/>
              <a:ext cx="122293" cy="124802"/>
            </a:xfrm>
            <a:custGeom>
              <a:avLst/>
              <a:gdLst/>
              <a:ahLst/>
              <a:cxnLst/>
              <a:rect l="l" t="t" r="r" b="b"/>
              <a:pathLst>
                <a:path w="122293" h="124802">
                  <a:moveTo>
                    <a:pt x="0" y="0"/>
                  </a:moveTo>
                  <a:lnTo>
                    <a:pt x="122293" y="0"/>
                  </a:lnTo>
                  <a:lnTo>
                    <a:pt x="122293" y="124802"/>
                  </a:lnTo>
                  <a:lnTo>
                    <a:pt x="0" y="124802"/>
                  </a:lnTo>
                  <a:close/>
                </a:path>
              </a:pathLst>
            </a:custGeom>
            <a:solidFill>
              <a:srgbClr val="24225C"/>
            </a:solidFill>
          </p:spPr>
        </p:sp>
        <p:sp>
          <p:nvSpPr>
            <p:cNvPr id="26" name="TextBox 26"/>
            <p:cNvSpPr txBox="1"/>
            <p:nvPr/>
          </p:nvSpPr>
          <p:spPr>
            <a:xfrm>
              <a:off x="0" y="28575"/>
              <a:ext cx="812800" cy="784225"/>
            </a:xfrm>
            <a:prstGeom prst="rect">
              <a:avLst/>
            </a:prstGeom>
          </p:spPr>
          <p:txBody>
            <a:bodyPr lIns="50800" tIns="50800" rIns="50800" bIns="50800" rtlCol="0" anchor="ctr"/>
            <a:lstStyle/>
            <a:p>
              <a:pPr algn="ctr">
                <a:lnSpc>
                  <a:spcPts val="2000"/>
                </a:lnSpc>
              </a:pPr>
              <a:endParaRPr>
                <a:solidFill>
                  <a:prstClr val="black"/>
                </a:solidFill>
              </a:endParaRPr>
            </a:p>
          </p:txBody>
        </p:sp>
      </p:grpSp>
      <p:pic>
        <p:nvPicPr>
          <p:cNvPr id="27" name="Picture 27"/>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973740" y="9648895"/>
            <a:ext cx="350045" cy="281309"/>
          </a:xfrm>
          <a:prstGeom prst="rect">
            <a:avLst/>
          </a:prstGeom>
        </p:spPr>
      </p:pic>
      <p:sp>
        <p:nvSpPr>
          <p:cNvPr id="28" name="TextBox 28"/>
          <p:cNvSpPr txBox="1"/>
          <p:nvPr/>
        </p:nvSpPr>
        <p:spPr>
          <a:xfrm>
            <a:off x="231108" y="1009650"/>
            <a:ext cx="18363924" cy="807913"/>
          </a:xfrm>
          <a:prstGeom prst="rect">
            <a:avLst/>
          </a:prstGeom>
        </p:spPr>
        <p:txBody>
          <a:bodyPr lIns="0" tIns="0" rIns="0" bIns="0" rtlCol="0" anchor="t">
            <a:spAutoFit/>
          </a:bodyPr>
          <a:lstStyle/>
          <a:p>
            <a:pPr>
              <a:lnSpc>
                <a:spcPts val="6299"/>
              </a:lnSpc>
            </a:pPr>
            <a:r>
              <a:rPr lang="ro-RO" sz="6999" dirty="0">
                <a:solidFill>
                  <a:srgbClr val="24225C"/>
                </a:solidFill>
                <a:latin typeface="Assistant Bold"/>
              </a:rPr>
              <a:t>                        </a:t>
            </a:r>
            <a:r>
              <a:rPr lang="en-US" sz="6999" dirty="0">
                <a:solidFill>
                  <a:srgbClr val="24225C"/>
                </a:solidFill>
                <a:latin typeface="Assistant Bold"/>
              </a:rPr>
              <a:t>I</a:t>
            </a:r>
            <a:r>
              <a:rPr lang="ro-RO" sz="6999" dirty="0">
                <a:solidFill>
                  <a:srgbClr val="24225C"/>
                </a:solidFill>
                <a:latin typeface="Assistant Bold"/>
              </a:rPr>
              <a:t>ndicatori referitori la mijloace</a:t>
            </a:r>
            <a:endParaRPr lang="en-US" sz="6999" dirty="0">
              <a:solidFill>
                <a:srgbClr val="24225C"/>
              </a:solidFill>
              <a:latin typeface="Assistant Bold"/>
            </a:endParaRPr>
          </a:p>
        </p:txBody>
      </p:sp>
      <p:pic>
        <p:nvPicPr>
          <p:cNvPr id="29" name="Picture 29"/>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6853107" y="3478907"/>
            <a:ext cx="1821798" cy="728719"/>
          </a:xfrm>
          <a:prstGeom prst="rect">
            <a:avLst/>
          </a:prstGeom>
        </p:spPr>
      </p:pic>
    </p:spTree>
    <p:extLst>
      <p:ext uri="{BB962C8B-B14F-4D97-AF65-F5344CB8AC3E}">
        <p14:creationId xmlns:p14="http://schemas.microsoft.com/office/powerpoint/2010/main" val="177070761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rot="5400000" flipH="1">
            <a:off x="-2185848" y="0"/>
            <a:ext cx="10287000" cy="10287000"/>
          </a:xfrm>
          <a:prstGeom prst="rect">
            <a:avLst/>
          </a:prstGeom>
        </p:spPr>
      </p:pic>
      <p:grpSp>
        <p:nvGrpSpPr>
          <p:cNvPr id="3" name="Group 3"/>
          <p:cNvGrpSpPr>
            <a:grpSpLocks noChangeAspect="1"/>
          </p:cNvGrpSpPr>
          <p:nvPr/>
        </p:nvGrpSpPr>
        <p:grpSpPr>
          <a:xfrm rot="5400000">
            <a:off x="1483399" y="2386436"/>
            <a:ext cx="3799774" cy="5106316"/>
            <a:chOff x="0" y="0"/>
            <a:chExt cx="3663950" cy="4923790"/>
          </a:xfrm>
        </p:grpSpPr>
        <p:sp>
          <p:nvSpPr>
            <p:cNvPr id="4" name="Freeform 4"/>
            <p:cNvSpPr/>
            <p:nvPr/>
          </p:nvSpPr>
          <p:spPr>
            <a:xfrm>
              <a:off x="31750" y="31750"/>
              <a:ext cx="3600450" cy="4859020"/>
            </a:xfrm>
            <a:custGeom>
              <a:avLst/>
              <a:gdLst/>
              <a:ahLst/>
              <a:cxnLst/>
              <a:rect l="l" t="t" r="r" b="b"/>
              <a:pathLst>
                <a:path w="3600450" h="4859020">
                  <a:moveTo>
                    <a:pt x="3600450" y="4499610"/>
                  </a:moveTo>
                  <a:cubicBezTo>
                    <a:pt x="3600450" y="4699000"/>
                    <a:pt x="3439160" y="4859020"/>
                    <a:pt x="3241040" y="4859020"/>
                  </a:cubicBezTo>
                  <a:lnTo>
                    <a:pt x="359410" y="4859020"/>
                  </a:lnTo>
                  <a:cubicBezTo>
                    <a:pt x="160020" y="4859020"/>
                    <a:pt x="0" y="4697730"/>
                    <a:pt x="0" y="4499610"/>
                  </a:cubicBezTo>
                  <a:lnTo>
                    <a:pt x="0" y="359410"/>
                  </a:lnTo>
                  <a:cubicBezTo>
                    <a:pt x="0" y="160020"/>
                    <a:pt x="161290" y="0"/>
                    <a:pt x="359410" y="0"/>
                  </a:cubicBezTo>
                  <a:lnTo>
                    <a:pt x="3239770" y="0"/>
                  </a:lnTo>
                  <a:cubicBezTo>
                    <a:pt x="3439160" y="0"/>
                    <a:pt x="3599180" y="161290"/>
                    <a:pt x="3599180" y="359410"/>
                  </a:cubicBezTo>
                  <a:lnTo>
                    <a:pt x="3600450" y="4499610"/>
                  </a:lnTo>
                  <a:close/>
                </a:path>
              </a:pathLst>
            </a:custGeom>
            <a:solidFill>
              <a:srgbClr val="C939E6"/>
            </a:solidFill>
          </p:spPr>
        </p:sp>
        <p:sp>
          <p:nvSpPr>
            <p:cNvPr id="5" name="Freeform 5"/>
            <p:cNvSpPr/>
            <p:nvPr/>
          </p:nvSpPr>
          <p:spPr>
            <a:xfrm>
              <a:off x="0" y="0"/>
              <a:ext cx="3663950" cy="4923790"/>
            </a:xfrm>
            <a:custGeom>
              <a:avLst/>
              <a:gdLst/>
              <a:ahLst/>
              <a:cxnLst/>
              <a:rect l="l" t="t" r="r" b="b"/>
              <a:pathLst>
                <a:path w="3663950" h="4923790">
                  <a:moveTo>
                    <a:pt x="3271520" y="4923790"/>
                  </a:moveTo>
                  <a:lnTo>
                    <a:pt x="391160" y="4923790"/>
                  </a:lnTo>
                  <a:cubicBezTo>
                    <a:pt x="175260" y="4923790"/>
                    <a:pt x="0" y="4748530"/>
                    <a:pt x="0" y="4532630"/>
                  </a:cubicBezTo>
                  <a:lnTo>
                    <a:pt x="0" y="392430"/>
                  </a:lnTo>
                  <a:cubicBezTo>
                    <a:pt x="0" y="175260"/>
                    <a:pt x="175260" y="0"/>
                    <a:pt x="391160" y="0"/>
                  </a:cubicBezTo>
                  <a:lnTo>
                    <a:pt x="3271520" y="0"/>
                  </a:lnTo>
                  <a:cubicBezTo>
                    <a:pt x="3487420" y="0"/>
                    <a:pt x="3662680" y="175260"/>
                    <a:pt x="3662680" y="391160"/>
                  </a:cubicBezTo>
                  <a:lnTo>
                    <a:pt x="3662680" y="4531360"/>
                  </a:lnTo>
                  <a:cubicBezTo>
                    <a:pt x="3663950" y="4747260"/>
                    <a:pt x="3487420" y="4923790"/>
                    <a:pt x="3271520" y="4923790"/>
                  </a:cubicBezTo>
                  <a:close/>
                  <a:moveTo>
                    <a:pt x="391160" y="63500"/>
                  </a:moveTo>
                  <a:cubicBezTo>
                    <a:pt x="210820" y="63500"/>
                    <a:pt x="63500" y="210820"/>
                    <a:pt x="63500" y="391160"/>
                  </a:cubicBezTo>
                  <a:lnTo>
                    <a:pt x="63500" y="4531360"/>
                  </a:lnTo>
                  <a:cubicBezTo>
                    <a:pt x="63500" y="4712970"/>
                    <a:pt x="210820" y="4859020"/>
                    <a:pt x="391160" y="4859020"/>
                  </a:cubicBezTo>
                  <a:lnTo>
                    <a:pt x="3271520" y="4859020"/>
                  </a:lnTo>
                  <a:cubicBezTo>
                    <a:pt x="3453130" y="4859020"/>
                    <a:pt x="3599180" y="4711700"/>
                    <a:pt x="3599180" y="4531360"/>
                  </a:cubicBezTo>
                  <a:lnTo>
                    <a:pt x="3599180" y="391160"/>
                  </a:lnTo>
                  <a:cubicBezTo>
                    <a:pt x="3599180" y="209550"/>
                    <a:pt x="3451860" y="63500"/>
                    <a:pt x="3271520" y="63500"/>
                  </a:cubicBezTo>
                  <a:lnTo>
                    <a:pt x="391160" y="63500"/>
                  </a:lnTo>
                  <a:close/>
                </a:path>
              </a:pathLst>
            </a:custGeom>
            <a:solidFill>
              <a:srgbClr val="C939E6"/>
            </a:solidFill>
          </p:spPr>
        </p:sp>
      </p:grpSp>
      <p:sp>
        <p:nvSpPr>
          <p:cNvPr id="6" name="TextBox 6"/>
          <p:cNvSpPr txBox="1"/>
          <p:nvPr/>
        </p:nvSpPr>
        <p:spPr>
          <a:xfrm>
            <a:off x="8534400" y="1707940"/>
            <a:ext cx="9195777" cy="8771632"/>
          </a:xfrm>
          <a:prstGeom prst="rect">
            <a:avLst/>
          </a:prstGeom>
        </p:spPr>
        <p:txBody>
          <a:bodyPr wrap="square" lIns="0" tIns="0" rIns="0" bIns="0" rtlCol="0" anchor="t">
            <a:spAutoFit/>
          </a:bodyPr>
          <a:lstStyle/>
          <a:p>
            <a:pPr marL="807079" lvl="1" indent="-342900" algn="just">
              <a:lnSpc>
                <a:spcPct val="150000"/>
              </a:lnSpc>
              <a:buFont typeface="Arial" panose="020B0604020202020204" pitchFamily="34" charset="0"/>
              <a:buChar char="•"/>
            </a:pPr>
            <a:endParaRPr lang="ro-RO" sz="2000" dirty="0">
              <a:solidFill>
                <a:srgbClr val="000000"/>
              </a:solidFill>
              <a:latin typeface="verdana" panose="020B0604030504040204" pitchFamily="34" charset="0"/>
            </a:endParaRPr>
          </a:p>
          <a:p>
            <a:pPr marL="807079" lvl="1" indent="-342900" algn="just">
              <a:lnSpc>
                <a:spcPct val="150000"/>
              </a:lnSpc>
              <a:buFont typeface="Arial" panose="020B0604020202020204" pitchFamily="34" charset="0"/>
              <a:buChar char="•"/>
            </a:pPr>
            <a:r>
              <a:rPr lang="en-US" dirty="0" err="1">
                <a:solidFill>
                  <a:srgbClr val="000000"/>
                </a:solidFill>
                <a:latin typeface="verdana" panose="020B0604030504040204" pitchFamily="34" charset="0"/>
              </a:rPr>
              <a:t>Persoana</a:t>
            </a:r>
            <a:r>
              <a:rPr lang="en-US" dirty="0">
                <a:solidFill>
                  <a:srgbClr val="000000"/>
                </a:solidFill>
                <a:latin typeface="verdana" panose="020B0604030504040204" pitchFamily="34" charset="0"/>
              </a:rPr>
              <a:t> nu a </a:t>
            </a:r>
            <a:r>
              <a:rPr lang="en-US" dirty="0" err="1">
                <a:solidFill>
                  <a:srgbClr val="000000"/>
                </a:solidFill>
                <a:latin typeface="verdana" panose="020B0604030504040204" pitchFamily="34" charset="0"/>
              </a:rPr>
              <a:t>vorbit</a:t>
            </a:r>
            <a:r>
              <a:rPr lang="en-US" dirty="0">
                <a:solidFill>
                  <a:srgbClr val="000000"/>
                </a:solidFill>
                <a:latin typeface="verdana" panose="020B0604030504040204" pitchFamily="34" charset="0"/>
              </a:rPr>
              <a:t> cu </a:t>
            </a:r>
            <a:r>
              <a:rPr lang="en-US" dirty="0" err="1">
                <a:solidFill>
                  <a:srgbClr val="000000"/>
                </a:solidFill>
                <a:latin typeface="verdana" panose="020B0604030504040204" pitchFamily="34" charset="0"/>
              </a:rPr>
              <a:t>nimeni</a:t>
            </a:r>
            <a:r>
              <a:rPr lang="en-US" dirty="0">
                <a:solidFill>
                  <a:srgbClr val="000000"/>
                </a:solidFill>
                <a:latin typeface="verdana" panose="020B0604030504040204" pitchFamily="34" charset="0"/>
              </a:rPr>
              <a:t> </a:t>
            </a:r>
            <a:r>
              <a:rPr lang="en-US" dirty="0" err="1">
                <a:solidFill>
                  <a:srgbClr val="000000"/>
                </a:solidFill>
                <a:latin typeface="verdana" panose="020B0604030504040204" pitchFamily="34" charset="0"/>
              </a:rPr>
              <a:t>pe</a:t>
            </a:r>
            <a:r>
              <a:rPr lang="en-US" dirty="0">
                <a:solidFill>
                  <a:srgbClr val="000000"/>
                </a:solidFill>
                <a:latin typeface="verdana" panose="020B0604030504040204" pitchFamily="34" charset="0"/>
              </a:rPr>
              <a:t> </a:t>
            </a:r>
            <a:r>
              <a:rPr lang="en-US" dirty="0" err="1">
                <a:solidFill>
                  <a:srgbClr val="000000"/>
                </a:solidFill>
                <a:latin typeface="verdana" panose="020B0604030504040204" pitchFamily="34" charset="0"/>
              </a:rPr>
              <a:t>parcursul</a:t>
            </a:r>
            <a:r>
              <a:rPr lang="en-US" dirty="0">
                <a:solidFill>
                  <a:srgbClr val="000000"/>
                </a:solidFill>
                <a:latin typeface="verdana" panose="020B0604030504040204" pitchFamily="34" charset="0"/>
              </a:rPr>
              <a:t> </a:t>
            </a:r>
            <a:r>
              <a:rPr lang="en-US" dirty="0" err="1">
                <a:solidFill>
                  <a:srgbClr val="000000"/>
                </a:solidFill>
                <a:latin typeface="verdana" panose="020B0604030504040204" pitchFamily="34" charset="0"/>
              </a:rPr>
              <a:t>transportului</a:t>
            </a:r>
            <a:r>
              <a:rPr lang="en-US" dirty="0">
                <a:solidFill>
                  <a:srgbClr val="000000"/>
                </a:solidFill>
                <a:latin typeface="verdana" panose="020B0604030504040204" pitchFamily="34" charset="0"/>
              </a:rPr>
              <a:t> </a:t>
            </a:r>
            <a:r>
              <a:rPr lang="en-US" dirty="0" err="1">
                <a:solidFill>
                  <a:srgbClr val="000000"/>
                </a:solidFill>
                <a:latin typeface="verdana" panose="020B0604030504040204" pitchFamily="34" charset="0"/>
              </a:rPr>
              <a:t>și</a:t>
            </a:r>
            <a:r>
              <a:rPr lang="en-US" dirty="0">
                <a:solidFill>
                  <a:srgbClr val="000000"/>
                </a:solidFill>
                <a:latin typeface="verdana" panose="020B0604030504040204" pitchFamily="34" charset="0"/>
              </a:rPr>
              <a:t> </a:t>
            </a:r>
            <a:r>
              <a:rPr lang="en-US" dirty="0" err="1">
                <a:solidFill>
                  <a:srgbClr val="000000"/>
                </a:solidFill>
                <a:latin typeface="verdana" panose="020B0604030504040204" pitchFamily="34" charset="0"/>
              </a:rPr>
              <a:t>transferului</a:t>
            </a:r>
            <a:endParaRPr lang="ro-RO" dirty="0">
              <a:solidFill>
                <a:srgbClr val="000000"/>
              </a:solidFill>
              <a:latin typeface="verdana" panose="020B0604030504040204" pitchFamily="34" charset="0"/>
            </a:endParaRPr>
          </a:p>
          <a:p>
            <a:pPr marL="807079" lvl="1" indent="-342900" algn="just">
              <a:lnSpc>
                <a:spcPct val="150000"/>
              </a:lnSpc>
              <a:buFont typeface="Arial" panose="020B0604020202020204" pitchFamily="34" charset="0"/>
              <a:buChar char="•"/>
            </a:pPr>
            <a:r>
              <a:rPr lang="en-US" dirty="0" err="1">
                <a:solidFill>
                  <a:srgbClr val="000000"/>
                </a:solidFill>
                <a:latin typeface="verdana" panose="020B0604030504040204" pitchFamily="34" charset="0"/>
              </a:rPr>
              <a:t>Locul</a:t>
            </a:r>
            <a:r>
              <a:rPr lang="en-US" dirty="0">
                <a:solidFill>
                  <a:srgbClr val="000000"/>
                </a:solidFill>
                <a:latin typeface="verdana" panose="020B0604030504040204" pitchFamily="34" charset="0"/>
              </a:rPr>
              <a:t> de </a:t>
            </a:r>
            <a:r>
              <a:rPr lang="en-US" dirty="0" err="1">
                <a:solidFill>
                  <a:srgbClr val="000000"/>
                </a:solidFill>
                <a:latin typeface="verdana" panose="020B0604030504040204" pitchFamily="34" charset="0"/>
              </a:rPr>
              <a:t>muncă</a:t>
            </a:r>
            <a:r>
              <a:rPr lang="en-US" dirty="0">
                <a:solidFill>
                  <a:srgbClr val="000000"/>
                </a:solidFill>
                <a:latin typeface="verdana" panose="020B0604030504040204" pitchFamily="34" charset="0"/>
              </a:rPr>
              <a:t> se </a:t>
            </a:r>
            <a:r>
              <a:rPr lang="en-US" dirty="0" err="1">
                <a:solidFill>
                  <a:srgbClr val="000000"/>
                </a:solidFill>
                <a:latin typeface="verdana" panose="020B0604030504040204" pitchFamily="34" charset="0"/>
              </a:rPr>
              <a:t>află</a:t>
            </a:r>
            <a:r>
              <a:rPr lang="en-US" dirty="0">
                <a:solidFill>
                  <a:srgbClr val="000000"/>
                </a:solidFill>
                <a:latin typeface="verdana" panose="020B0604030504040204" pitchFamily="34" charset="0"/>
              </a:rPr>
              <a:t> </a:t>
            </a:r>
            <a:r>
              <a:rPr lang="en-US" dirty="0" err="1">
                <a:solidFill>
                  <a:srgbClr val="000000"/>
                </a:solidFill>
                <a:latin typeface="verdana" panose="020B0604030504040204" pitchFamily="34" charset="0"/>
              </a:rPr>
              <a:t>într</a:t>
            </a:r>
            <a:r>
              <a:rPr lang="en-US" dirty="0">
                <a:solidFill>
                  <a:srgbClr val="000000"/>
                </a:solidFill>
                <a:latin typeface="verdana" panose="020B0604030504040204" pitchFamily="34" charset="0"/>
              </a:rPr>
              <a:t>-o </a:t>
            </a:r>
            <a:r>
              <a:rPr lang="en-US" dirty="0" err="1">
                <a:solidFill>
                  <a:srgbClr val="000000"/>
                </a:solidFill>
                <a:latin typeface="verdana" panose="020B0604030504040204" pitchFamily="34" charset="0"/>
              </a:rPr>
              <a:t>zonă</a:t>
            </a:r>
            <a:r>
              <a:rPr lang="en-US" dirty="0">
                <a:solidFill>
                  <a:srgbClr val="000000"/>
                </a:solidFill>
                <a:latin typeface="verdana" panose="020B0604030504040204" pitchFamily="34" charset="0"/>
              </a:rPr>
              <a:t> </a:t>
            </a:r>
            <a:r>
              <a:rPr lang="en-US" dirty="0" err="1">
                <a:solidFill>
                  <a:srgbClr val="000000"/>
                </a:solidFill>
                <a:latin typeface="verdana" panose="020B0604030504040204" pitchFamily="34" charset="0"/>
              </a:rPr>
              <a:t>izolată</a:t>
            </a:r>
            <a:r>
              <a:rPr lang="en-US" dirty="0">
                <a:solidFill>
                  <a:srgbClr val="000000"/>
                </a:solidFill>
                <a:latin typeface="verdana" panose="020B0604030504040204" pitchFamily="34" charset="0"/>
              </a:rPr>
              <a:t> (</a:t>
            </a:r>
            <a:r>
              <a:rPr lang="en-US" dirty="0" err="1">
                <a:solidFill>
                  <a:srgbClr val="000000"/>
                </a:solidFill>
                <a:latin typeface="verdana" panose="020B0604030504040204" pitchFamily="34" charset="0"/>
              </a:rPr>
              <a:t>rurală</a:t>
            </a:r>
            <a:r>
              <a:rPr lang="en-US" dirty="0">
                <a:solidFill>
                  <a:srgbClr val="000000"/>
                </a:solidFill>
                <a:latin typeface="verdana" panose="020B0604030504040204" pitchFamily="34" charset="0"/>
              </a:rPr>
              <a:t>/</a:t>
            </a:r>
            <a:r>
              <a:rPr lang="en-US" dirty="0" err="1">
                <a:solidFill>
                  <a:srgbClr val="000000"/>
                </a:solidFill>
                <a:latin typeface="verdana" panose="020B0604030504040204" pitchFamily="34" charset="0"/>
              </a:rPr>
              <a:t>aflată</a:t>
            </a:r>
            <a:r>
              <a:rPr lang="en-US" dirty="0">
                <a:solidFill>
                  <a:srgbClr val="000000"/>
                </a:solidFill>
                <a:latin typeface="verdana" panose="020B0604030504040204" pitchFamily="34" charset="0"/>
              </a:rPr>
              <a:t> la mare </a:t>
            </a:r>
            <a:r>
              <a:rPr lang="en-US" dirty="0" err="1">
                <a:solidFill>
                  <a:srgbClr val="000000"/>
                </a:solidFill>
                <a:latin typeface="verdana" panose="020B0604030504040204" pitchFamily="34" charset="0"/>
              </a:rPr>
              <a:t>distanță</a:t>
            </a:r>
            <a:r>
              <a:rPr lang="en-US" dirty="0">
                <a:solidFill>
                  <a:srgbClr val="000000"/>
                </a:solidFill>
                <a:latin typeface="verdana" panose="020B0604030504040204" pitchFamily="34" charset="0"/>
              </a:rPr>
              <a:t> de </a:t>
            </a:r>
            <a:r>
              <a:rPr lang="en-US" dirty="0" err="1">
                <a:solidFill>
                  <a:srgbClr val="000000"/>
                </a:solidFill>
                <a:latin typeface="verdana" panose="020B0604030504040204" pitchFamily="34" charset="0"/>
              </a:rPr>
              <a:t>alte</a:t>
            </a:r>
            <a:r>
              <a:rPr lang="en-US" dirty="0">
                <a:solidFill>
                  <a:srgbClr val="000000"/>
                </a:solidFill>
                <a:latin typeface="verdana" panose="020B0604030504040204" pitchFamily="34" charset="0"/>
              </a:rPr>
              <a:t> </a:t>
            </a:r>
            <a:r>
              <a:rPr lang="en-US" dirty="0" err="1">
                <a:solidFill>
                  <a:srgbClr val="000000"/>
                </a:solidFill>
                <a:latin typeface="verdana" panose="020B0604030504040204" pitchFamily="34" charset="0"/>
              </a:rPr>
              <a:t>clădiri</a:t>
            </a:r>
            <a:r>
              <a:rPr lang="en-US" dirty="0">
                <a:solidFill>
                  <a:srgbClr val="000000"/>
                </a:solidFill>
                <a:latin typeface="verdana" panose="020B0604030504040204" pitchFamily="34" charset="0"/>
              </a:rPr>
              <a:t>/</a:t>
            </a:r>
            <a:r>
              <a:rPr lang="en-US" dirty="0" err="1">
                <a:solidFill>
                  <a:srgbClr val="000000"/>
                </a:solidFill>
                <a:latin typeface="verdana" panose="020B0604030504040204" pitchFamily="34" charset="0"/>
              </a:rPr>
              <a:t>comunități</a:t>
            </a:r>
            <a:r>
              <a:rPr lang="ro-RO" dirty="0">
                <a:solidFill>
                  <a:srgbClr val="000000"/>
                </a:solidFill>
                <a:latin typeface="verdana" panose="020B0604030504040204" pitchFamily="34" charset="0"/>
              </a:rPr>
              <a:t>;</a:t>
            </a:r>
            <a:r>
              <a:rPr lang="en-US" dirty="0">
                <a:solidFill>
                  <a:srgbClr val="000000"/>
                </a:solidFill>
                <a:latin typeface="verdana" panose="020B0604030504040204" pitchFamily="34" charset="0"/>
              </a:rPr>
              <a:t>)</a:t>
            </a:r>
            <a:endParaRPr lang="ro-RO" dirty="0">
              <a:solidFill>
                <a:srgbClr val="000000"/>
              </a:solidFill>
              <a:latin typeface="verdana" panose="020B0604030504040204" pitchFamily="34" charset="0"/>
            </a:endParaRPr>
          </a:p>
          <a:p>
            <a:pPr marL="807079" lvl="1" indent="-342900" algn="just">
              <a:lnSpc>
                <a:spcPct val="150000"/>
              </a:lnSpc>
              <a:buFont typeface="Arial" panose="020B0604020202020204" pitchFamily="34" charset="0"/>
              <a:buChar char="•"/>
            </a:pPr>
            <a:r>
              <a:rPr lang="en-US" dirty="0">
                <a:solidFill>
                  <a:srgbClr val="000000"/>
                </a:solidFill>
                <a:latin typeface="verdana" panose="020B0604030504040204" pitchFamily="34" charset="0"/>
              </a:rPr>
              <a:t>Este </a:t>
            </a:r>
            <a:r>
              <a:rPr lang="en-US" dirty="0" err="1">
                <a:solidFill>
                  <a:srgbClr val="000000"/>
                </a:solidFill>
                <a:latin typeface="verdana" panose="020B0604030504040204" pitchFamily="34" charset="0"/>
              </a:rPr>
              <a:t>dificil</a:t>
            </a:r>
            <a:r>
              <a:rPr lang="en-US" dirty="0">
                <a:solidFill>
                  <a:srgbClr val="000000"/>
                </a:solidFill>
                <a:latin typeface="verdana" panose="020B0604030504040204" pitchFamily="34" charset="0"/>
              </a:rPr>
              <a:t> de </a:t>
            </a:r>
            <a:r>
              <a:rPr lang="en-US" dirty="0" err="1">
                <a:solidFill>
                  <a:srgbClr val="000000"/>
                </a:solidFill>
                <a:latin typeface="verdana" panose="020B0604030504040204" pitchFamily="34" charset="0"/>
              </a:rPr>
              <a:t>ajuns</a:t>
            </a:r>
            <a:r>
              <a:rPr lang="en-US" dirty="0">
                <a:solidFill>
                  <a:srgbClr val="000000"/>
                </a:solidFill>
                <a:latin typeface="verdana" panose="020B0604030504040204" pitchFamily="34" charset="0"/>
              </a:rPr>
              <a:t> la </a:t>
            </a:r>
            <a:r>
              <a:rPr lang="en-US" dirty="0" err="1">
                <a:solidFill>
                  <a:srgbClr val="000000"/>
                </a:solidFill>
                <a:latin typeface="verdana" panose="020B0604030504040204" pitchFamily="34" charset="0"/>
              </a:rPr>
              <a:t>locul</a:t>
            </a:r>
            <a:r>
              <a:rPr lang="en-US" dirty="0">
                <a:solidFill>
                  <a:srgbClr val="000000"/>
                </a:solidFill>
                <a:latin typeface="verdana" panose="020B0604030504040204" pitchFamily="34" charset="0"/>
              </a:rPr>
              <a:t> de </a:t>
            </a:r>
            <a:r>
              <a:rPr lang="en-US" dirty="0" err="1">
                <a:solidFill>
                  <a:srgbClr val="000000"/>
                </a:solidFill>
                <a:latin typeface="verdana" panose="020B0604030504040204" pitchFamily="34" charset="0"/>
              </a:rPr>
              <a:t>muncă</a:t>
            </a:r>
            <a:r>
              <a:rPr lang="en-US" dirty="0">
                <a:solidFill>
                  <a:srgbClr val="000000"/>
                </a:solidFill>
                <a:latin typeface="verdana" panose="020B0604030504040204" pitchFamily="34" charset="0"/>
              </a:rPr>
              <a:t> cu </a:t>
            </a:r>
            <a:r>
              <a:rPr lang="en-US" dirty="0" err="1">
                <a:solidFill>
                  <a:srgbClr val="000000"/>
                </a:solidFill>
                <a:latin typeface="verdana" panose="020B0604030504040204" pitchFamily="34" charset="0"/>
              </a:rPr>
              <a:t>ajutorul</a:t>
            </a:r>
            <a:r>
              <a:rPr lang="en-US" dirty="0">
                <a:solidFill>
                  <a:srgbClr val="000000"/>
                </a:solidFill>
                <a:latin typeface="verdana" panose="020B0604030504040204" pitchFamily="34" charset="0"/>
              </a:rPr>
              <a:t> </a:t>
            </a:r>
            <a:r>
              <a:rPr lang="en-US" dirty="0" err="1">
                <a:solidFill>
                  <a:srgbClr val="000000"/>
                </a:solidFill>
                <a:latin typeface="verdana" panose="020B0604030504040204" pitchFamily="34" charset="0"/>
              </a:rPr>
              <a:t>transportului</a:t>
            </a:r>
            <a:r>
              <a:rPr lang="en-US" dirty="0">
                <a:solidFill>
                  <a:srgbClr val="000000"/>
                </a:solidFill>
                <a:latin typeface="verdana" panose="020B0604030504040204" pitchFamily="34" charset="0"/>
              </a:rPr>
              <a:t> public </a:t>
            </a:r>
            <a:r>
              <a:rPr lang="en-US" dirty="0" err="1">
                <a:solidFill>
                  <a:srgbClr val="000000"/>
                </a:solidFill>
                <a:latin typeface="verdana" panose="020B0604030504040204" pitchFamily="34" charset="0"/>
              </a:rPr>
              <a:t>sau</a:t>
            </a:r>
            <a:r>
              <a:rPr lang="en-US" dirty="0">
                <a:solidFill>
                  <a:srgbClr val="000000"/>
                </a:solidFill>
                <a:latin typeface="verdana" panose="020B0604030504040204" pitchFamily="34" charset="0"/>
              </a:rPr>
              <a:t> </a:t>
            </a:r>
            <a:r>
              <a:rPr lang="en-US" dirty="0" err="1">
                <a:solidFill>
                  <a:srgbClr val="000000"/>
                </a:solidFill>
                <a:latin typeface="verdana" panose="020B0604030504040204" pitchFamily="34" charset="0"/>
              </a:rPr>
              <a:t>privat</a:t>
            </a:r>
            <a:r>
              <a:rPr lang="ro-RO" dirty="0">
                <a:solidFill>
                  <a:srgbClr val="000000"/>
                </a:solidFill>
                <a:latin typeface="verdana" panose="020B0604030504040204" pitchFamily="34" charset="0"/>
              </a:rPr>
              <a:t>;</a:t>
            </a:r>
          </a:p>
          <a:p>
            <a:pPr marL="807079" lvl="1" indent="-342900" algn="just">
              <a:lnSpc>
                <a:spcPct val="150000"/>
              </a:lnSpc>
              <a:buFont typeface="Arial" panose="020B0604020202020204" pitchFamily="34" charset="0"/>
              <a:buChar char="•"/>
            </a:pPr>
            <a:r>
              <a:rPr lang="en-US" dirty="0">
                <a:solidFill>
                  <a:srgbClr val="000000"/>
                </a:solidFill>
                <a:latin typeface="verdana" panose="020B0604030504040204" pitchFamily="34" charset="0"/>
              </a:rPr>
              <a:t>Nu se </a:t>
            </a:r>
            <a:r>
              <a:rPr lang="en-US" dirty="0" err="1">
                <a:solidFill>
                  <a:srgbClr val="000000"/>
                </a:solidFill>
                <a:latin typeface="verdana" panose="020B0604030504040204" pitchFamily="34" charset="0"/>
              </a:rPr>
              <a:t>poate</a:t>
            </a:r>
            <a:r>
              <a:rPr lang="en-US" dirty="0">
                <a:solidFill>
                  <a:srgbClr val="000000"/>
                </a:solidFill>
                <a:latin typeface="verdana" panose="020B0604030504040204" pitchFamily="34" charset="0"/>
              </a:rPr>
              <a:t> </a:t>
            </a:r>
            <a:r>
              <a:rPr lang="en-US" dirty="0" err="1">
                <a:solidFill>
                  <a:srgbClr val="000000"/>
                </a:solidFill>
                <a:latin typeface="verdana" panose="020B0604030504040204" pitchFamily="34" charset="0"/>
              </a:rPr>
              <a:t>ajunge</a:t>
            </a:r>
            <a:r>
              <a:rPr lang="en-US" dirty="0">
                <a:solidFill>
                  <a:srgbClr val="000000"/>
                </a:solidFill>
                <a:latin typeface="verdana" panose="020B0604030504040204" pitchFamily="34" charset="0"/>
              </a:rPr>
              <a:t> la </a:t>
            </a:r>
            <a:r>
              <a:rPr lang="en-US" dirty="0" err="1">
                <a:solidFill>
                  <a:srgbClr val="000000"/>
                </a:solidFill>
                <a:latin typeface="verdana" panose="020B0604030504040204" pitchFamily="34" charset="0"/>
              </a:rPr>
              <a:t>locul</a:t>
            </a:r>
            <a:r>
              <a:rPr lang="en-US" dirty="0">
                <a:solidFill>
                  <a:srgbClr val="000000"/>
                </a:solidFill>
                <a:latin typeface="verdana" panose="020B0604030504040204" pitchFamily="34" charset="0"/>
              </a:rPr>
              <a:t> de </a:t>
            </a:r>
            <a:r>
              <a:rPr lang="en-US" dirty="0" err="1">
                <a:solidFill>
                  <a:srgbClr val="000000"/>
                </a:solidFill>
                <a:latin typeface="verdana" panose="020B0604030504040204" pitchFamily="34" charset="0"/>
              </a:rPr>
              <a:t>muncă</a:t>
            </a:r>
            <a:r>
              <a:rPr lang="en-US" dirty="0">
                <a:solidFill>
                  <a:srgbClr val="000000"/>
                </a:solidFill>
                <a:latin typeface="verdana" panose="020B0604030504040204" pitchFamily="34" charset="0"/>
              </a:rPr>
              <a:t> cu </a:t>
            </a:r>
            <a:r>
              <a:rPr lang="en-US" dirty="0" err="1">
                <a:solidFill>
                  <a:srgbClr val="000000"/>
                </a:solidFill>
                <a:latin typeface="verdana" panose="020B0604030504040204" pitchFamily="34" charset="0"/>
              </a:rPr>
              <a:t>ajutorul</a:t>
            </a:r>
            <a:r>
              <a:rPr lang="en-US" dirty="0">
                <a:solidFill>
                  <a:srgbClr val="000000"/>
                </a:solidFill>
                <a:latin typeface="verdana" panose="020B0604030504040204" pitchFamily="34" charset="0"/>
              </a:rPr>
              <a:t> </a:t>
            </a:r>
            <a:r>
              <a:rPr lang="en-US" dirty="0" err="1">
                <a:solidFill>
                  <a:srgbClr val="000000"/>
                </a:solidFill>
                <a:latin typeface="verdana" panose="020B0604030504040204" pitchFamily="34" charset="0"/>
              </a:rPr>
              <a:t>transportului</a:t>
            </a:r>
            <a:r>
              <a:rPr lang="en-US" dirty="0">
                <a:solidFill>
                  <a:srgbClr val="000000"/>
                </a:solidFill>
                <a:latin typeface="verdana" panose="020B0604030504040204" pitchFamily="34" charset="0"/>
              </a:rPr>
              <a:t> public</a:t>
            </a:r>
            <a:r>
              <a:rPr lang="ro-RO" dirty="0">
                <a:solidFill>
                  <a:srgbClr val="000000"/>
                </a:solidFill>
                <a:latin typeface="verdana" panose="020B0604030504040204" pitchFamily="34" charset="0"/>
              </a:rPr>
              <a:t>;</a:t>
            </a:r>
          </a:p>
          <a:p>
            <a:pPr marL="807079" lvl="1" indent="-342900" algn="just">
              <a:lnSpc>
                <a:spcPct val="150000"/>
              </a:lnSpc>
              <a:buFont typeface="Arial" panose="020B0604020202020204" pitchFamily="34" charset="0"/>
              <a:buChar char="•"/>
            </a:pPr>
            <a:r>
              <a:rPr lang="en-US" dirty="0" err="1">
                <a:solidFill>
                  <a:srgbClr val="000000"/>
                </a:solidFill>
                <a:latin typeface="verdana" panose="020B0604030504040204" pitchFamily="34" charset="0"/>
              </a:rPr>
              <a:t>Persoana</a:t>
            </a:r>
            <a:r>
              <a:rPr lang="en-US" dirty="0">
                <a:solidFill>
                  <a:srgbClr val="000000"/>
                </a:solidFill>
                <a:latin typeface="verdana" panose="020B0604030504040204" pitchFamily="34" charset="0"/>
              </a:rPr>
              <a:t> are </a:t>
            </a:r>
            <a:r>
              <a:rPr lang="en-US" dirty="0" err="1">
                <a:solidFill>
                  <a:srgbClr val="000000"/>
                </a:solidFill>
                <a:latin typeface="verdana" panose="020B0604030504040204" pitchFamily="34" charset="0"/>
              </a:rPr>
              <a:t>acces</a:t>
            </a:r>
            <a:r>
              <a:rPr lang="en-US" dirty="0">
                <a:solidFill>
                  <a:srgbClr val="000000"/>
                </a:solidFill>
                <a:latin typeface="verdana" panose="020B0604030504040204" pitchFamily="34" charset="0"/>
              </a:rPr>
              <a:t> </a:t>
            </a:r>
            <a:r>
              <a:rPr lang="en-US" dirty="0" err="1">
                <a:solidFill>
                  <a:srgbClr val="000000"/>
                </a:solidFill>
                <a:latin typeface="verdana" panose="020B0604030504040204" pitchFamily="34" charset="0"/>
              </a:rPr>
              <a:t>limitat</a:t>
            </a:r>
            <a:r>
              <a:rPr lang="en-US" dirty="0">
                <a:solidFill>
                  <a:srgbClr val="000000"/>
                </a:solidFill>
                <a:latin typeface="verdana" panose="020B0604030504040204" pitchFamily="34" charset="0"/>
              </a:rPr>
              <a:t>/nu are </a:t>
            </a:r>
            <a:r>
              <a:rPr lang="en-US" dirty="0" err="1">
                <a:solidFill>
                  <a:srgbClr val="000000"/>
                </a:solidFill>
                <a:latin typeface="verdana" panose="020B0604030504040204" pitchFamily="34" charset="0"/>
              </a:rPr>
              <a:t>acces</a:t>
            </a:r>
            <a:r>
              <a:rPr lang="en-US" dirty="0">
                <a:solidFill>
                  <a:srgbClr val="000000"/>
                </a:solidFill>
                <a:latin typeface="verdana" panose="020B0604030504040204" pitchFamily="34" charset="0"/>
              </a:rPr>
              <a:t> la </a:t>
            </a:r>
            <a:r>
              <a:rPr lang="en-US" dirty="0" err="1">
                <a:solidFill>
                  <a:srgbClr val="000000"/>
                </a:solidFill>
                <a:latin typeface="verdana" panose="020B0604030504040204" pitchFamily="34" charset="0"/>
              </a:rPr>
              <a:t>mijloace</a:t>
            </a:r>
            <a:r>
              <a:rPr lang="en-US" dirty="0">
                <a:solidFill>
                  <a:srgbClr val="000000"/>
                </a:solidFill>
                <a:latin typeface="verdana" panose="020B0604030504040204" pitchFamily="34" charset="0"/>
              </a:rPr>
              <a:t> de </a:t>
            </a:r>
            <a:r>
              <a:rPr lang="en-US" dirty="0" err="1">
                <a:solidFill>
                  <a:srgbClr val="000000"/>
                </a:solidFill>
                <a:latin typeface="verdana" panose="020B0604030504040204" pitchFamily="34" charset="0"/>
              </a:rPr>
              <a:t>comunicare</a:t>
            </a:r>
            <a:r>
              <a:rPr lang="en-US" dirty="0">
                <a:solidFill>
                  <a:srgbClr val="000000"/>
                </a:solidFill>
                <a:latin typeface="verdana" panose="020B0604030504040204" pitchFamily="34" charset="0"/>
              </a:rPr>
              <a:t> (</a:t>
            </a:r>
            <a:r>
              <a:rPr lang="en-US" dirty="0" err="1">
                <a:solidFill>
                  <a:srgbClr val="000000"/>
                </a:solidFill>
                <a:latin typeface="verdana" panose="020B0604030504040204" pitchFamily="34" charset="0"/>
              </a:rPr>
              <a:t>telefon</a:t>
            </a:r>
            <a:r>
              <a:rPr lang="en-US" dirty="0">
                <a:solidFill>
                  <a:srgbClr val="000000"/>
                </a:solidFill>
                <a:latin typeface="verdana" panose="020B0604030504040204" pitchFamily="34" charset="0"/>
              </a:rPr>
              <a:t>, internet, </a:t>
            </a:r>
            <a:r>
              <a:rPr lang="en-US" dirty="0" err="1">
                <a:solidFill>
                  <a:srgbClr val="000000"/>
                </a:solidFill>
                <a:latin typeface="verdana" panose="020B0604030504040204" pitchFamily="34" charset="0"/>
              </a:rPr>
              <a:t>corespondență</a:t>
            </a:r>
            <a:r>
              <a:rPr lang="en-US" dirty="0">
                <a:solidFill>
                  <a:srgbClr val="000000"/>
                </a:solidFill>
                <a:latin typeface="verdana" panose="020B0604030504040204" pitchFamily="34" charset="0"/>
              </a:rPr>
              <a:t>)</a:t>
            </a:r>
            <a:r>
              <a:rPr lang="ro-RO" dirty="0">
                <a:solidFill>
                  <a:srgbClr val="000000"/>
                </a:solidFill>
                <a:latin typeface="verdana" panose="020B0604030504040204" pitchFamily="34" charset="0"/>
              </a:rPr>
              <a:t>;</a:t>
            </a:r>
          </a:p>
          <a:p>
            <a:pPr marL="807079" lvl="1" indent="-342900" algn="just">
              <a:lnSpc>
                <a:spcPct val="150000"/>
              </a:lnSpc>
              <a:buFont typeface="Arial" panose="020B0604020202020204" pitchFamily="34" charset="0"/>
              <a:buChar char="•"/>
            </a:pPr>
            <a:r>
              <a:rPr lang="en-US" dirty="0" err="1">
                <a:solidFill>
                  <a:srgbClr val="000000"/>
                </a:solidFill>
                <a:latin typeface="verdana" panose="020B0604030504040204" pitchFamily="34" charset="0"/>
              </a:rPr>
              <a:t>Persoana</a:t>
            </a:r>
            <a:r>
              <a:rPr lang="en-US" dirty="0">
                <a:solidFill>
                  <a:srgbClr val="000000"/>
                </a:solidFill>
                <a:latin typeface="verdana" panose="020B0604030504040204" pitchFamily="34" charset="0"/>
              </a:rPr>
              <a:t> are </a:t>
            </a:r>
            <a:r>
              <a:rPr lang="en-US" dirty="0" err="1">
                <a:solidFill>
                  <a:srgbClr val="000000"/>
                </a:solidFill>
                <a:latin typeface="verdana" panose="020B0604030504040204" pitchFamily="34" charset="0"/>
              </a:rPr>
              <a:t>acces</a:t>
            </a:r>
            <a:r>
              <a:rPr lang="en-US" dirty="0">
                <a:solidFill>
                  <a:srgbClr val="000000"/>
                </a:solidFill>
                <a:latin typeface="verdana" panose="020B0604030504040204" pitchFamily="34" charset="0"/>
              </a:rPr>
              <a:t> </a:t>
            </a:r>
            <a:r>
              <a:rPr lang="en-US" dirty="0" err="1">
                <a:solidFill>
                  <a:srgbClr val="000000"/>
                </a:solidFill>
                <a:latin typeface="verdana" panose="020B0604030504040204" pitchFamily="34" charset="0"/>
              </a:rPr>
              <a:t>limitat</a:t>
            </a:r>
            <a:r>
              <a:rPr lang="en-US" dirty="0">
                <a:solidFill>
                  <a:srgbClr val="000000"/>
                </a:solidFill>
                <a:latin typeface="verdana" panose="020B0604030504040204" pitchFamily="34" charset="0"/>
              </a:rPr>
              <a:t>/nu are </a:t>
            </a:r>
            <a:r>
              <a:rPr lang="en-US" dirty="0" err="1">
                <a:solidFill>
                  <a:srgbClr val="000000"/>
                </a:solidFill>
                <a:latin typeface="verdana" panose="020B0604030504040204" pitchFamily="34" charset="0"/>
              </a:rPr>
              <a:t>acces</a:t>
            </a:r>
            <a:r>
              <a:rPr lang="en-US" dirty="0">
                <a:solidFill>
                  <a:srgbClr val="000000"/>
                </a:solidFill>
                <a:latin typeface="verdana" panose="020B0604030504040204" pitchFamily="34" charset="0"/>
              </a:rPr>
              <a:t> la </a:t>
            </a:r>
            <a:r>
              <a:rPr lang="en-US" dirty="0" err="1">
                <a:solidFill>
                  <a:srgbClr val="000000"/>
                </a:solidFill>
                <a:latin typeface="verdana" panose="020B0604030504040204" pitchFamily="34" charset="0"/>
              </a:rPr>
              <a:t>mijloace</a:t>
            </a:r>
            <a:r>
              <a:rPr lang="en-US" dirty="0">
                <a:solidFill>
                  <a:srgbClr val="000000"/>
                </a:solidFill>
                <a:latin typeface="verdana" panose="020B0604030504040204" pitchFamily="34" charset="0"/>
              </a:rPr>
              <a:t> mass-media (TV, radio, </a:t>
            </a:r>
            <a:r>
              <a:rPr lang="en-US" dirty="0" err="1">
                <a:solidFill>
                  <a:srgbClr val="000000"/>
                </a:solidFill>
                <a:latin typeface="verdana" panose="020B0604030504040204" pitchFamily="34" charset="0"/>
              </a:rPr>
              <a:t>reviste</a:t>
            </a:r>
            <a:r>
              <a:rPr lang="en-US" dirty="0">
                <a:solidFill>
                  <a:srgbClr val="000000"/>
                </a:solidFill>
                <a:latin typeface="verdana" panose="020B0604030504040204" pitchFamily="34" charset="0"/>
              </a:rPr>
              <a:t>, </a:t>
            </a:r>
            <a:r>
              <a:rPr lang="en-US" dirty="0" err="1">
                <a:solidFill>
                  <a:srgbClr val="000000"/>
                </a:solidFill>
                <a:latin typeface="verdana" panose="020B0604030504040204" pitchFamily="34" charset="0"/>
              </a:rPr>
              <a:t>ziare</a:t>
            </a:r>
            <a:r>
              <a:rPr lang="en-US" dirty="0">
                <a:solidFill>
                  <a:srgbClr val="000000"/>
                </a:solidFill>
                <a:latin typeface="verdana" panose="020B0604030504040204" pitchFamily="34" charset="0"/>
              </a:rPr>
              <a:t>)</a:t>
            </a:r>
            <a:r>
              <a:rPr lang="ro-RO" dirty="0">
                <a:solidFill>
                  <a:srgbClr val="000000"/>
                </a:solidFill>
                <a:latin typeface="verdana" panose="020B0604030504040204" pitchFamily="34" charset="0"/>
              </a:rPr>
              <a:t>;</a:t>
            </a:r>
          </a:p>
          <a:p>
            <a:pPr marL="807079" lvl="1" indent="-342900" algn="just">
              <a:lnSpc>
                <a:spcPct val="150000"/>
              </a:lnSpc>
              <a:buFont typeface="Arial" panose="020B0604020202020204" pitchFamily="34" charset="0"/>
              <a:buChar char="•"/>
            </a:pPr>
            <a:r>
              <a:rPr lang="en-US" dirty="0" err="1">
                <a:solidFill>
                  <a:srgbClr val="000000"/>
                </a:solidFill>
                <a:latin typeface="verdana" panose="020B0604030504040204" pitchFamily="34" charset="0"/>
              </a:rPr>
              <a:t>Angajatorul</a:t>
            </a:r>
            <a:r>
              <a:rPr lang="en-US" dirty="0">
                <a:solidFill>
                  <a:srgbClr val="000000"/>
                </a:solidFill>
                <a:latin typeface="verdana" panose="020B0604030504040204" pitchFamily="34" charset="0"/>
              </a:rPr>
              <a:t>, </a:t>
            </a:r>
            <a:r>
              <a:rPr lang="en-US" dirty="0" err="1">
                <a:solidFill>
                  <a:srgbClr val="000000"/>
                </a:solidFill>
                <a:latin typeface="verdana" panose="020B0604030504040204" pitchFamily="34" charset="0"/>
              </a:rPr>
              <a:t>managerul</a:t>
            </a:r>
            <a:r>
              <a:rPr lang="en-US" dirty="0">
                <a:solidFill>
                  <a:srgbClr val="000000"/>
                </a:solidFill>
                <a:latin typeface="verdana" panose="020B0604030504040204" pitchFamily="34" charset="0"/>
              </a:rPr>
              <a:t>/</a:t>
            </a:r>
            <a:r>
              <a:rPr lang="en-US" dirty="0" err="1">
                <a:solidFill>
                  <a:srgbClr val="000000"/>
                </a:solidFill>
                <a:latin typeface="verdana" panose="020B0604030504040204" pitchFamily="34" charset="0"/>
              </a:rPr>
              <a:t>supervizorul</a:t>
            </a:r>
            <a:r>
              <a:rPr lang="en-US" dirty="0">
                <a:solidFill>
                  <a:srgbClr val="000000"/>
                </a:solidFill>
                <a:latin typeface="verdana" panose="020B0604030504040204" pitchFamily="34" charset="0"/>
              </a:rPr>
              <a:t> </a:t>
            </a:r>
            <a:r>
              <a:rPr lang="en-US" dirty="0" err="1">
                <a:solidFill>
                  <a:srgbClr val="000000"/>
                </a:solidFill>
                <a:latin typeface="verdana" panose="020B0604030504040204" pitchFamily="34" charset="0"/>
              </a:rPr>
              <a:t>sau</a:t>
            </a:r>
            <a:r>
              <a:rPr lang="en-US" dirty="0">
                <a:solidFill>
                  <a:srgbClr val="000000"/>
                </a:solidFill>
                <a:latin typeface="verdana" panose="020B0604030504040204" pitchFamily="34" charset="0"/>
              </a:rPr>
              <a:t> </a:t>
            </a:r>
            <a:r>
              <a:rPr lang="en-US" dirty="0" err="1">
                <a:solidFill>
                  <a:srgbClr val="000000"/>
                </a:solidFill>
                <a:latin typeface="verdana" panose="020B0604030504040204" pitchFamily="34" charset="0"/>
              </a:rPr>
              <a:t>alte</a:t>
            </a:r>
            <a:r>
              <a:rPr lang="en-US" dirty="0">
                <a:solidFill>
                  <a:srgbClr val="000000"/>
                </a:solidFill>
                <a:latin typeface="verdana" panose="020B0604030504040204" pitchFamily="34" charset="0"/>
              </a:rPr>
              <a:t> </a:t>
            </a:r>
            <a:r>
              <a:rPr lang="en-US" dirty="0" err="1">
                <a:solidFill>
                  <a:srgbClr val="000000"/>
                </a:solidFill>
                <a:latin typeface="verdana" panose="020B0604030504040204" pitchFamily="34" charset="0"/>
              </a:rPr>
              <a:t>persoane</a:t>
            </a:r>
            <a:r>
              <a:rPr lang="en-US" dirty="0">
                <a:solidFill>
                  <a:srgbClr val="000000"/>
                </a:solidFill>
                <a:latin typeface="verdana" panose="020B0604030504040204" pitchFamily="34" charset="0"/>
              </a:rPr>
              <a:t> </a:t>
            </a:r>
            <a:r>
              <a:rPr lang="en-US" dirty="0" err="1">
                <a:solidFill>
                  <a:srgbClr val="000000"/>
                </a:solidFill>
                <a:latin typeface="verdana" panose="020B0604030504040204" pitchFamily="34" charset="0"/>
              </a:rPr>
              <a:t>monitorizează</a:t>
            </a:r>
            <a:r>
              <a:rPr lang="en-US" dirty="0">
                <a:solidFill>
                  <a:srgbClr val="000000"/>
                </a:solidFill>
                <a:latin typeface="verdana" panose="020B0604030504040204" pitchFamily="34" charset="0"/>
              </a:rPr>
              <a:t> </a:t>
            </a:r>
            <a:r>
              <a:rPr lang="en-US" dirty="0" err="1">
                <a:solidFill>
                  <a:srgbClr val="000000"/>
                </a:solidFill>
                <a:latin typeface="verdana" panose="020B0604030504040204" pitchFamily="34" charset="0"/>
              </a:rPr>
              <a:t>contactele</a:t>
            </a:r>
            <a:r>
              <a:rPr lang="en-US" dirty="0">
                <a:solidFill>
                  <a:srgbClr val="000000"/>
                </a:solidFill>
                <a:latin typeface="verdana" panose="020B0604030504040204" pitchFamily="34" charset="0"/>
              </a:rPr>
              <a:t> </a:t>
            </a:r>
            <a:r>
              <a:rPr lang="en-US" dirty="0" err="1">
                <a:solidFill>
                  <a:srgbClr val="000000"/>
                </a:solidFill>
                <a:latin typeface="verdana" panose="020B0604030504040204" pitchFamily="34" charset="0"/>
              </a:rPr>
              <a:t>persoanei</a:t>
            </a:r>
            <a:r>
              <a:rPr lang="en-US" dirty="0">
                <a:solidFill>
                  <a:srgbClr val="000000"/>
                </a:solidFill>
                <a:latin typeface="verdana" panose="020B0604030504040204" pitchFamily="34" charset="0"/>
              </a:rPr>
              <a:t> cu </a:t>
            </a:r>
            <a:r>
              <a:rPr lang="en-US" dirty="0" err="1">
                <a:solidFill>
                  <a:srgbClr val="000000"/>
                </a:solidFill>
                <a:latin typeface="verdana" panose="020B0604030504040204" pitchFamily="34" charset="0"/>
              </a:rPr>
              <a:t>indivizi</a:t>
            </a:r>
            <a:r>
              <a:rPr lang="en-US" dirty="0">
                <a:solidFill>
                  <a:srgbClr val="000000"/>
                </a:solidFill>
                <a:latin typeface="verdana" panose="020B0604030504040204" pitchFamily="34" charset="0"/>
              </a:rPr>
              <a:t> din </a:t>
            </a:r>
            <a:r>
              <a:rPr lang="en-US" dirty="0" err="1">
                <a:solidFill>
                  <a:srgbClr val="000000"/>
                </a:solidFill>
                <a:latin typeface="verdana" panose="020B0604030504040204" pitchFamily="34" charset="0"/>
              </a:rPr>
              <a:t>afara</a:t>
            </a:r>
            <a:r>
              <a:rPr lang="en-US" dirty="0">
                <a:solidFill>
                  <a:srgbClr val="000000"/>
                </a:solidFill>
                <a:latin typeface="verdana" panose="020B0604030504040204" pitchFamily="34" charset="0"/>
              </a:rPr>
              <a:t> </a:t>
            </a:r>
            <a:r>
              <a:rPr lang="en-US" dirty="0" err="1">
                <a:solidFill>
                  <a:srgbClr val="000000"/>
                </a:solidFill>
                <a:latin typeface="verdana" panose="020B0604030504040204" pitchFamily="34" charset="0"/>
              </a:rPr>
              <a:t>spațiului</a:t>
            </a:r>
            <a:r>
              <a:rPr lang="ro-RO" dirty="0">
                <a:solidFill>
                  <a:srgbClr val="000000"/>
                </a:solidFill>
                <a:latin typeface="verdana" panose="020B0604030504040204" pitchFamily="34" charset="0"/>
              </a:rPr>
              <a:t>;</a:t>
            </a:r>
          </a:p>
          <a:p>
            <a:pPr marL="807079" lvl="1" indent="-342900" algn="just">
              <a:lnSpc>
                <a:spcPct val="150000"/>
              </a:lnSpc>
              <a:buFont typeface="Arial" panose="020B0604020202020204" pitchFamily="34" charset="0"/>
              <a:buChar char="•"/>
            </a:pPr>
            <a:r>
              <a:rPr lang="en-US" dirty="0" err="1">
                <a:solidFill>
                  <a:srgbClr val="000000"/>
                </a:solidFill>
                <a:latin typeface="verdana" panose="020B0604030504040204" pitchFamily="34" charset="0"/>
              </a:rPr>
              <a:t>Persoanei</a:t>
            </a:r>
            <a:r>
              <a:rPr lang="en-US" dirty="0">
                <a:solidFill>
                  <a:srgbClr val="000000"/>
                </a:solidFill>
                <a:latin typeface="verdana" panose="020B0604030504040204" pitchFamily="34" charset="0"/>
              </a:rPr>
              <a:t> nu </a:t>
            </a:r>
            <a:r>
              <a:rPr lang="en-US" dirty="0" err="1">
                <a:solidFill>
                  <a:srgbClr val="000000"/>
                </a:solidFill>
                <a:latin typeface="verdana" panose="020B0604030504040204" pitchFamily="34" charset="0"/>
              </a:rPr>
              <a:t>i</a:t>
            </a:r>
            <a:r>
              <a:rPr lang="en-US" dirty="0">
                <a:solidFill>
                  <a:srgbClr val="000000"/>
                </a:solidFill>
                <a:latin typeface="verdana" panose="020B0604030504040204" pitchFamily="34" charset="0"/>
              </a:rPr>
              <a:t> se </a:t>
            </a:r>
            <a:r>
              <a:rPr lang="en-US" dirty="0" err="1">
                <a:solidFill>
                  <a:srgbClr val="000000"/>
                </a:solidFill>
                <a:latin typeface="verdana" panose="020B0604030504040204" pitchFamily="34" charset="0"/>
              </a:rPr>
              <a:t>permite</a:t>
            </a:r>
            <a:r>
              <a:rPr lang="en-US" dirty="0">
                <a:solidFill>
                  <a:srgbClr val="000000"/>
                </a:solidFill>
                <a:latin typeface="verdana" panose="020B0604030504040204" pitchFamily="34" charset="0"/>
              </a:rPr>
              <a:t> </a:t>
            </a:r>
            <a:r>
              <a:rPr lang="en-US" dirty="0" err="1">
                <a:solidFill>
                  <a:srgbClr val="000000"/>
                </a:solidFill>
                <a:latin typeface="verdana" panose="020B0604030504040204" pitchFamily="34" charset="0"/>
              </a:rPr>
              <a:t>să</a:t>
            </a:r>
            <a:r>
              <a:rPr lang="en-US" dirty="0">
                <a:solidFill>
                  <a:srgbClr val="000000"/>
                </a:solidFill>
                <a:latin typeface="verdana" panose="020B0604030504040204" pitchFamily="34" charset="0"/>
              </a:rPr>
              <a:t> </a:t>
            </a:r>
            <a:r>
              <a:rPr lang="en-US" dirty="0" err="1">
                <a:solidFill>
                  <a:srgbClr val="000000"/>
                </a:solidFill>
                <a:latin typeface="verdana" panose="020B0604030504040204" pitchFamily="34" charset="0"/>
              </a:rPr>
              <a:t>ia</a:t>
            </a:r>
            <a:r>
              <a:rPr lang="en-US" dirty="0">
                <a:solidFill>
                  <a:srgbClr val="000000"/>
                </a:solidFill>
                <a:latin typeface="verdana" panose="020B0604030504040204" pitchFamily="34" charset="0"/>
              </a:rPr>
              <a:t> contact cu </a:t>
            </a:r>
            <a:r>
              <a:rPr lang="en-US" dirty="0" err="1">
                <a:solidFill>
                  <a:srgbClr val="000000"/>
                </a:solidFill>
                <a:latin typeface="verdana" panose="020B0604030504040204" pitchFamily="34" charset="0"/>
              </a:rPr>
              <a:t>indivizi</a:t>
            </a:r>
            <a:r>
              <a:rPr lang="en-US" dirty="0">
                <a:solidFill>
                  <a:srgbClr val="000000"/>
                </a:solidFill>
                <a:latin typeface="verdana" panose="020B0604030504040204" pitchFamily="34" charset="0"/>
              </a:rPr>
              <a:t> din </a:t>
            </a:r>
            <a:r>
              <a:rPr lang="en-US" dirty="0" err="1">
                <a:solidFill>
                  <a:srgbClr val="000000"/>
                </a:solidFill>
                <a:latin typeface="verdana" panose="020B0604030504040204" pitchFamily="34" charset="0"/>
              </a:rPr>
              <a:t>afara</a:t>
            </a:r>
            <a:r>
              <a:rPr lang="en-US" dirty="0">
                <a:solidFill>
                  <a:srgbClr val="000000"/>
                </a:solidFill>
                <a:latin typeface="verdana" panose="020B0604030504040204" pitchFamily="34" charset="0"/>
              </a:rPr>
              <a:t> </a:t>
            </a:r>
            <a:r>
              <a:rPr lang="en-US" dirty="0" err="1">
                <a:solidFill>
                  <a:srgbClr val="000000"/>
                </a:solidFill>
                <a:latin typeface="verdana" panose="020B0604030504040204" pitchFamily="34" charset="0"/>
              </a:rPr>
              <a:t>spațiului</a:t>
            </a:r>
            <a:r>
              <a:rPr lang="ro-RO" dirty="0">
                <a:solidFill>
                  <a:srgbClr val="000000"/>
                </a:solidFill>
                <a:latin typeface="verdana" panose="020B0604030504040204" pitchFamily="34" charset="0"/>
              </a:rPr>
              <a:t>;</a:t>
            </a:r>
          </a:p>
          <a:p>
            <a:pPr marL="807079" lvl="1" indent="-342900" algn="just">
              <a:lnSpc>
                <a:spcPct val="150000"/>
              </a:lnSpc>
              <a:buFont typeface="Arial" panose="020B0604020202020204" pitchFamily="34" charset="0"/>
              <a:buChar char="•"/>
            </a:pPr>
            <a:r>
              <a:rPr lang="en-US" dirty="0" err="1">
                <a:solidFill>
                  <a:srgbClr val="000000"/>
                </a:solidFill>
                <a:latin typeface="verdana" panose="020B0604030504040204" pitchFamily="34" charset="0"/>
              </a:rPr>
              <a:t>Persoana</a:t>
            </a:r>
            <a:r>
              <a:rPr lang="en-US" dirty="0">
                <a:solidFill>
                  <a:srgbClr val="000000"/>
                </a:solidFill>
                <a:latin typeface="verdana" panose="020B0604030504040204" pitchFamily="34" charset="0"/>
              </a:rPr>
              <a:t> nu </a:t>
            </a:r>
            <a:r>
              <a:rPr lang="en-US" dirty="0" err="1">
                <a:solidFill>
                  <a:srgbClr val="000000"/>
                </a:solidFill>
                <a:latin typeface="verdana" panose="020B0604030504040204" pitchFamily="34" charset="0"/>
              </a:rPr>
              <a:t>cunoaște</a:t>
            </a:r>
            <a:r>
              <a:rPr lang="en-US" dirty="0">
                <a:solidFill>
                  <a:srgbClr val="000000"/>
                </a:solidFill>
                <a:latin typeface="verdana" panose="020B0604030504040204" pitchFamily="34" charset="0"/>
              </a:rPr>
              <a:t> </a:t>
            </a:r>
            <a:r>
              <a:rPr lang="en-US" dirty="0" err="1">
                <a:solidFill>
                  <a:srgbClr val="000000"/>
                </a:solidFill>
                <a:latin typeface="verdana" panose="020B0604030504040204" pitchFamily="34" charset="0"/>
              </a:rPr>
              <a:t>locul</a:t>
            </a:r>
            <a:r>
              <a:rPr lang="en-US" dirty="0">
                <a:solidFill>
                  <a:srgbClr val="000000"/>
                </a:solidFill>
                <a:latin typeface="verdana" panose="020B0604030504040204" pitchFamily="34" charset="0"/>
              </a:rPr>
              <a:t> </a:t>
            </a:r>
            <a:r>
              <a:rPr lang="en-US" dirty="0" err="1">
                <a:solidFill>
                  <a:srgbClr val="000000"/>
                </a:solidFill>
                <a:latin typeface="verdana" panose="020B0604030504040204" pitchFamily="34" charset="0"/>
              </a:rPr>
              <a:t>în</a:t>
            </a:r>
            <a:r>
              <a:rPr lang="en-US" dirty="0">
                <a:solidFill>
                  <a:srgbClr val="000000"/>
                </a:solidFill>
                <a:latin typeface="verdana" panose="020B0604030504040204" pitchFamily="34" charset="0"/>
              </a:rPr>
              <a:t> care se </a:t>
            </a:r>
            <a:r>
              <a:rPr lang="en-US" dirty="0" err="1">
                <a:solidFill>
                  <a:srgbClr val="000000"/>
                </a:solidFill>
                <a:latin typeface="verdana" panose="020B0604030504040204" pitchFamily="34" charset="0"/>
              </a:rPr>
              <a:t>afla</a:t>
            </a:r>
            <a:r>
              <a:rPr lang="en-US" dirty="0">
                <a:solidFill>
                  <a:srgbClr val="000000"/>
                </a:solidFill>
                <a:latin typeface="verdana" panose="020B0604030504040204" pitchFamily="34" charset="0"/>
              </a:rPr>
              <a:t> </a:t>
            </a:r>
            <a:r>
              <a:rPr lang="en-US" dirty="0" err="1">
                <a:solidFill>
                  <a:srgbClr val="000000"/>
                </a:solidFill>
                <a:latin typeface="verdana" panose="020B0604030504040204" pitchFamily="34" charset="0"/>
              </a:rPr>
              <a:t>și</a:t>
            </a:r>
            <a:r>
              <a:rPr lang="en-US" dirty="0">
                <a:solidFill>
                  <a:srgbClr val="000000"/>
                </a:solidFill>
                <a:latin typeface="verdana" panose="020B0604030504040204" pitchFamily="34" charset="0"/>
              </a:rPr>
              <a:t> nu- </a:t>
            </a:r>
            <a:r>
              <a:rPr lang="en-US" dirty="0" err="1">
                <a:solidFill>
                  <a:srgbClr val="000000"/>
                </a:solidFill>
                <a:latin typeface="verdana" panose="020B0604030504040204" pitchFamily="34" charset="0"/>
              </a:rPr>
              <a:t>și</a:t>
            </a:r>
            <a:r>
              <a:rPr lang="en-US" dirty="0">
                <a:solidFill>
                  <a:srgbClr val="000000"/>
                </a:solidFill>
                <a:latin typeface="verdana" panose="020B0604030504040204" pitchFamily="34" charset="0"/>
              </a:rPr>
              <a:t> </a:t>
            </a:r>
            <a:r>
              <a:rPr lang="en-US" dirty="0" err="1">
                <a:solidFill>
                  <a:srgbClr val="000000"/>
                </a:solidFill>
                <a:latin typeface="verdana" panose="020B0604030504040204" pitchFamily="34" charset="0"/>
              </a:rPr>
              <a:t>știe</a:t>
            </a:r>
            <a:r>
              <a:rPr lang="en-US" dirty="0">
                <a:solidFill>
                  <a:srgbClr val="000000"/>
                </a:solidFill>
                <a:latin typeface="verdana" panose="020B0604030504040204" pitchFamily="34" charset="0"/>
              </a:rPr>
              <a:t> </a:t>
            </a:r>
            <a:r>
              <a:rPr lang="en-US" dirty="0" err="1">
                <a:solidFill>
                  <a:srgbClr val="000000"/>
                </a:solidFill>
                <a:latin typeface="verdana" panose="020B0604030504040204" pitchFamily="34" charset="0"/>
              </a:rPr>
              <a:t>adresa</a:t>
            </a:r>
            <a:r>
              <a:rPr lang="ro-RO" dirty="0">
                <a:solidFill>
                  <a:srgbClr val="000000"/>
                </a:solidFill>
                <a:latin typeface="verdana" panose="020B0604030504040204" pitchFamily="34" charset="0"/>
              </a:rPr>
              <a:t>;</a:t>
            </a:r>
          </a:p>
          <a:p>
            <a:pPr marL="807079" lvl="1" indent="-342900" algn="just">
              <a:lnSpc>
                <a:spcPct val="150000"/>
              </a:lnSpc>
              <a:buFont typeface="Arial" panose="020B0604020202020204" pitchFamily="34" charset="0"/>
              <a:buChar char="•"/>
            </a:pPr>
            <a:r>
              <a:rPr lang="en-US" dirty="0" err="1">
                <a:solidFill>
                  <a:srgbClr val="000000"/>
                </a:solidFill>
                <a:latin typeface="verdana" panose="020B0604030504040204" pitchFamily="34" charset="0"/>
              </a:rPr>
              <a:t>Persoana</a:t>
            </a:r>
            <a:r>
              <a:rPr lang="en-US" dirty="0">
                <a:solidFill>
                  <a:srgbClr val="000000"/>
                </a:solidFill>
                <a:latin typeface="verdana" panose="020B0604030504040204" pitchFamily="34" charset="0"/>
              </a:rPr>
              <a:t> nu </a:t>
            </a:r>
            <a:r>
              <a:rPr lang="en-US" dirty="0" err="1">
                <a:solidFill>
                  <a:srgbClr val="000000"/>
                </a:solidFill>
                <a:latin typeface="verdana" panose="020B0604030504040204" pitchFamily="34" charset="0"/>
              </a:rPr>
              <a:t>cunoaște</a:t>
            </a:r>
            <a:r>
              <a:rPr lang="en-US" dirty="0">
                <a:solidFill>
                  <a:srgbClr val="000000"/>
                </a:solidFill>
                <a:latin typeface="verdana" panose="020B0604030504040204" pitchFamily="34" charset="0"/>
              </a:rPr>
              <a:t> </a:t>
            </a:r>
            <a:r>
              <a:rPr lang="en-US" dirty="0" err="1">
                <a:solidFill>
                  <a:srgbClr val="000000"/>
                </a:solidFill>
                <a:latin typeface="verdana" panose="020B0604030504040204" pitchFamily="34" charset="0"/>
              </a:rPr>
              <a:t>limba</a:t>
            </a:r>
            <a:r>
              <a:rPr lang="en-US" dirty="0">
                <a:solidFill>
                  <a:srgbClr val="000000"/>
                </a:solidFill>
                <a:latin typeface="verdana" panose="020B0604030504040204" pitchFamily="34" charset="0"/>
              </a:rPr>
              <a:t> </a:t>
            </a:r>
            <a:r>
              <a:rPr lang="en-US" dirty="0" err="1">
                <a:solidFill>
                  <a:srgbClr val="000000"/>
                </a:solidFill>
                <a:latin typeface="verdana" panose="020B0604030504040204" pitchFamily="34" charset="0"/>
              </a:rPr>
              <a:t>localăLocul</a:t>
            </a:r>
            <a:r>
              <a:rPr lang="en-US" dirty="0">
                <a:solidFill>
                  <a:srgbClr val="000000"/>
                </a:solidFill>
                <a:latin typeface="verdana" panose="020B0604030504040204" pitchFamily="34" charset="0"/>
              </a:rPr>
              <a:t> de </a:t>
            </a:r>
            <a:r>
              <a:rPr lang="en-US" dirty="0" err="1">
                <a:solidFill>
                  <a:srgbClr val="000000"/>
                </a:solidFill>
                <a:latin typeface="verdana" panose="020B0604030504040204" pitchFamily="34" charset="0"/>
              </a:rPr>
              <a:t>muncă</a:t>
            </a:r>
            <a:r>
              <a:rPr lang="en-US" dirty="0">
                <a:solidFill>
                  <a:srgbClr val="000000"/>
                </a:solidFill>
                <a:latin typeface="verdana" panose="020B0604030504040204" pitchFamily="34" charset="0"/>
              </a:rPr>
              <a:t> </a:t>
            </a:r>
            <a:r>
              <a:rPr lang="en-US" dirty="0" err="1">
                <a:solidFill>
                  <a:srgbClr val="000000"/>
                </a:solidFill>
                <a:latin typeface="verdana" panose="020B0604030504040204" pitchFamily="34" charset="0"/>
              </a:rPr>
              <a:t>este</a:t>
            </a:r>
            <a:r>
              <a:rPr lang="en-US" dirty="0">
                <a:solidFill>
                  <a:srgbClr val="000000"/>
                </a:solidFill>
                <a:latin typeface="verdana" panose="020B0604030504040204" pitchFamily="34" charset="0"/>
              </a:rPr>
              <a:t> </a:t>
            </a:r>
            <a:r>
              <a:rPr lang="en-US" dirty="0" err="1">
                <a:solidFill>
                  <a:srgbClr val="000000"/>
                </a:solidFill>
                <a:latin typeface="verdana" panose="020B0604030504040204" pitchFamily="34" charset="0"/>
              </a:rPr>
              <a:t>inaccesibil</a:t>
            </a:r>
            <a:r>
              <a:rPr lang="en-US" dirty="0">
                <a:solidFill>
                  <a:srgbClr val="000000"/>
                </a:solidFill>
                <a:latin typeface="verdana" panose="020B0604030504040204" pitchFamily="34" charset="0"/>
              </a:rPr>
              <a:t> </a:t>
            </a:r>
            <a:r>
              <a:rPr lang="en-US" dirty="0" err="1">
                <a:solidFill>
                  <a:srgbClr val="000000"/>
                </a:solidFill>
                <a:latin typeface="verdana" panose="020B0604030504040204" pitchFamily="34" charset="0"/>
              </a:rPr>
              <a:t>și</a:t>
            </a:r>
            <a:r>
              <a:rPr lang="en-US" dirty="0">
                <a:solidFill>
                  <a:srgbClr val="000000"/>
                </a:solidFill>
                <a:latin typeface="verdana" panose="020B0604030504040204" pitchFamily="34" charset="0"/>
              </a:rPr>
              <a:t> se </a:t>
            </a:r>
            <a:r>
              <a:rPr lang="en-US" dirty="0" err="1">
                <a:solidFill>
                  <a:srgbClr val="000000"/>
                </a:solidFill>
                <a:latin typeface="verdana" panose="020B0604030504040204" pitchFamily="34" charset="0"/>
              </a:rPr>
              <a:t>poate</a:t>
            </a:r>
            <a:r>
              <a:rPr lang="en-US" dirty="0">
                <a:solidFill>
                  <a:srgbClr val="000000"/>
                </a:solidFill>
                <a:latin typeface="verdana" panose="020B0604030504040204" pitchFamily="34" charset="0"/>
              </a:rPr>
              <a:t> </a:t>
            </a:r>
            <a:r>
              <a:rPr lang="en-US" dirty="0" err="1">
                <a:solidFill>
                  <a:srgbClr val="000000"/>
                </a:solidFill>
                <a:latin typeface="verdana" panose="020B0604030504040204" pitchFamily="34" charset="0"/>
              </a:rPr>
              <a:t>ajunge</a:t>
            </a:r>
            <a:r>
              <a:rPr lang="en-US" dirty="0">
                <a:solidFill>
                  <a:srgbClr val="000000"/>
                </a:solidFill>
                <a:latin typeface="verdana" panose="020B0604030504040204" pitchFamily="34" charset="0"/>
              </a:rPr>
              <a:t> </a:t>
            </a:r>
            <a:r>
              <a:rPr lang="en-US" dirty="0" err="1">
                <a:solidFill>
                  <a:srgbClr val="000000"/>
                </a:solidFill>
                <a:latin typeface="verdana" panose="020B0604030504040204" pitchFamily="34" charset="0"/>
              </a:rPr>
              <a:t>greu</a:t>
            </a:r>
            <a:r>
              <a:rPr lang="en-US" dirty="0">
                <a:solidFill>
                  <a:srgbClr val="000000"/>
                </a:solidFill>
                <a:latin typeface="verdana" panose="020B0604030504040204" pitchFamily="34" charset="0"/>
              </a:rPr>
              <a:t> la </a:t>
            </a:r>
            <a:r>
              <a:rPr lang="en-US" dirty="0" err="1">
                <a:solidFill>
                  <a:srgbClr val="000000"/>
                </a:solidFill>
                <a:latin typeface="verdana" panose="020B0604030504040204" pitchFamily="34" charset="0"/>
              </a:rPr>
              <a:t>acesta</a:t>
            </a:r>
            <a:r>
              <a:rPr lang="en-US" dirty="0">
                <a:solidFill>
                  <a:srgbClr val="000000"/>
                </a:solidFill>
                <a:latin typeface="verdana" panose="020B0604030504040204" pitchFamily="34" charset="0"/>
              </a:rPr>
              <a:t> din </a:t>
            </a:r>
            <a:r>
              <a:rPr lang="en-US" dirty="0" err="1">
                <a:solidFill>
                  <a:srgbClr val="000000"/>
                </a:solidFill>
                <a:latin typeface="verdana" panose="020B0604030504040204" pitchFamily="34" charset="0"/>
              </a:rPr>
              <a:t>alte</a:t>
            </a:r>
            <a:r>
              <a:rPr lang="en-US" dirty="0">
                <a:solidFill>
                  <a:srgbClr val="000000"/>
                </a:solidFill>
                <a:latin typeface="verdana" panose="020B0604030504040204" pitchFamily="34" charset="0"/>
              </a:rPr>
              <a:t> motive (</a:t>
            </a:r>
            <a:r>
              <a:rPr lang="en-US" dirty="0" err="1">
                <a:solidFill>
                  <a:srgbClr val="000000"/>
                </a:solidFill>
                <a:latin typeface="verdana" panose="020B0604030504040204" pitchFamily="34" charset="0"/>
              </a:rPr>
              <a:t>proprietate</a:t>
            </a:r>
            <a:r>
              <a:rPr lang="en-US" dirty="0">
                <a:solidFill>
                  <a:srgbClr val="000000"/>
                </a:solidFill>
                <a:latin typeface="verdana" panose="020B0604030504040204" pitchFamily="34" charset="0"/>
              </a:rPr>
              <a:t> </a:t>
            </a:r>
            <a:r>
              <a:rPr lang="en-US" dirty="0" err="1">
                <a:solidFill>
                  <a:srgbClr val="000000"/>
                </a:solidFill>
                <a:latin typeface="verdana" panose="020B0604030504040204" pitchFamily="34" charset="0"/>
              </a:rPr>
              <a:t>privată</a:t>
            </a:r>
            <a:r>
              <a:rPr lang="en-US" dirty="0">
                <a:solidFill>
                  <a:srgbClr val="000000"/>
                </a:solidFill>
                <a:latin typeface="verdana" panose="020B0604030504040204" pitchFamily="34" charset="0"/>
              </a:rPr>
              <a:t>, </a:t>
            </a:r>
            <a:r>
              <a:rPr lang="en-US" dirty="0" err="1">
                <a:solidFill>
                  <a:srgbClr val="000000"/>
                </a:solidFill>
                <a:latin typeface="verdana" panose="020B0604030504040204" pitchFamily="34" charset="0"/>
              </a:rPr>
              <a:t>companie</a:t>
            </a:r>
            <a:r>
              <a:rPr lang="en-US" dirty="0">
                <a:solidFill>
                  <a:srgbClr val="000000"/>
                </a:solidFill>
                <a:latin typeface="verdana" panose="020B0604030504040204" pitchFamily="34" charset="0"/>
              </a:rPr>
              <a:t> </a:t>
            </a:r>
            <a:r>
              <a:rPr lang="en-US" dirty="0" err="1">
                <a:solidFill>
                  <a:srgbClr val="000000"/>
                </a:solidFill>
                <a:latin typeface="verdana" panose="020B0604030504040204" pitchFamily="34" charset="0"/>
              </a:rPr>
              <a:t>neînregistrată</a:t>
            </a:r>
            <a:r>
              <a:rPr lang="en-US" dirty="0">
                <a:solidFill>
                  <a:srgbClr val="000000"/>
                </a:solidFill>
                <a:latin typeface="verdana" panose="020B0604030504040204" pitchFamily="34" charset="0"/>
              </a:rPr>
              <a:t>)</a:t>
            </a:r>
            <a:r>
              <a:rPr lang="ro-RO" dirty="0">
                <a:solidFill>
                  <a:srgbClr val="000000"/>
                </a:solidFill>
                <a:latin typeface="verdana" panose="020B0604030504040204" pitchFamily="34" charset="0"/>
              </a:rPr>
              <a:t>;</a:t>
            </a:r>
          </a:p>
          <a:p>
            <a:pPr marL="807079" lvl="1" indent="-342900" algn="just">
              <a:lnSpc>
                <a:spcPct val="150000"/>
              </a:lnSpc>
              <a:buFont typeface="Arial" panose="020B0604020202020204" pitchFamily="34" charset="0"/>
              <a:buChar char="•"/>
            </a:pPr>
            <a:r>
              <a:rPr lang="en-US" dirty="0" err="1">
                <a:solidFill>
                  <a:srgbClr val="000000"/>
                </a:solidFill>
                <a:latin typeface="verdana" panose="020B0604030504040204" pitchFamily="34" charset="0"/>
              </a:rPr>
              <a:t>Angajatorul</a:t>
            </a:r>
            <a:r>
              <a:rPr lang="en-US" dirty="0">
                <a:solidFill>
                  <a:srgbClr val="000000"/>
                </a:solidFill>
                <a:latin typeface="verdana" panose="020B0604030504040204" pitchFamily="34" charset="0"/>
              </a:rPr>
              <a:t>, </a:t>
            </a:r>
            <a:r>
              <a:rPr lang="en-US" dirty="0" err="1">
                <a:solidFill>
                  <a:srgbClr val="000000"/>
                </a:solidFill>
                <a:latin typeface="verdana" panose="020B0604030504040204" pitchFamily="34" charset="0"/>
              </a:rPr>
              <a:t>managerul</a:t>
            </a:r>
            <a:r>
              <a:rPr lang="en-US" dirty="0">
                <a:solidFill>
                  <a:srgbClr val="000000"/>
                </a:solidFill>
                <a:latin typeface="verdana" panose="020B0604030504040204" pitchFamily="34" charset="0"/>
              </a:rPr>
              <a:t>/</a:t>
            </a:r>
            <a:r>
              <a:rPr lang="en-US" dirty="0" err="1">
                <a:solidFill>
                  <a:srgbClr val="000000"/>
                </a:solidFill>
                <a:latin typeface="verdana" panose="020B0604030504040204" pitchFamily="34" charset="0"/>
              </a:rPr>
              <a:t>supervizorul</a:t>
            </a:r>
            <a:r>
              <a:rPr lang="en-US" dirty="0">
                <a:solidFill>
                  <a:srgbClr val="000000"/>
                </a:solidFill>
                <a:latin typeface="verdana" panose="020B0604030504040204" pitchFamily="34" charset="0"/>
              </a:rPr>
              <a:t> </a:t>
            </a:r>
            <a:r>
              <a:rPr lang="en-US" dirty="0" err="1">
                <a:solidFill>
                  <a:srgbClr val="000000"/>
                </a:solidFill>
                <a:latin typeface="verdana" panose="020B0604030504040204" pitchFamily="34" charset="0"/>
              </a:rPr>
              <a:t>sau</a:t>
            </a:r>
            <a:r>
              <a:rPr lang="en-US" dirty="0">
                <a:solidFill>
                  <a:srgbClr val="000000"/>
                </a:solidFill>
                <a:latin typeface="verdana" panose="020B0604030504040204" pitchFamily="34" charset="0"/>
              </a:rPr>
              <a:t> </a:t>
            </a:r>
            <a:r>
              <a:rPr lang="en-US" dirty="0" err="1">
                <a:solidFill>
                  <a:srgbClr val="000000"/>
                </a:solidFill>
                <a:latin typeface="verdana" panose="020B0604030504040204" pitchFamily="34" charset="0"/>
              </a:rPr>
              <a:t>alte</a:t>
            </a:r>
            <a:r>
              <a:rPr lang="en-US" dirty="0">
                <a:solidFill>
                  <a:srgbClr val="000000"/>
                </a:solidFill>
                <a:latin typeface="verdana" panose="020B0604030504040204" pitchFamily="34" charset="0"/>
              </a:rPr>
              <a:t> </a:t>
            </a:r>
            <a:r>
              <a:rPr lang="en-US" dirty="0" err="1">
                <a:solidFill>
                  <a:srgbClr val="000000"/>
                </a:solidFill>
                <a:latin typeface="verdana" panose="020B0604030504040204" pitchFamily="34" charset="0"/>
              </a:rPr>
              <a:t>persoane</a:t>
            </a:r>
            <a:r>
              <a:rPr lang="en-US" dirty="0">
                <a:solidFill>
                  <a:srgbClr val="000000"/>
                </a:solidFill>
                <a:latin typeface="verdana" panose="020B0604030504040204" pitchFamily="34" charset="0"/>
              </a:rPr>
              <a:t> </a:t>
            </a:r>
            <a:r>
              <a:rPr lang="en-US" dirty="0" err="1">
                <a:solidFill>
                  <a:srgbClr val="000000"/>
                </a:solidFill>
                <a:latin typeface="verdana" panose="020B0604030504040204" pitchFamily="34" charset="0"/>
              </a:rPr>
              <a:t>insistă</a:t>
            </a:r>
            <a:r>
              <a:rPr lang="en-US" dirty="0">
                <a:solidFill>
                  <a:srgbClr val="000000"/>
                </a:solidFill>
                <a:latin typeface="verdana" panose="020B0604030504040204" pitchFamily="34" charset="0"/>
              </a:rPr>
              <a:t> </a:t>
            </a:r>
            <a:r>
              <a:rPr lang="en-US" dirty="0" err="1">
                <a:solidFill>
                  <a:srgbClr val="000000"/>
                </a:solidFill>
                <a:latin typeface="verdana" panose="020B0604030504040204" pitchFamily="34" charset="0"/>
              </a:rPr>
              <a:t>să</a:t>
            </a:r>
            <a:r>
              <a:rPr lang="en-US" dirty="0">
                <a:solidFill>
                  <a:srgbClr val="000000"/>
                </a:solidFill>
                <a:latin typeface="verdana" panose="020B0604030504040204" pitchFamily="34" charset="0"/>
              </a:rPr>
              <a:t> </a:t>
            </a:r>
            <a:r>
              <a:rPr lang="en-US" dirty="0" err="1">
                <a:solidFill>
                  <a:srgbClr val="000000"/>
                </a:solidFill>
                <a:latin typeface="verdana" panose="020B0604030504040204" pitchFamily="34" charset="0"/>
              </a:rPr>
              <a:t>răspundă</a:t>
            </a:r>
            <a:r>
              <a:rPr lang="en-US" dirty="0">
                <a:solidFill>
                  <a:srgbClr val="000000"/>
                </a:solidFill>
                <a:latin typeface="verdana" panose="020B0604030504040204" pitchFamily="34" charset="0"/>
              </a:rPr>
              <a:t> la </a:t>
            </a:r>
            <a:r>
              <a:rPr lang="en-US" dirty="0" err="1">
                <a:solidFill>
                  <a:srgbClr val="000000"/>
                </a:solidFill>
                <a:latin typeface="verdana" panose="020B0604030504040204" pitchFamily="34" charset="0"/>
              </a:rPr>
              <a:t>întrebări</a:t>
            </a:r>
            <a:r>
              <a:rPr lang="en-US" dirty="0">
                <a:solidFill>
                  <a:srgbClr val="000000"/>
                </a:solidFill>
                <a:latin typeface="verdana" panose="020B0604030504040204" pitchFamily="34" charset="0"/>
              </a:rPr>
              <a:t> </a:t>
            </a:r>
            <a:r>
              <a:rPr lang="en-US" dirty="0" err="1">
                <a:solidFill>
                  <a:srgbClr val="000000"/>
                </a:solidFill>
                <a:latin typeface="verdana" panose="020B0604030504040204" pitchFamily="34" charset="0"/>
              </a:rPr>
              <a:t>în</a:t>
            </a:r>
            <a:r>
              <a:rPr lang="en-US" dirty="0">
                <a:solidFill>
                  <a:srgbClr val="000000"/>
                </a:solidFill>
                <a:latin typeface="verdana" panose="020B0604030504040204" pitchFamily="34" charset="0"/>
              </a:rPr>
              <a:t> </a:t>
            </a:r>
            <a:r>
              <a:rPr lang="en-US" dirty="0" err="1">
                <a:solidFill>
                  <a:srgbClr val="000000"/>
                </a:solidFill>
                <a:latin typeface="verdana" panose="020B0604030504040204" pitchFamily="34" charset="0"/>
              </a:rPr>
              <a:t>numele</a:t>
            </a:r>
            <a:r>
              <a:rPr lang="en-US" dirty="0">
                <a:solidFill>
                  <a:srgbClr val="000000"/>
                </a:solidFill>
                <a:latin typeface="verdana" panose="020B0604030504040204" pitchFamily="34" charset="0"/>
              </a:rPr>
              <a:t> </a:t>
            </a:r>
            <a:r>
              <a:rPr lang="en-US" dirty="0" err="1">
                <a:solidFill>
                  <a:srgbClr val="000000"/>
                </a:solidFill>
                <a:latin typeface="verdana" panose="020B0604030504040204" pitchFamily="34" charset="0"/>
              </a:rPr>
              <a:t>persoanei</a:t>
            </a:r>
            <a:r>
              <a:rPr lang="en-US" dirty="0">
                <a:solidFill>
                  <a:srgbClr val="000000"/>
                </a:solidFill>
                <a:latin typeface="verdana" panose="020B0604030504040204" pitchFamily="34" charset="0"/>
              </a:rPr>
              <a:t> </a:t>
            </a:r>
            <a:r>
              <a:rPr lang="en-US" dirty="0" err="1">
                <a:solidFill>
                  <a:srgbClr val="000000"/>
                </a:solidFill>
                <a:latin typeface="verdana" panose="020B0604030504040204" pitchFamily="34" charset="0"/>
              </a:rPr>
              <a:t>și</a:t>
            </a:r>
            <a:r>
              <a:rPr lang="en-US" dirty="0">
                <a:solidFill>
                  <a:srgbClr val="000000"/>
                </a:solidFill>
                <a:latin typeface="verdana" panose="020B0604030504040204" pitchFamily="34" charset="0"/>
              </a:rPr>
              <a:t>/</a:t>
            </a:r>
            <a:r>
              <a:rPr lang="en-US" dirty="0" err="1">
                <a:solidFill>
                  <a:srgbClr val="000000"/>
                </a:solidFill>
                <a:latin typeface="verdana" panose="020B0604030504040204" pitchFamily="34" charset="0"/>
              </a:rPr>
              <a:t>sau</a:t>
            </a:r>
            <a:r>
              <a:rPr lang="en-US" dirty="0">
                <a:solidFill>
                  <a:srgbClr val="000000"/>
                </a:solidFill>
                <a:latin typeface="verdana" panose="020B0604030504040204" pitchFamily="34" charset="0"/>
              </a:rPr>
              <a:t> </a:t>
            </a:r>
            <a:r>
              <a:rPr lang="en-US" dirty="0" err="1">
                <a:solidFill>
                  <a:srgbClr val="000000"/>
                </a:solidFill>
                <a:latin typeface="verdana" panose="020B0604030504040204" pitchFamily="34" charset="0"/>
              </a:rPr>
              <a:t>sa</a:t>
            </a:r>
            <a:r>
              <a:rPr lang="en-US" dirty="0">
                <a:solidFill>
                  <a:srgbClr val="000000"/>
                </a:solidFill>
                <a:latin typeface="verdana" panose="020B0604030504040204" pitchFamily="34" charset="0"/>
              </a:rPr>
              <a:t> </a:t>
            </a:r>
            <a:r>
              <a:rPr lang="en-US" dirty="0" err="1">
                <a:solidFill>
                  <a:srgbClr val="000000"/>
                </a:solidFill>
                <a:latin typeface="verdana" panose="020B0604030504040204" pitchFamily="34" charset="0"/>
              </a:rPr>
              <a:t>traducă</a:t>
            </a:r>
            <a:r>
              <a:rPr lang="en-US" dirty="0">
                <a:solidFill>
                  <a:srgbClr val="000000"/>
                </a:solidFill>
                <a:latin typeface="verdana" panose="020B0604030504040204" pitchFamily="34" charset="0"/>
              </a:rPr>
              <a:t> </a:t>
            </a:r>
            <a:r>
              <a:rPr lang="en-US" dirty="0" err="1">
                <a:solidFill>
                  <a:srgbClr val="000000"/>
                </a:solidFill>
                <a:latin typeface="verdana" panose="020B0604030504040204" pitchFamily="34" charset="0"/>
              </a:rPr>
              <a:t>întreaga</a:t>
            </a:r>
            <a:r>
              <a:rPr lang="en-US" dirty="0">
                <a:solidFill>
                  <a:srgbClr val="000000"/>
                </a:solidFill>
                <a:latin typeface="verdana" panose="020B0604030504040204" pitchFamily="34" charset="0"/>
              </a:rPr>
              <a:t> </a:t>
            </a:r>
            <a:r>
              <a:rPr lang="en-US" dirty="0" err="1">
                <a:solidFill>
                  <a:srgbClr val="000000"/>
                </a:solidFill>
                <a:latin typeface="verdana" panose="020B0604030504040204" pitchFamily="34" charset="0"/>
              </a:rPr>
              <a:t>conversație</a:t>
            </a:r>
            <a:r>
              <a:rPr lang="ro-RO" dirty="0">
                <a:solidFill>
                  <a:srgbClr val="000000"/>
                </a:solidFill>
                <a:latin typeface="verdana" panose="020B0604030504040204" pitchFamily="34" charset="0"/>
              </a:rPr>
              <a:t>.</a:t>
            </a:r>
            <a:endParaRPr lang="en-US" dirty="0">
              <a:solidFill>
                <a:srgbClr val="000000"/>
              </a:solidFill>
              <a:latin typeface="verdana" panose="020B0604030504040204" pitchFamily="34" charset="0"/>
            </a:endParaRPr>
          </a:p>
        </p:txBody>
      </p:sp>
      <p:sp>
        <p:nvSpPr>
          <p:cNvPr id="7" name="TextBox 7"/>
          <p:cNvSpPr txBox="1"/>
          <p:nvPr/>
        </p:nvSpPr>
        <p:spPr>
          <a:xfrm>
            <a:off x="1028700" y="4467861"/>
            <a:ext cx="4709173" cy="730969"/>
          </a:xfrm>
          <a:prstGeom prst="rect">
            <a:avLst/>
          </a:prstGeom>
        </p:spPr>
        <p:txBody>
          <a:bodyPr lIns="0" tIns="0" rIns="0" bIns="0" rtlCol="0" anchor="t">
            <a:spAutoFit/>
          </a:bodyPr>
          <a:lstStyle/>
          <a:p>
            <a:pPr algn="ctr">
              <a:lnSpc>
                <a:spcPts val="5719"/>
              </a:lnSpc>
            </a:pPr>
            <a:r>
              <a:rPr lang="en-US" sz="5400" dirty="0" err="1">
                <a:solidFill>
                  <a:srgbClr val="000000"/>
                </a:solidFill>
                <a:latin typeface="verdana" panose="020B0604030504040204" pitchFamily="34" charset="0"/>
              </a:rPr>
              <a:t>Izolarea</a:t>
            </a:r>
            <a:endParaRPr lang="en-US" sz="5199" dirty="0">
              <a:solidFill>
                <a:srgbClr val="1D2896"/>
              </a:solidFill>
              <a:latin typeface="Kollektif Bold"/>
            </a:endParaRPr>
          </a:p>
        </p:txBody>
      </p:sp>
      <p:grpSp>
        <p:nvGrpSpPr>
          <p:cNvPr id="8" name="Group 8"/>
          <p:cNvGrpSpPr/>
          <p:nvPr/>
        </p:nvGrpSpPr>
        <p:grpSpPr>
          <a:xfrm>
            <a:off x="15701935" y="9544050"/>
            <a:ext cx="473857" cy="473857"/>
            <a:chOff x="0" y="0"/>
            <a:chExt cx="812800" cy="812800"/>
          </a:xfrm>
        </p:grpSpPr>
        <p:sp>
          <p:nvSpPr>
            <p:cNvPr id="9" name="Freeform 9"/>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24225C"/>
            </a:solidFill>
          </p:spPr>
        </p:sp>
        <p:sp>
          <p:nvSpPr>
            <p:cNvPr id="10" name="TextBox 10"/>
            <p:cNvSpPr txBox="1"/>
            <p:nvPr/>
          </p:nvSpPr>
          <p:spPr>
            <a:xfrm>
              <a:off x="76200" y="104775"/>
              <a:ext cx="660400" cy="631825"/>
            </a:xfrm>
            <a:prstGeom prst="rect">
              <a:avLst/>
            </a:prstGeom>
          </p:spPr>
          <p:txBody>
            <a:bodyPr lIns="50800" tIns="50800" rIns="50800" bIns="50800" rtlCol="0" anchor="ctr"/>
            <a:lstStyle/>
            <a:p>
              <a:pPr algn="ctr">
                <a:lnSpc>
                  <a:spcPts val="2000"/>
                </a:lnSpc>
              </a:pPr>
              <a:endParaRPr>
                <a:solidFill>
                  <a:prstClr val="black"/>
                </a:solidFill>
              </a:endParaRPr>
            </a:p>
          </p:txBody>
        </p:sp>
      </p:grpSp>
      <p:grpSp>
        <p:nvGrpSpPr>
          <p:cNvPr id="11" name="Group 11"/>
          <p:cNvGrpSpPr/>
          <p:nvPr/>
        </p:nvGrpSpPr>
        <p:grpSpPr>
          <a:xfrm>
            <a:off x="16790205" y="9544050"/>
            <a:ext cx="473857" cy="473857"/>
            <a:chOff x="0" y="0"/>
            <a:chExt cx="812800" cy="812800"/>
          </a:xfrm>
        </p:grpSpPr>
        <p:sp>
          <p:nvSpPr>
            <p:cNvPr id="12" name="Freeform 12"/>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24225C"/>
            </a:solidFill>
          </p:spPr>
        </p:sp>
        <p:sp>
          <p:nvSpPr>
            <p:cNvPr id="13" name="TextBox 13"/>
            <p:cNvSpPr txBox="1"/>
            <p:nvPr/>
          </p:nvSpPr>
          <p:spPr>
            <a:xfrm>
              <a:off x="76200" y="104775"/>
              <a:ext cx="660400" cy="631825"/>
            </a:xfrm>
            <a:prstGeom prst="rect">
              <a:avLst/>
            </a:prstGeom>
          </p:spPr>
          <p:txBody>
            <a:bodyPr lIns="50800" tIns="50800" rIns="50800" bIns="50800" rtlCol="0" anchor="ctr"/>
            <a:lstStyle/>
            <a:p>
              <a:pPr algn="ctr">
                <a:lnSpc>
                  <a:spcPts val="2000"/>
                </a:lnSpc>
              </a:pPr>
              <a:endParaRPr>
                <a:solidFill>
                  <a:prstClr val="black"/>
                </a:solidFill>
              </a:endParaRPr>
            </a:p>
          </p:txBody>
        </p:sp>
      </p:grpSp>
      <p:grpSp>
        <p:nvGrpSpPr>
          <p:cNvPr id="14" name="Group 14"/>
          <p:cNvGrpSpPr/>
          <p:nvPr/>
        </p:nvGrpSpPr>
        <p:grpSpPr>
          <a:xfrm>
            <a:off x="15938863" y="9544050"/>
            <a:ext cx="1088270" cy="473857"/>
            <a:chOff x="0" y="0"/>
            <a:chExt cx="286623" cy="124802"/>
          </a:xfrm>
        </p:grpSpPr>
        <p:sp>
          <p:nvSpPr>
            <p:cNvPr id="15" name="Freeform 15"/>
            <p:cNvSpPr/>
            <p:nvPr/>
          </p:nvSpPr>
          <p:spPr>
            <a:xfrm>
              <a:off x="0" y="0"/>
              <a:ext cx="286623" cy="124802"/>
            </a:xfrm>
            <a:custGeom>
              <a:avLst/>
              <a:gdLst/>
              <a:ahLst/>
              <a:cxnLst/>
              <a:rect l="l" t="t" r="r" b="b"/>
              <a:pathLst>
                <a:path w="286623" h="124802">
                  <a:moveTo>
                    <a:pt x="0" y="0"/>
                  </a:moveTo>
                  <a:lnTo>
                    <a:pt x="286623" y="0"/>
                  </a:lnTo>
                  <a:lnTo>
                    <a:pt x="286623" y="124802"/>
                  </a:lnTo>
                  <a:lnTo>
                    <a:pt x="0" y="124802"/>
                  </a:lnTo>
                  <a:close/>
                </a:path>
              </a:pathLst>
            </a:custGeom>
            <a:solidFill>
              <a:srgbClr val="24225C"/>
            </a:solidFill>
          </p:spPr>
        </p:sp>
        <p:sp>
          <p:nvSpPr>
            <p:cNvPr id="16" name="TextBox 16"/>
            <p:cNvSpPr txBox="1"/>
            <p:nvPr/>
          </p:nvSpPr>
          <p:spPr>
            <a:xfrm>
              <a:off x="0" y="28575"/>
              <a:ext cx="812800" cy="784225"/>
            </a:xfrm>
            <a:prstGeom prst="rect">
              <a:avLst/>
            </a:prstGeom>
          </p:spPr>
          <p:txBody>
            <a:bodyPr lIns="50800" tIns="50800" rIns="50800" bIns="50800" rtlCol="0" anchor="ctr"/>
            <a:lstStyle/>
            <a:p>
              <a:pPr algn="ctr">
                <a:lnSpc>
                  <a:spcPts val="2000"/>
                </a:lnSpc>
              </a:pPr>
              <a:endParaRPr>
                <a:solidFill>
                  <a:prstClr val="black"/>
                </a:solidFill>
              </a:endParaRPr>
            </a:p>
          </p:txBody>
        </p:sp>
      </p:grpSp>
      <p:sp>
        <p:nvSpPr>
          <p:cNvPr id="17" name="TextBox 17"/>
          <p:cNvSpPr txBox="1"/>
          <p:nvPr/>
        </p:nvSpPr>
        <p:spPr>
          <a:xfrm>
            <a:off x="15938863" y="9660329"/>
            <a:ext cx="1088270" cy="269875"/>
          </a:xfrm>
          <a:prstGeom prst="rect">
            <a:avLst/>
          </a:prstGeom>
        </p:spPr>
        <p:txBody>
          <a:bodyPr lIns="0" tIns="0" rIns="0" bIns="0" rtlCol="0" anchor="t">
            <a:spAutoFit/>
          </a:bodyPr>
          <a:lstStyle/>
          <a:p>
            <a:pPr algn="ctr">
              <a:lnSpc>
                <a:spcPts val="2000"/>
              </a:lnSpc>
            </a:pPr>
            <a:r>
              <a:rPr lang="en-US" sz="2000">
                <a:solidFill>
                  <a:srgbClr val="FFFFFF"/>
                </a:solidFill>
                <a:latin typeface="Kollektif"/>
              </a:rPr>
              <a:t>05/12</a:t>
            </a:r>
          </a:p>
        </p:txBody>
      </p:sp>
      <p:grpSp>
        <p:nvGrpSpPr>
          <p:cNvPr id="18" name="Group 18"/>
          <p:cNvGrpSpPr/>
          <p:nvPr/>
        </p:nvGrpSpPr>
        <p:grpSpPr>
          <a:xfrm>
            <a:off x="8674905" y="9544050"/>
            <a:ext cx="473857" cy="473857"/>
            <a:chOff x="0" y="0"/>
            <a:chExt cx="812800" cy="812800"/>
          </a:xfrm>
        </p:grpSpPr>
        <p:sp>
          <p:nvSpPr>
            <p:cNvPr id="19" name="Freeform 19"/>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24225C"/>
            </a:solidFill>
          </p:spPr>
        </p:sp>
        <p:sp>
          <p:nvSpPr>
            <p:cNvPr id="20" name="TextBox 20"/>
            <p:cNvSpPr txBox="1"/>
            <p:nvPr/>
          </p:nvSpPr>
          <p:spPr>
            <a:xfrm>
              <a:off x="76200" y="104775"/>
              <a:ext cx="660400" cy="631825"/>
            </a:xfrm>
            <a:prstGeom prst="rect">
              <a:avLst/>
            </a:prstGeom>
          </p:spPr>
          <p:txBody>
            <a:bodyPr lIns="50800" tIns="50800" rIns="50800" bIns="50800" rtlCol="0" anchor="ctr"/>
            <a:lstStyle/>
            <a:p>
              <a:pPr algn="ctr">
                <a:lnSpc>
                  <a:spcPts val="2000"/>
                </a:lnSpc>
              </a:pPr>
              <a:endParaRPr>
                <a:solidFill>
                  <a:prstClr val="black"/>
                </a:solidFill>
              </a:endParaRPr>
            </a:p>
          </p:txBody>
        </p:sp>
      </p:grpSp>
      <p:grpSp>
        <p:nvGrpSpPr>
          <p:cNvPr id="21" name="Group 21"/>
          <p:cNvGrpSpPr/>
          <p:nvPr/>
        </p:nvGrpSpPr>
        <p:grpSpPr>
          <a:xfrm>
            <a:off x="9139238" y="9544050"/>
            <a:ext cx="473857" cy="473857"/>
            <a:chOff x="0" y="0"/>
            <a:chExt cx="812800" cy="812800"/>
          </a:xfrm>
        </p:grpSpPr>
        <p:sp>
          <p:nvSpPr>
            <p:cNvPr id="22" name="Freeform 22"/>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24225C"/>
            </a:solidFill>
          </p:spPr>
        </p:sp>
        <p:sp>
          <p:nvSpPr>
            <p:cNvPr id="23" name="TextBox 23"/>
            <p:cNvSpPr txBox="1"/>
            <p:nvPr/>
          </p:nvSpPr>
          <p:spPr>
            <a:xfrm>
              <a:off x="76200" y="104775"/>
              <a:ext cx="660400" cy="631825"/>
            </a:xfrm>
            <a:prstGeom prst="rect">
              <a:avLst/>
            </a:prstGeom>
          </p:spPr>
          <p:txBody>
            <a:bodyPr lIns="50800" tIns="50800" rIns="50800" bIns="50800" rtlCol="0" anchor="ctr"/>
            <a:lstStyle/>
            <a:p>
              <a:pPr algn="ctr">
                <a:lnSpc>
                  <a:spcPts val="2000"/>
                </a:lnSpc>
              </a:pPr>
              <a:endParaRPr>
                <a:solidFill>
                  <a:prstClr val="black"/>
                </a:solidFill>
              </a:endParaRPr>
            </a:p>
          </p:txBody>
        </p:sp>
      </p:grpSp>
      <p:grpSp>
        <p:nvGrpSpPr>
          <p:cNvPr id="24" name="Group 24"/>
          <p:cNvGrpSpPr/>
          <p:nvPr/>
        </p:nvGrpSpPr>
        <p:grpSpPr>
          <a:xfrm>
            <a:off x="8911834" y="9544050"/>
            <a:ext cx="464332" cy="473857"/>
            <a:chOff x="0" y="0"/>
            <a:chExt cx="122293" cy="124802"/>
          </a:xfrm>
        </p:grpSpPr>
        <p:sp>
          <p:nvSpPr>
            <p:cNvPr id="25" name="Freeform 25"/>
            <p:cNvSpPr/>
            <p:nvPr/>
          </p:nvSpPr>
          <p:spPr>
            <a:xfrm>
              <a:off x="0" y="0"/>
              <a:ext cx="122293" cy="124802"/>
            </a:xfrm>
            <a:custGeom>
              <a:avLst/>
              <a:gdLst/>
              <a:ahLst/>
              <a:cxnLst/>
              <a:rect l="l" t="t" r="r" b="b"/>
              <a:pathLst>
                <a:path w="122293" h="124802">
                  <a:moveTo>
                    <a:pt x="0" y="0"/>
                  </a:moveTo>
                  <a:lnTo>
                    <a:pt x="122293" y="0"/>
                  </a:lnTo>
                  <a:lnTo>
                    <a:pt x="122293" y="124802"/>
                  </a:lnTo>
                  <a:lnTo>
                    <a:pt x="0" y="124802"/>
                  </a:lnTo>
                  <a:close/>
                </a:path>
              </a:pathLst>
            </a:custGeom>
            <a:solidFill>
              <a:srgbClr val="24225C"/>
            </a:solidFill>
          </p:spPr>
        </p:sp>
        <p:sp>
          <p:nvSpPr>
            <p:cNvPr id="26" name="TextBox 26"/>
            <p:cNvSpPr txBox="1"/>
            <p:nvPr/>
          </p:nvSpPr>
          <p:spPr>
            <a:xfrm>
              <a:off x="0" y="28575"/>
              <a:ext cx="812800" cy="784225"/>
            </a:xfrm>
            <a:prstGeom prst="rect">
              <a:avLst/>
            </a:prstGeom>
          </p:spPr>
          <p:txBody>
            <a:bodyPr lIns="50800" tIns="50800" rIns="50800" bIns="50800" rtlCol="0" anchor="ctr"/>
            <a:lstStyle/>
            <a:p>
              <a:pPr algn="ctr">
                <a:lnSpc>
                  <a:spcPts val="2000"/>
                </a:lnSpc>
              </a:pPr>
              <a:endParaRPr>
                <a:solidFill>
                  <a:prstClr val="black"/>
                </a:solidFill>
              </a:endParaRPr>
            </a:p>
          </p:txBody>
        </p:sp>
      </p:grpSp>
      <p:pic>
        <p:nvPicPr>
          <p:cNvPr id="27" name="Picture 27"/>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973740" y="9648895"/>
            <a:ext cx="350045" cy="281309"/>
          </a:xfrm>
          <a:prstGeom prst="rect">
            <a:avLst/>
          </a:prstGeom>
        </p:spPr>
      </p:pic>
      <p:sp>
        <p:nvSpPr>
          <p:cNvPr id="28" name="TextBox 28"/>
          <p:cNvSpPr txBox="1"/>
          <p:nvPr/>
        </p:nvSpPr>
        <p:spPr>
          <a:xfrm>
            <a:off x="231108" y="1009650"/>
            <a:ext cx="18363924" cy="807913"/>
          </a:xfrm>
          <a:prstGeom prst="rect">
            <a:avLst/>
          </a:prstGeom>
        </p:spPr>
        <p:txBody>
          <a:bodyPr lIns="0" tIns="0" rIns="0" bIns="0" rtlCol="0" anchor="t">
            <a:spAutoFit/>
          </a:bodyPr>
          <a:lstStyle/>
          <a:p>
            <a:pPr>
              <a:lnSpc>
                <a:spcPts val="6299"/>
              </a:lnSpc>
            </a:pPr>
            <a:r>
              <a:rPr lang="ro-RO" sz="6999" dirty="0">
                <a:solidFill>
                  <a:srgbClr val="24225C"/>
                </a:solidFill>
                <a:latin typeface="Assistant Bold"/>
              </a:rPr>
              <a:t>                        </a:t>
            </a:r>
            <a:r>
              <a:rPr lang="en-US" sz="6999" dirty="0">
                <a:solidFill>
                  <a:srgbClr val="24225C"/>
                </a:solidFill>
                <a:latin typeface="Assistant Bold"/>
              </a:rPr>
              <a:t>I</a:t>
            </a:r>
            <a:r>
              <a:rPr lang="ro-RO" sz="6999" dirty="0">
                <a:solidFill>
                  <a:srgbClr val="24225C"/>
                </a:solidFill>
                <a:latin typeface="Assistant Bold"/>
              </a:rPr>
              <a:t>ndicatori referitori la mijloace</a:t>
            </a:r>
            <a:endParaRPr lang="en-US" sz="6999" dirty="0">
              <a:solidFill>
                <a:srgbClr val="24225C"/>
              </a:solidFill>
              <a:latin typeface="Assistant Bold"/>
            </a:endParaRPr>
          </a:p>
        </p:txBody>
      </p:sp>
      <p:pic>
        <p:nvPicPr>
          <p:cNvPr id="29" name="Picture 29"/>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6853107" y="3478907"/>
            <a:ext cx="1821798" cy="728719"/>
          </a:xfrm>
          <a:prstGeom prst="rect">
            <a:avLst/>
          </a:prstGeom>
        </p:spPr>
      </p:pic>
    </p:spTree>
    <p:extLst>
      <p:ext uri="{BB962C8B-B14F-4D97-AF65-F5344CB8AC3E}">
        <p14:creationId xmlns:p14="http://schemas.microsoft.com/office/powerpoint/2010/main" val="341618585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rot="5400000" flipH="1">
            <a:off x="-2185848" y="0"/>
            <a:ext cx="10287000" cy="10287000"/>
          </a:xfrm>
          <a:prstGeom prst="rect">
            <a:avLst/>
          </a:prstGeom>
        </p:spPr>
      </p:pic>
      <p:grpSp>
        <p:nvGrpSpPr>
          <p:cNvPr id="3" name="Group 3"/>
          <p:cNvGrpSpPr>
            <a:grpSpLocks noChangeAspect="1"/>
          </p:cNvGrpSpPr>
          <p:nvPr/>
        </p:nvGrpSpPr>
        <p:grpSpPr>
          <a:xfrm rot="5400000">
            <a:off x="1483399" y="2386436"/>
            <a:ext cx="3799774" cy="5106316"/>
            <a:chOff x="0" y="0"/>
            <a:chExt cx="3663950" cy="4923790"/>
          </a:xfrm>
        </p:grpSpPr>
        <p:sp>
          <p:nvSpPr>
            <p:cNvPr id="4" name="Freeform 4"/>
            <p:cNvSpPr/>
            <p:nvPr/>
          </p:nvSpPr>
          <p:spPr>
            <a:xfrm>
              <a:off x="31750" y="31750"/>
              <a:ext cx="3600450" cy="4859020"/>
            </a:xfrm>
            <a:custGeom>
              <a:avLst/>
              <a:gdLst/>
              <a:ahLst/>
              <a:cxnLst/>
              <a:rect l="l" t="t" r="r" b="b"/>
              <a:pathLst>
                <a:path w="3600450" h="4859020">
                  <a:moveTo>
                    <a:pt x="3600450" y="4499610"/>
                  </a:moveTo>
                  <a:cubicBezTo>
                    <a:pt x="3600450" y="4699000"/>
                    <a:pt x="3439160" y="4859020"/>
                    <a:pt x="3241040" y="4859020"/>
                  </a:cubicBezTo>
                  <a:lnTo>
                    <a:pt x="359410" y="4859020"/>
                  </a:lnTo>
                  <a:cubicBezTo>
                    <a:pt x="160020" y="4859020"/>
                    <a:pt x="0" y="4697730"/>
                    <a:pt x="0" y="4499610"/>
                  </a:cubicBezTo>
                  <a:lnTo>
                    <a:pt x="0" y="359410"/>
                  </a:lnTo>
                  <a:cubicBezTo>
                    <a:pt x="0" y="160020"/>
                    <a:pt x="161290" y="0"/>
                    <a:pt x="359410" y="0"/>
                  </a:cubicBezTo>
                  <a:lnTo>
                    <a:pt x="3239770" y="0"/>
                  </a:lnTo>
                  <a:cubicBezTo>
                    <a:pt x="3439160" y="0"/>
                    <a:pt x="3599180" y="161290"/>
                    <a:pt x="3599180" y="359410"/>
                  </a:cubicBezTo>
                  <a:lnTo>
                    <a:pt x="3600450" y="4499610"/>
                  </a:lnTo>
                  <a:close/>
                </a:path>
              </a:pathLst>
            </a:custGeom>
            <a:solidFill>
              <a:srgbClr val="C939E6"/>
            </a:solidFill>
          </p:spPr>
        </p:sp>
        <p:sp>
          <p:nvSpPr>
            <p:cNvPr id="5" name="Freeform 5"/>
            <p:cNvSpPr/>
            <p:nvPr/>
          </p:nvSpPr>
          <p:spPr>
            <a:xfrm>
              <a:off x="0" y="0"/>
              <a:ext cx="3663950" cy="4923790"/>
            </a:xfrm>
            <a:custGeom>
              <a:avLst/>
              <a:gdLst/>
              <a:ahLst/>
              <a:cxnLst/>
              <a:rect l="l" t="t" r="r" b="b"/>
              <a:pathLst>
                <a:path w="3663950" h="4923790">
                  <a:moveTo>
                    <a:pt x="3271520" y="4923790"/>
                  </a:moveTo>
                  <a:lnTo>
                    <a:pt x="391160" y="4923790"/>
                  </a:lnTo>
                  <a:cubicBezTo>
                    <a:pt x="175260" y="4923790"/>
                    <a:pt x="0" y="4748530"/>
                    <a:pt x="0" y="4532630"/>
                  </a:cubicBezTo>
                  <a:lnTo>
                    <a:pt x="0" y="392430"/>
                  </a:lnTo>
                  <a:cubicBezTo>
                    <a:pt x="0" y="175260"/>
                    <a:pt x="175260" y="0"/>
                    <a:pt x="391160" y="0"/>
                  </a:cubicBezTo>
                  <a:lnTo>
                    <a:pt x="3271520" y="0"/>
                  </a:lnTo>
                  <a:cubicBezTo>
                    <a:pt x="3487420" y="0"/>
                    <a:pt x="3662680" y="175260"/>
                    <a:pt x="3662680" y="391160"/>
                  </a:cubicBezTo>
                  <a:lnTo>
                    <a:pt x="3662680" y="4531360"/>
                  </a:lnTo>
                  <a:cubicBezTo>
                    <a:pt x="3663950" y="4747260"/>
                    <a:pt x="3487420" y="4923790"/>
                    <a:pt x="3271520" y="4923790"/>
                  </a:cubicBezTo>
                  <a:close/>
                  <a:moveTo>
                    <a:pt x="391160" y="63500"/>
                  </a:moveTo>
                  <a:cubicBezTo>
                    <a:pt x="210820" y="63500"/>
                    <a:pt x="63500" y="210820"/>
                    <a:pt x="63500" y="391160"/>
                  </a:cubicBezTo>
                  <a:lnTo>
                    <a:pt x="63500" y="4531360"/>
                  </a:lnTo>
                  <a:cubicBezTo>
                    <a:pt x="63500" y="4712970"/>
                    <a:pt x="210820" y="4859020"/>
                    <a:pt x="391160" y="4859020"/>
                  </a:cubicBezTo>
                  <a:lnTo>
                    <a:pt x="3271520" y="4859020"/>
                  </a:lnTo>
                  <a:cubicBezTo>
                    <a:pt x="3453130" y="4859020"/>
                    <a:pt x="3599180" y="4711700"/>
                    <a:pt x="3599180" y="4531360"/>
                  </a:cubicBezTo>
                  <a:lnTo>
                    <a:pt x="3599180" y="391160"/>
                  </a:lnTo>
                  <a:cubicBezTo>
                    <a:pt x="3599180" y="209550"/>
                    <a:pt x="3451860" y="63500"/>
                    <a:pt x="3271520" y="63500"/>
                  </a:cubicBezTo>
                  <a:lnTo>
                    <a:pt x="391160" y="63500"/>
                  </a:lnTo>
                  <a:close/>
                </a:path>
              </a:pathLst>
            </a:custGeom>
            <a:solidFill>
              <a:srgbClr val="C939E6"/>
            </a:solidFill>
          </p:spPr>
        </p:sp>
      </p:grpSp>
      <p:sp>
        <p:nvSpPr>
          <p:cNvPr id="6" name="TextBox 6"/>
          <p:cNvSpPr txBox="1"/>
          <p:nvPr/>
        </p:nvSpPr>
        <p:spPr>
          <a:xfrm>
            <a:off x="8534400" y="1707940"/>
            <a:ext cx="9195777" cy="7109639"/>
          </a:xfrm>
          <a:prstGeom prst="rect">
            <a:avLst/>
          </a:prstGeom>
        </p:spPr>
        <p:txBody>
          <a:bodyPr wrap="square" lIns="0" tIns="0" rIns="0" bIns="0" rtlCol="0" anchor="t">
            <a:spAutoFit/>
          </a:bodyPr>
          <a:lstStyle/>
          <a:p>
            <a:pPr marL="807079" lvl="1" indent="-342900" algn="just">
              <a:lnSpc>
                <a:spcPct val="150000"/>
              </a:lnSpc>
              <a:buFont typeface="Arial" panose="020B0604020202020204" pitchFamily="34" charset="0"/>
              <a:buChar char="•"/>
            </a:pPr>
            <a:endParaRPr lang="ro-RO" sz="2000" dirty="0">
              <a:solidFill>
                <a:srgbClr val="000000"/>
              </a:solidFill>
              <a:latin typeface="verdana" panose="020B0604030504040204" pitchFamily="34" charset="0"/>
            </a:endParaRPr>
          </a:p>
          <a:p>
            <a:pPr marL="807079" lvl="1" indent="-342900" algn="just">
              <a:lnSpc>
                <a:spcPct val="150000"/>
              </a:lnSpc>
              <a:buFont typeface="Arial" panose="020B0604020202020204" pitchFamily="34" charset="0"/>
              <a:buChar char="•"/>
            </a:pPr>
            <a:r>
              <a:rPr lang="en-US" sz="2400" dirty="0" err="1">
                <a:solidFill>
                  <a:srgbClr val="000000"/>
                </a:solidFill>
                <a:latin typeface="verdana" panose="020B0604030504040204" pitchFamily="34" charset="0"/>
              </a:rPr>
              <a:t>Persoana</a:t>
            </a:r>
            <a:r>
              <a:rPr lang="en-US" sz="2400" dirty="0">
                <a:solidFill>
                  <a:srgbClr val="000000"/>
                </a:solidFill>
                <a:latin typeface="verdana" panose="020B0604030504040204" pitchFamily="34" charset="0"/>
              </a:rPr>
              <a:t> nu are </a:t>
            </a:r>
            <a:r>
              <a:rPr lang="en-US" sz="2400" dirty="0" err="1">
                <a:solidFill>
                  <a:srgbClr val="000000"/>
                </a:solidFill>
                <a:latin typeface="verdana" panose="020B0604030504040204" pitchFamily="34" charset="0"/>
              </a:rPr>
              <a:t>acces</a:t>
            </a:r>
            <a:r>
              <a:rPr lang="en-US" sz="2400" dirty="0">
                <a:solidFill>
                  <a:srgbClr val="000000"/>
                </a:solidFill>
                <a:latin typeface="verdana" panose="020B0604030504040204" pitchFamily="34" charset="0"/>
              </a:rPr>
              <a:t> la </a:t>
            </a:r>
            <a:r>
              <a:rPr lang="en-US" sz="2400" dirty="0" err="1">
                <a:solidFill>
                  <a:srgbClr val="000000"/>
                </a:solidFill>
                <a:latin typeface="verdana" panose="020B0604030504040204" pitchFamily="34" charset="0"/>
              </a:rPr>
              <a:t>propriile</a:t>
            </a:r>
            <a:r>
              <a:rPr lang="en-US" sz="2400" dirty="0">
                <a:solidFill>
                  <a:srgbClr val="000000"/>
                </a:solidFill>
                <a:latin typeface="verdana" panose="020B0604030504040204" pitchFamily="34" charset="0"/>
              </a:rPr>
              <a:t> </a:t>
            </a:r>
            <a:r>
              <a:rPr lang="en-US" sz="2400" dirty="0" err="1">
                <a:solidFill>
                  <a:srgbClr val="000000"/>
                </a:solidFill>
                <a:latin typeface="verdana" panose="020B0604030504040204" pitchFamily="34" charset="0"/>
              </a:rPr>
              <a:t>documente</a:t>
            </a:r>
            <a:r>
              <a:rPr lang="en-US" sz="2400" dirty="0">
                <a:solidFill>
                  <a:srgbClr val="000000"/>
                </a:solidFill>
                <a:latin typeface="verdana" panose="020B0604030504040204" pitchFamily="34" charset="0"/>
              </a:rPr>
              <a:t> de </a:t>
            </a:r>
            <a:r>
              <a:rPr lang="en-US" sz="2400" dirty="0" err="1">
                <a:solidFill>
                  <a:srgbClr val="000000"/>
                </a:solidFill>
                <a:latin typeface="verdana" panose="020B0604030504040204" pitchFamily="34" charset="0"/>
              </a:rPr>
              <a:t>identitate</a:t>
            </a:r>
            <a:r>
              <a:rPr lang="en-US" sz="2400" dirty="0">
                <a:solidFill>
                  <a:srgbClr val="000000"/>
                </a:solidFill>
                <a:latin typeface="verdana" panose="020B0604030504040204" pitchFamily="34" charset="0"/>
              </a:rPr>
              <a:t> (carte de </a:t>
            </a:r>
            <a:r>
              <a:rPr lang="en-US" sz="2400" dirty="0" err="1">
                <a:solidFill>
                  <a:srgbClr val="000000"/>
                </a:solidFill>
                <a:latin typeface="verdana" panose="020B0604030504040204" pitchFamily="34" charset="0"/>
              </a:rPr>
              <a:t>identitate</a:t>
            </a:r>
            <a:r>
              <a:rPr lang="en-US" sz="2400" dirty="0">
                <a:solidFill>
                  <a:srgbClr val="000000"/>
                </a:solidFill>
                <a:latin typeface="verdana" panose="020B0604030504040204" pitchFamily="34" charset="0"/>
              </a:rPr>
              <a:t>, </a:t>
            </a:r>
            <a:r>
              <a:rPr lang="en-US" sz="2400" dirty="0" err="1">
                <a:solidFill>
                  <a:srgbClr val="000000"/>
                </a:solidFill>
                <a:latin typeface="verdana" panose="020B0604030504040204" pitchFamily="34" charset="0"/>
              </a:rPr>
              <a:t>pașaport</a:t>
            </a:r>
            <a:r>
              <a:rPr lang="en-US" sz="2400" dirty="0">
                <a:solidFill>
                  <a:srgbClr val="000000"/>
                </a:solidFill>
                <a:latin typeface="verdana" panose="020B0604030504040204" pitchFamily="34" charset="0"/>
              </a:rPr>
              <a:t>, </a:t>
            </a:r>
            <a:r>
              <a:rPr lang="en-US" sz="2400" dirty="0" err="1">
                <a:solidFill>
                  <a:srgbClr val="000000"/>
                </a:solidFill>
                <a:latin typeface="verdana" panose="020B0604030504040204" pitchFamily="34" charset="0"/>
              </a:rPr>
              <a:t>viza</a:t>
            </a:r>
            <a:r>
              <a:rPr lang="en-US" sz="2400" dirty="0">
                <a:solidFill>
                  <a:srgbClr val="000000"/>
                </a:solidFill>
                <a:latin typeface="verdana" panose="020B0604030504040204" pitchFamily="34" charset="0"/>
              </a:rPr>
              <a:t>, </a:t>
            </a:r>
            <a:r>
              <a:rPr lang="en-US" sz="2400" dirty="0" err="1">
                <a:solidFill>
                  <a:srgbClr val="000000"/>
                </a:solidFill>
                <a:latin typeface="verdana" panose="020B0604030504040204" pitchFamily="34" charset="0"/>
              </a:rPr>
              <a:t>permis</a:t>
            </a:r>
            <a:r>
              <a:rPr lang="en-US" sz="2400" dirty="0">
                <a:solidFill>
                  <a:srgbClr val="000000"/>
                </a:solidFill>
                <a:latin typeface="verdana" panose="020B0604030504040204" pitchFamily="34" charset="0"/>
              </a:rPr>
              <a:t> de </a:t>
            </a:r>
            <a:r>
              <a:rPr lang="en-US" sz="2400" dirty="0" err="1">
                <a:solidFill>
                  <a:srgbClr val="000000"/>
                </a:solidFill>
                <a:latin typeface="verdana" panose="020B0604030504040204" pitchFamily="34" charset="0"/>
              </a:rPr>
              <a:t>muncă</a:t>
            </a:r>
            <a:r>
              <a:rPr lang="en-US" sz="2400" dirty="0">
                <a:solidFill>
                  <a:srgbClr val="000000"/>
                </a:solidFill>
                <a:latin typeface="verdana" panose="020B0604030504040204" pitchFamily="34" charset="0"/>
              </a:rPr>
              <a:t> </a:t>
            </a:r>
            <a:r>
              <a:rPr lang="en-US" sz="2400" dirty="0" err="1">
                <a:solidFill>
                  <a:srgbClr val="000000"/>
                </a:solidFill>
                <a:latin typeface="verdana" panose="020B0604030504040204" pitchFamily="34" charset="0"/>
              </a:rPr>
              <a:t>sau</a:t>
            </a:r>
            <a:r>
              <a:rPr lang="en-US" sz="2400" dirty="0">
                <a:solidFill>
                  <a:srgbClr val="000000"/>
                </a:solidFill>
                <a:latin typeface="verdana" panose="020B0604030504040204" pitchFamily="34" charset="0"/>
              </a:rPr>
              <a:t> </a:t>
            </a:r>
            <a:r>
              <a:rPr lang="en-US" sz="2400" dirty="0" err="1">
                <a:solidFill>
                  <a:srgbClr val="000000"/>
                </a:solidFill>
                <a:latin typeface="verdana" panose="020B0604030504040204" pitchFamily="34" charset="0"/>
              </a:rPr>
              <a:t>ședere</a:t>
            </a:r>
            <a:r>
              <a:rPr lang="en-US" sz="2400" dirty="0">
                <a:solidFill>
                  <a:srgbClr val="000000"/>
                </a:solidFill>
                <a:latin typeface="verdana" panose="020B0604030504040204" pitchFamily="34" charset="0"/>
              </a:rPr>
              <a:t>) </a:t>
            </a:r>
            <a:r>
              <a:rPr lang="en-US" sz="2400" dirty="0" err="1">
                <a:solidFill>
                  <a:srgbClr val="000000"/>
                </a:solidFill>
                <a:latin typeface="verdana" panose="020B0604030504040204" pitchFamily="34" charset="0"/>
              </a:rPr>
              <a:t>ori</a:t>
            </a:r>
            <a:r>
              <a:rPr lang="en-US" sz="2400" dirty="0">
                <a:solidFill>
                  <a:srgbClr val="000000"/>
                </a:solidFill>
                <a:latin typeface="verdana" panose="020B0604030504040204" pitchFamily="34" charset="0"/>
              </a:rPr>
              <a:t> la </a:t>
            </a:r>
            <a:r>
              <a:rPr lang="en-US" sz="2400" dirty="0" err="1">
                <a:solidFill>
                  <a:srgbClr val="000000"/>
                </a:solidFill>
                <a:latin typeface="verdana" panose="020B0604030504040204" pitchFamily="34" charset="0"/>
              </a:rPr>
              <a:t>alte</a:t>
            </a:r>
            <a:r>
              <a:rPr lang="en-US" sz="2400" dirty="0">
                <a:solidFill>
                  <a:srgbClr val="000000"/>
                </a:solidFill>
                <a:latin typeface="verdana" panose="020B0604030504040204" pitchFamily="34" charset="0"/>
              </a:rPr>
              <a:t> </a:t>
            </a:r>
            <a:r>
              <a:rPr lang="en-US" sz="2400" dirty="0" err="1">
                <a:solidFill>
                  <a:srgbClr val="000000"/>
                </a:solidFill>
                <a:latin typeface="verdana" panose="020B0604030504040204" pitchFamily="34" charset="0"/>
              </a:rPr>
              <a:t>efecte</a:t>
            </a:r>
            <a:r>
              <a:rPr lang="en-US" sz="2400" dirty="0">
                <a:solidFill>
                  <a:srgbClr val="000000"/>
                </a:solidFill>
                <a:latin typeface="verdana" panose="020B0604030504040204" pitchFamily="34" charset="0"/>
              </a:rPr>
              <a:t> </a:t>
            </a:r>
            <a:r>
              <a:rPr lang="en-US" sz="2400" dirty="0" err="1">
                <a:solidFill>
                  <a:srgbClr val="000000"/>
                </a:solidFill>
                <a:latin typeface="verdana" panose="020B0604030504040204" pitchFamily="34" charset="0"/>
              </a:rPr>
              <a:t>personale</a:t>
            </a:r>
            <a:r>
              <a:rPr lang="en-US" sz="2400" dirty="0">
                <a:solidFill>
                  <a:srgbClr val="000000"/>
                </a:solidFill>
                <a:latin typeface="verdana" panose="020B0604030504040204" pitchFamily="34" charset="0"/>
              </a:rPr>
              <a:t> de </a:t>
            </a:r>
            <a:r>
              <a:rPr lang="en-US" sz="2400" dirty="0" err="1">
                <a:solidFill>
                  <a:srgbClr val="000000"/>
                </a:solidFill>
                <a:latin typeface="verdana" panose="020B0604030504040204" pitchFamily="34" charset="0"/>
              </a:rPr>
              <a:t>valoare</a:t>
            </a:r>
            <a:r>
              <a:rPr lang="en-US" sz="2400" dirty="0">
                <a:solidFill>
                  <a:srgbClr val="000000"/>
                </a:solidFill>
                <a:latin typeface="verdana" panose="020B0604030504040204" pitchFamily="34" charset="0"/>
              </a:rPr>
              <a:t> (</a:t>
            </a:r>
            <a:r>
              <a:rPr lang="en-US" sz="2400" dirty="0" err="1">
                <a:solidFill>
                  <a:srgbClr val="000000"/>
                </a:solidFill>
                <a:latin typeface="verdana" panose="020B0604030504040204" pitchFamily="34" charset="0"/>
              </a:rPr>
              <a:t>biletul</a:t>
            </a:r>
            <a:r>
              <a:rPr lang="en-US" sz="2400" dirty="0">
                <a:solidFill>
                  <a:srgbClr val="000000"/>
                </a:solidFill>
                <a:latin typeface="verdana" panose="020B0604030504040204" pitchFamily="34" charset="0"/>
              </a:rPr>
              <a:t> de </a:t>
            </a:r>
            <a:r>
              <a:rPr lang="en-US" sz="2400" dirty="0" err="1">
                <a:solidFill>
                  <a:srgbClr val="000000"/>
                </a:solidFill>
                <a:latin typeface="verdana" panose="020B0604030504040204" pitchFamily="34" charset="0"/>
              </a:rPr>
              <a:t>întoarcere</a:t>
            </a:r>
            <a:r>
              <a:rPr lang="en-US" sz="2400" dirty="0">
                <a:solidFill>
                  <a:srgbClr val="000000"/>
                </a:solidFill>
                <a:latin typeface="verdana" panose="020B0604030504040204" pitchFamily="34" charset="0"/>
              </a:rPr>
              <a:t>)</a:t>
            </a:r>
            <a:r>
              <a:rPr lang="ro-RO" sz="2400" dirty="0">
                <a:solidFill>
                  <a:srgbClr val="000000"/>
                </a:solidFill>
                <a:latin typeface="verdana" panose="020B0604030504040204" pitchFamily="34" charset="0"/>
              </a:rPr>
              <a:t>;</a:t>
            </a:r>
          </a:p>
          <a:p>
            <a:pPr marL="807079" lvl="1" indent="-342900" algn="just">
              <a:lnSpc>
                <a:spcPct val="150000"/>
              </a:lnSpc>
              <a:buFont typeface="Arial" panose="020B0604020202020204" pitchFamily="34" charset="0"/>
              <a:buChar char="•"/>
            </a:pPr>
            <a:r>
              <a:rPr lang="en-US" sz="2400" dirty="0" err="1">
                <a:solidFill>
                  <a:srgbClr val="000000"/>
                </a:solidFill>
                <a:latin typeface="verdana" panose="020B0604030504040204" pitchFamily="34" charset="0"/>
              </a:rPr>
              <a:t>Documentele</a:t>
            </a:r>
            <a:r>
              <a:rPr lang="en-US" sz="2400" dirty="0">
                <a:solidFill>
                  <a:srgbClr val="000000"/>
                </a:solidFill>
                <a:latin typeface="verdana" panose="020B0604030504040204" pitchFamily="34" charset="0"/>
              </a:rPr>
              <a:t> de </a:t>
            </a:r>
            <a:r>
              <a:rPr lang="en-US" sz="2400" dirty="0" err="1">
                <a:solidFill>
                  <a:srgbClr val="000000"/>
                </a:solidFill>
                <a:latin typeface="verdana" panose="020B0604030504040204" pitchFamily="34" charset="0"/>
              </a:rPr>
              <a:t>identitate</a:t>
            </a:r>
            <a:r>
              <a:rPr lang="en-US" sz="2400" dirty="0">
                <a:solidFill>
                  <a:srgbClr val="000000"/>
                </a:solidFill>
                <a:latin typeface="verdana" panose="020B0604030504040204" pitchFamily="34" charset="0"/>
              </a:rPr>
              <a:t> </a:t>
            </a:r>
            <a:r>
              <a:rPr lang="en-US" sz="2400" dirty="0" err="1">
                <a:solidFill>
                  <a:srgbClr val="000000"/>
                </a:solidFill>
                <a:latin typeface="verdana" panose="020B0604030504040204" pitchFamily="34" charset="0"/>
              </a:rPr>
              <a:t>sau</a:t>
            </a:r>
            <a:r>
              <a:rPr lang="en-US" sz="2400" dirty="0">
                <a:solidFill>
                  <a:srgbClr val="000000"/>
                </a:solidFill>
                <a:latin typeface="verdana" panose="020B0604030504040204" pitchFamily="34" charset="0"/>
              </a:rPr>
              <a:t> </a:t>
            </a:r>
            <a:r>
              <a:rPr lang="en-US" sz="2400" dirty="0" err="1">
                <a:solidFill>
                  <a:srgbClr val="000000"/>
                </a:solidFill>
                <a:latin typeface="verdana" panose="020B0604030504040204" pitchFamily="34" charset="0"/>
              </a:rPr>
              <a:t>alte</a:t>
            </a:r>
            <a:r>
              <a:rPr lang="en-US" sz="2400" dirty="0">
                <a:solidFill>
                  <a:srgbClr val="000000"/>
                </a:solidFill>
                <a:latin typeface="verdana" panose="020B0604030504040204" pitchFamily="34" charset="0"/>
              </a:rPr>
              <a:t> </a:t>
            </a:r>
            <a:r>
              <a:rPr lang="en-US" sz="2400" dirty="0" err="1">
                <a:solidFill>
                  <a:srgbClr val="000000"/>
                </a:solidFill>
                <a:latin typeface="verdana" panose="020B0604030504040204" pitchFamily="34" charset="0"/>
              </a:rPr>
              <a:t>efecte</a:t>
            </a:r>
            <a:r>
              <a:rPr lang="en-US" sz="2400" dirty="0">
                <a:solidFill>
                  <a:srgbClr val="000000"/>
                </a:solidFill>
                <a:latin typeface="verdana" panose="020B0604030504040204" pitchFamily="34" charset="0"/>
              </a:rPr>
              <a:t> </a:t>
            </a:r>
            <a:r>
              <a:rPr lang="en-US" sz="2400" dirty="0" err="1">
                <a:solidFill>
                  <a:srgbClr val="000000"/>
                </a:solidFill>
                <a:latin typeface="verdana" panose="020B0604030504040204" pitchFamily="34" charset="0"/>
              </a:rPr>
              <a:t>personale</a:t>
            </a:r>
            <a:r>
              <a:rPr lang="en-US" sz="2400" dirty="0">
                <a:solidFill>
                  <a:srgbClr val="000000"/>
                </a:solidFill>
                <a:latin typeface="verdana" panose="020B0604030504040204" pitchFamily="34" charset="0"/>
              </a:rPr>
              <a:t> de </a:t>
            </a:r>
            <a:r>
              <a:rPr lang="en-US" sz="2400" dirty="0" err="1">
                <a:solidFill>
                  <a:srgbClr val="000000"/>
                </a:solidFill>
                <a:latin typeface="verdana" panose="020B0604030504040204" pitchFamily="34" charset="0"/>
              </a:rPr>
              <a:t>valoare</a:t>
            </a:r>
            <a:r>
              <a:rPr lang="en-US" sz="2400" dirty="0">
                <a:solidFill>
                  <a:srgbClr val="000000"/>
                </a:solidFill>
                <a:latin typeface="verdana" panose="020B0604030504040204" pitchFamily="34" charset="0"/>
              </a:rPr>
              <a:t> </a:t>
            </a:r>
            <a:r>
              <a:rPr lang="en-US" sz="2400" dirty="0" err="1">
                <a:solidFill>
                  <a:srgbClr val="000000"/>
                </a:solidFill>
                <a:latin typeface="verdana" panose="020B0604030504040204" pitchFamily="34" charset="0"/>
              </a:rPr>
              <a:t>sunt</a:t>
            </a:r>
            <a:r>
              <a:rPr lang="en-US" sz="2400" dirty="0">
                <a:solidFill>
                  <a:srgbClr val="000000"/>
                </a:solidFill>
                <a:latin typeface="verdana" panose="020B0604030504040204" pitchFamily="34" charset="0"/>
              </a:rPr>
              <a:t> </a:t>
            </a:r>
            <a:r>
              <a:rPr lang="en-US" sz="2400" dirty="0" err="1">
                <a:solidFill>
                  <a:srgbClr val="000000"/>
                </a:solidFill>
                <a:latin typeface="verdana" panose="020B0604030504040204" pitchFamily="34" charset="0"/>
              </a:rPr>
              <a:t>păstrate</a:t>
            </a:r>
            <a:r>
              <a:rPr lang="en-US" sz="2400" dirty="0">
                <a:solidFill>
                  <a:srgbClr val="000000"/>
                </a:solidFill>
                <a:latin typeface="verdana" panose="020B0604030504040204" pitchFamily="34" charset="0"/>
              </a:rPr>
              <a:t> de </a:t>
            </a:r>
            <a:r>
              <a:rPr lang="en-US" sz="2400" dirty="0" err="1">
                <a:solidFill>
                  <a:srgbClr val="000000"/>
                </a:solidFill>
                <a:latin typeface="verdana" panose="020B0604030504040204" pitchFamily="34" charset="0"/>
              </a:rPr>
              <a:t>angajator</a:t>
            </a:r>
            <a:r>
              <a:rPr lang="en-US" sz="2400" dirty="0">
                <a:solidFill>
                  <a:srgbClr val="000000"/>
                </a:solidFill>
                <a:latin typeface="verdana" panose="020B0604030504040204" pitchFamily="34" charset="0"/>
              </a:rPr>
              <a:t> </a:t>
            </a:r>
            <a:r>
              <a:rPr lang="en-US" sz="2400" dirty="0" err="1">
                <a:solidFill>
                  <a:srgbClr val="000000"/>
                </a:solidFill>
                <a:latin typeface="verdana" panose="020B0604030504040204" pitchFamily="34" charset="0"/>
              </a:rPr>
              <a:t>sau</a:t>
            </a:r>
            <a:r>
              <a:rPr lang="en-US" sz="2400" dirty="0">
                <a:solidFill>
                  <a:srgbClr val="000000"/>
                </a:solidFill>
                <a:latin typeface="verdana" panose="020B0604030504040204" pitchFamily="34" charset="0"/>
              </a:rPr>
              <a:t> un </a:t>
            </a:r>
            <a:r>
              <a:rPr lang="en-US" sz="2400" dirty="0" err="1">
                <a:solidFill>
                  <a:srgbClr val="000000"/>
                </a:solidFill>
                <a:latin typeface="verdana" panose="020B0604030504040204" pitchFamily="34" charset="0"/>
              </a:rPr>
              <a:t>intermediar</a:t>
            </a:r>
            <a:r>
              <a:rPr lang="en-US" sz="2400" dirty="0">
                <a:solidFill>
                  <a:srgbClr val="000000"/>
                </a:solidFill>
                <a:latin typeface="verdana" panose="020B0604030504040204" pitchFamily="34" charset="0"/>
              </a:rPr>
              <a:t> de-al </a:t>
            </a:r>
            <a:r>
              <a:rPr lang="en-US" sz="2400" dirty="0" err="1">
                <a:solidFill>
                  <a:srgbClr val="000000"/>
                </a:solidFill>
                <a:latin typeface="verdana" panose="020B0604030504040204" pitchFamily="34" charset="0"/>
              </a:rPr>
              <a:t>acestuia</a:t>
            </a:r>
            <a:r>
              <a:rPr lang="ro-RO" sz="2400" dirty="0">
                <a:solidFill>
                  <a:srgbClr val="000000"/>
                </a:solidFill>
                <a:latin typeface="verdana" panose="020B0604030504040204" pitchFamily="34" charset="0"/>
              </a:rPr>
              <a:t>;</a:t>
            </a:r>
          </a:p>
          <a:p>
            <a:pPr marL="807079" lvl="1" indent="-342900" algn="just">
              <a:lnSpc>
                <a:spcPct val="150000"/>
              </a:lnSpc>
              <a:buFont typeface="Arial" panose="020B0604020202020204" pitchFamily="34" charset="0"/>
              <a:buChar char="•"/>
            </a:pPr>
            <a:r>
              <a:rPr lang="en-US" sz="2400" dirty="0" err="1">
                <a:solidFill>
                  <a:srgbClr val="000000"/>
                </a:solidFill>
                <a:latin typeface="verdana" panose="020B0604030504040204" pitchFamily="34" charset="0"/>
              </a:rPr>
              <a:t>În</a:t>
            </a:r>
            <a:r>
              <a:rPr lang="en-US" sz="2400" dirty="0">
                <a:solidFill>
                  <a:srgbClr val="000000"/>
                </a:solidFill>
                <a:latin typeface="verdana" panose="020B0604030504040204" pitchFamily="34" charset="0"/>
              </a:rPr>
              <a:t> </a:t>
            </a:r>
            <a:r>
              <a:rPr lang="en-US" sz="2400" dirty="0" err="1">
                <a:solidFill>
                  <a:srgbClr val="000000"/>
                </a:solidFill>
                <a:latin typeface="verdana" panose="020B0604030504040204" pitchFamily="34" charset="0"/>
              </a:rPr>
              <a:t>cazul</a:t>
            </a:r>
            <a:r>
              <a:rPr lang="en-US" sz="2400" dirty="0">
                <a:solidFill>
                  <a:srgbClr val="000000"/>
                </a:solidFill>
                <a:latin typeface="verdana" panose="020B0604030504040204" pitchFamily="34" charset="0"/>
              </a:rPr>
              <a:t> </a:t>
            </a:r>
            <a:r>
              <a:rPr lang="en-US" sz="2400" dirty="0" err="1">
                <a:solidFill>
                  <a:srgbClr val="000000"/>
                </a:solidFill>
                <a:latin typeface="verdana" panose="020B0604030504040204" pitchFamily="34" charset="0"/>
              </a:rPr>
              <a:t>în</a:t>
            </a:r>
            <a:r>
              <a:rPr lang="en-US" sz="2400" dirty="0">
                <a:solidFill>
                  <a:srgbClr val="000000"/>
                </a:solidFill>
                <a:latin typeface="verdana" panose="020B0604030504040204" pitchFamily="34" charset="0"/>
              </a:rPr>
              <a:t> care </a:t>
            </a:r>
            <a:r>
              <a:rPr lang="en-US" sz="2400" dirty="0" err="1">
                <a:solidFill>
                  <a:srgbClr val="000000"/>
                </a:solidFill>
                <a:latin typeface="verdana" panose="020B0604030504040204" pitchFamily="34" charset="0"/>
              </a:rPr>
              <a:t>sunt</a:t>
            </a:r>
            <a:r>
              <a:rPr lang="en-US" sz="2400" dirty="0">
                <a:solidFill>
                  <a:srgbClr val="000000"/>
                </a:solidFill>
                <a:latin typeface="verdana" panose="020B0604030504040204" pitchFamily="34" charset="0"/>
              </a:rPr>
              <a:t> </a:t>
            </a:r>
            <a:r>
              <a:rPr lang="en-US" sz="2400" dirty="0" err="1">
                <a:solidFill>
                  <a:srgbClr val="000000"/>
                </a:solidFill>
                <a:latin typeface="verdana" panose="020B0604030504040204" pitchFamily="34" charset="0"/>
              </a:rPr>
              <a:t>păstrate</a:t>
            </a:r>
            <a:r>
              <a:rPr lang="en-US" sz="2400" dirty="0">
                <a:solidFill>
                  <a:srgbClr val="000000"/>
                </a:solidFill>
                <a:latin typeface="verdana" panose="020B0604030504040204" pitchFamily="34" charset="0"/>
              </a:rPr>
              <a:t> de </a:t>
            </a:r>
            <a:r>
              <a:rPr lang="en-US" sz="2400" dirty="0" err="1">
                <a:solidFill>
                  <a:srgbClr val="000000"/>
                </a:solidFill>
                <a:latin typeface="verdana" panose="020B0604030504040204" pitchFamily="34" charset="0"/>
              </a:rPr>
              <a:t>angajator</a:t>
            </a:r>
            <a:r>
              <a:rPr lang="en-US" sz="2400" dirty="0">
                <a:solidFill>
                  <a:srgbClr val="000000"/>
                </a:solidFill>
                <a:latin typeface="verdana" panose="020B0604030504040204" pitchFamily="34" charset="0"/>
              </a:rPr>
              <a:t> </a:t>
            </a:r>
            <a:r>
              <a:rPr lang="en-US" sz="2400" dirty="0" err="1">
                <a:solidFill>
                  <a:srgbClr val="000000"/>
                </a:solidFill>
                <a:latin typeface="verdana" panose="020B0604030504040204" pitchFamily="34" charset="0"/>
              </a:rPr>
              <a:t>sau</a:t>
            </a:r>
            <a:r>
              <a:rPr lang="en-US" sz="2400" dirty="0">
                <a:solidFill>
                  <a:srgbClr val="000000"/>
                </a:solidFill>
                <a:latin typeface="verdana" panose="020B0604030504040204" pitchFamily="34" charset="0"/>
              </a:rPr>
              <a:t> un </a:t>
            </a:r>
            <a:r>
              <a:rPr lang="en-US" sz="2400" dirty="0" err="1">
                <a:solidFill>
                  <a:srgbClr val="000000"/>
                </a:solidFill>
                <a:latin typeface="verdana" panose="020B0604030504040204" pitchFamily="34" charset="0"/>
              </a:rPr>
              <a:t>intermediar</a:t>
            </a:r>
            <a:r>
              <a:rPr lang="en-US" sz="2400" dirty="0">
                <a:solidFill>
                  <a:srgbClr val="000000"/>
                </a:solidFill>
                <a:latin typeface="verdana" panose="020B0604030504040204" pitchFamily="34" charset="0"/>
              </a:rPr>
              <a:t> de-al </a:t>
            </a:r>
            <a:r>
              <a:rPr lang="en-US" sz="2400" dirty="0" err="1">
                <a:solidFill>
                  <a:srgbClr val="000000"/>
                </a:solidFill>
                <a:latin typeface="verdana" panose="020B0604030504040204" pitchFamily="34" charset="0"/>
              </a:rPr>
              <a:t>acestuia</a:t>
            </a:r>
            <a:r>
              <a:rPr lang="en-US" sz="2400" dirty="0">
                <a:solidFill>
                  <a:srgbClr val="000000"/>
                </a:solidFill>
                <a:latin typeface="verdana" panose="020B0604030504040204" pitchFamily="34" charset="0"/>
              </a:rPr>
              <a:t>, </a:t>
            </a:r>
            <a:r>
              <a:rPr lang="en-US" sz="2400" dirty="0" err="1">
                <a:solidFill>
                  <a:srgbClr val="000000"/>
                </a:solidFill>
                <a:latin typeface="verdana" panose="020B0604030504040204" pitchFamily="34" charset="0"/>
              </a:rPr>
              <a:t>persoana</a:t>
            </a:r>
            <a:r>
              <a:rPr lang="en-US" sz="2400" dirty="0">
                <a:solidFill>
                  <a:srgbClr val="000000"/>
                </a:solidFill>
                <a:latin typeface="verdana" panose="020B0604030504040204" pitchFamily="34" charset="0"/>
              </a:rPr>
              <a:t> nu </a:t>
            </a:r>
            <a:r>
              <a:rPr lang="en-US" sz="2400" dirty="0" err="1">
                <a:solidFill>
                  <a:srgbClr val="000000"/>
                </a:solidFill>
                <a:latin typeface="verdana" panose="020B0604030504040204" pitchFamily="34" charset="0"/>
              </a:rPr>
              <a:t>poate</a:t>
            </a:r>
            <a:r>
              <a:rPr lang="en-US" sz="2400" dirty="0">
                <a:solidFill>
                  <a:srgbClr val="000000"/>
                </a:solidFill>
                <a:latin typeface="verdana" panose="020B0604030504040204" pitchFamily="34" charset="0"/>
              </a:rPr>
              <a:t> </a:t>
            </a:r>
            <a:r>
              <a:rPr lang="en-US" sz="2400" dirty="0" err="1">
                <a:solidFill>
                  <a:srgbClr val="000000"/>
                </a:solidFill>
                <a:latin typeface="verdana" panose="020B0604030504040204" pitchFamily="34" charset="0"/>
              </a:rPr>
              <a:t>obține</a:t>
            </a:r>
            <a:r>
              <a:rPr lang="en-US" sz="2400" dirty="0">
                <a:solidFill>
                  <a:srgbClr val="000000"/>
                </a:solidFill>
                <a:latin typeface="verdana" panose="020B0604030504040204" pitchFamily="34" charset="0"/>
              </a:rPr>
              <a:t> </a:t>
            </a:r>
            <a:r>
              <a:rPr lang="en-US" sz="2400" dirty="0" err="1">
                <a:solidFill>
                  <a:srgbClr val="000000"/>
                </a:solidFill>
                <a:latin typeface="verdana" panose="020B0604030504040204" pitchFamily="34" charset="0"/>
              </a:rPr>
              <a:t>acces</a:t>
            </a:r>
            <a:r>
              <a:rPr lang="en-US" sz="2400" dirty="0">
                <a:solidFill>
                  <a:srgbClr val="000000"/>
                </a:solidFill>
                <a:latin typeface="verdana" panose="020B0604030504040204" pitchFamily="34" charset="0"/>
              </a:rPr>
              <a:t> la </a:t>
            </a:r>
            <a:r>
              <a:rPr lang="en-US" sz="2400" dirty="0" err="1">
                <a:solidFill>
                  <a:srgbClr val="000000"/>
                </a:solidFill>
                <a:latin typeface="verdana" panose="020B0604030504040204" pitchFamily="34" charset="0"/>
              </a:rPr>
              <a:t>documentele</a:t>
            </a:r>
            <a:r>
              <a:rPr lang="en-US" sz="2400" dirty="0">
                <a:solidFill>
                  <a:srgbClr val="000000"/>
                </a:solidFill>
                <a:latin typeface="verdana" panose="020B0604030504040204" pitchFamily="34" charset="0"/>
              </a:rPr>
              <a:t> de </a:t>
            </a:r>
            <a:r>
              <a:rPr lang="en-US" sz="2400" dirty="0" err="1">
                <a:solidFill>
                  <a:srgbClr val="000000"/>
                </a:solidFill>
                <a:latin typeface="verdana" panose="020B0604030504040204" pitchFamily="34" charset="0"/>
              </a:rPr>
              <a:t>identitate</a:t>
            </a:r>
            <a:r>
              <a:rPr lang="en-US" sz="2400" dirty="0">
                <a:solidFill>
                  <a:srgbClr val="000000"/>
                </a:solidFill>
                <a:latin typeface="verdana" panose="020B0604030504040204" pitchFamily="34" charset="0"/>
              </a:rPr>
              <a:t> </a:t>
            </a:r>
            <a:r>
              <a:rPr lang="en-US" sz="2400" dirty="0" err="1">
                <a:solidFill>
                  <a:srgbClr val="000000"/>
                </a:solidFill>
                <a:latin typeface="verdana" panose="020B0604030504040204" pitchFamily="34" charset="0"/>
              </a:rPr>
              <a:t>sau</a:t>
            </a:r>
            <a:r>
              <a:rPr lang="en-US" sz="2400" dirty="0">
                <a:solidFill>
                  <a:srgbClr val="000000"/>
                </a:solidFill>
                <a:latin typeface="verdana" panose="020B0604030504040204" pitchFamily="34" charset="0"/>
              </a:rPr>
              <a:t> </a:t>
            </a:r>
            <a:r>
              <a:rPr lang="en-US" sz="2400" dirty="0" err="1">
                <a:solidFill>
                  <a:srgbClr val="000000"/>
                </a:solidFill>
                <a:latin typeface="verdana" panose="020B0604030504040204" pitchFamily="34" charset="0"/>
              </a:rPr>
              <a:t>alte</a:t>
            </a:r>
            <a:r>
              <a:rPr lang="en-US" sz="2400" dirty="0">
                <a:solidFill>
                  <a:srgbClr val="000000"/>
                </a:solidFill>
                <a:latin typeface="verdana" panose="020B0604030504040204" pitchFamily="34" charset="0"/>
              </a:rPr>
              <a:t> </a:t>
            </a:r>
            <a:r>
              <a:rPr lang="en-US" sz="2400" dirty="0" err="1">
                <a:solidFill>
                  <a:srgbClr val="000000"/>
                </a:solidFill>
                <a:latin typeface="verdana" panose="020B0604030504040204" pitchFamily="34" charset="0"/>
              </a:rPr>
              <a:t>efecte</a:t>
            </a:r>
            <a:r>
              <a:rPr lang="en-US" sz="2400" dirty="0">
                <a:solidFill>
                  <a:srgbClr val="000000"/>
                </a:solidFill>
                <a:latin typeface="verdana" panose="020B0604030504040204" pitchFamily="34" charset="0"/>
              </a:rPr>
              <a:t> </a:t>
            </a:r>
            <a:r>
              <a:rPr lang="en-US" sz="2400" dirty="0" err="1">
                <a:solidFill>
                  <a:srgbClr val="000000"/>
                </a:solidFill>
                <a:latin typeface="verdana" panose="020B0604030504040204" pitchFamily="34" charset="0"/>
              </a:rPr>
              <a:t>personale</a:t>
            </a:r>
            <a:r>
              <a:rPr lang="en-US" sz="2400" dirty="0">
                <a:solidFill>
                  <a:srgbClr val="000000"/>
                </a:solidFill>
                <a:latin typeface="verdana" panose="020B0604030504040204" pitchFamily="34" charset="0"/>
              </a:rPr>
              <a:t> de </a:t>
            </a:r>
            <a:r>
              <a:rPr lang="en-US" sz="2400" dirty="0" err="1">
                <a:solidFill>
                  <a:srgbClr val="000000"/>
                </a:solidFill>
                <a:latin typeface="verdana" panose="020B0604030504040204" pitchFamily="34" charset="0"/>
              </a:rPr>
              <a:t>valoare</a:t>
            </a:r>
            <a:r>
              <a:rPr lang="en-US" sz="2400" dirty="0">
                <a:solidFill>
                  <a:srgbClr val="000000"/>
                </a:solidFill>
                <a:latin typeface="verdana" panose="020B0604030504040204" pitchFamily="34" charset="0"/>
              </a:rPr>
              <a:t> </a:t>
            </a:r>
            <a:r>
              <a:rPr lang="en-US" sz="2400" dirty="0" err="1">
                <a:solidFill>
                  <a:srgbClr val="000000"/>
                </a:solidFill>
                <a:latin typeface="verdana" panose="020B0604030504040204" pitchFamily="34" charset="0"/>
              </a:rPr>
              <a:t>într</a:t>
            </a:r>
            <a:r>
              <a:rPr lang="en-US" sz="2400" dirty="0">
                <a:solidFill>
                  <a:srgbClr val="000000"/>
                </a:solidFill>
                <a:latin typeface="verdana" panose="020B0604030504040204" pitchFamily="34" charset="0"/>
              </a:rPr>
              <a:t>-un interval de </a:t>
            </a:r>
            <a:r>
              <a:rPr lang="en-US" sz="2400" dirty="0" err="1">
                <a:solidFill>
                  <a:srgbClr val="000000"/>
                </a:solidFill>
                <a:latin typeface="verdana" panose="020B0604030504040204" pitchFamily="34" charset="0"/>
              </a:rPr>
              <a:t>timp</a:t>
            </a:r>
            <a:r>
              <a:rPr lang="en-US" sz="2400" dirty="0">
                <a:solidFill>
                  <a:srgbClr val="000000"/>
                </a:solidFill>
                <a:latin typeface="verdana" panose="020B0604030504040204" pitchFamily="34" charset="0"/>
              </a:rPr>
              <a:t> </a:t>
            </a:r>
            <a:r>
              <a:rPr lang="en-US" sz="2400" dirty="0" err="1">
                <a:solidFill>
                  <a:srgbClr val="000000"/>
                </a:solidFill>
                <a:latin typeface="verdana" panose="020B0604030504040204" pitchFamily="34" charset="0"/>
              </a:rPr>
              <a:t>rezonabil</a:t>
            </a:r>
            <a:r>
              <a:rPr lang="ro-RO" dirty="0">
                <a:solidFill>
                  <a:srgbClr val="000000"/>
                </a:solidFill>
                <a:latin typeface="verdana" panose="020B0604030504040204" pitchFamily="34" charset="0"/>
              </a:rPr>
              <a:t>.</a:t>
            </a:r>
            <a:endParaRPr lang="en-US" dirty="0">
              <a:solidFill>
                <a:srgbClr val="000000"/>
              </a:solidFill>
              <a:latin typeface="verdana" panose="020B0604030504040204" pitchFamily="34" charset="0"/>
            </a:endParaRPr>
          </a:p>
        </p:txBody>
      </p:sp>
      <p:sp>
        <p:nvSpPr>
          <p:cNvPr id="7" name="TextBox 7"/>
          <p:cNvSpPr txBox="1"/>
          <p:nvPr/>
        </p:nvSpPr>
        <p:spPr>
          <a:xfrm>
            <a:off x="1028700" y="4467861"/>
            <a:ext cx="4709173" cy="2192908"/>
          </a:xfrm>
          <a:prstGeom prst="rect">
            <a:avLst/>
          </a:prstGeom>
        </p:spPr>
        <p:txBody>
          <a:bodyPr lIns="0" tIns="0" rIns="0" bIns="0" rtlCol="0" anchor="t">
            <a:spAutoFit/>
          </a:bodyPr>
          <a:lstStyle/>
          <a:p>
            <a:pPr algn="ctr">
              <a:lnSpc>
                <a:spcPts val="5719"/>
              </a:lnSpc>
            </a:pPr>
            <a:r>
              <a:rPr lang="en-US" sz="4800" dirty="0" err="1">
                <a:solidFill>
                  <a:srgbClr val="000000"/>
                </a:solidFill>
              </a:rPr>
              <a:t>Reținerea</a:t>
            </a:r>
            <a:r>
              <a:rPr lang="en-US" sz="4800" dirty="0">
                <a:solidFill>
                  <a:srgbClr val="000000"/>
                </a:solidFill>
              </a:rPr>
              <a:t> </a:t>
            </a:r>
            <a:r>
              <a:rPr lang="en-US" sz="4800" dirty="0" err="1">
                <a:solidFill>
                  <a:srgbClr val="000000"/>
                </a:solidFill>
              </a:rPr>
              <a:t>documentelor</a:t>
            </a:r>
            <a:r>
              <a:rPr lang="en-US" sz="4800" dirty="0">
                <a:solidFill>
                  <a:srgbClr val="000000"/>
                </a:solidFill>
              </a:rPr>
              <a:t> de </a:t>
            </a:r>
            <a:r>
              <a:rPr lang="en-US" sz="4800" dirty="0" err="1">
                <a:solidFill>
                  <a:srgbClr val="000000"/>
                </a:solidFill>
              </a:rPr>
              <a:t>identitate</a:t>
            </a:r>
            <a:endParaRPr lang="en-US" sz="4800" dirty="0">
              <a:solidFill>
                <a:srgbClr val="1D2896"/>
              </a:solidFill>
            </a:endParaRPr>
          </a:p>
        </p:txBody>
      </p:sp>
      <p:grpSp>
        <p:nvGrpSpPr>
          <p:cNvPr id="8" name="Group 8"/>
          <p:cNvGrpSpPr/>
          <p:nvPr/>
        </p:nvGrpSpPr>
        <p:grpSpPr>
          <a:xfrm>
            <a:off x="15701935" y="9544050"/>
            <a:ext cx="473857" cy="473857"/>
            <a:chOff x="0" y="0"/>
            <a:chExt cx="812800" cy="812800"/>
          </a:xfrm>
        </p:grpSpPr>
        <p:sp>
          <p:nvSpPr>
            <p:cNvPr id="9" name="Freeform 9"/>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24225C"/>
            </a:solidFill>
          </p:spPr>
        </p:sp>
        <p:sp>
          <p:nvSpPr>
            <p:cNvPr id="10" name="TextBox 10"/>
            <p:cNvSpPr txBox="1"/>
            <p:nvPr/>
          </p:nvSpPr>
          <p:spPr>
            <a:xfrm>
              <a:off x="76200" y="104775"/>
              <a:ext cx="660400" cy="631825"/>
            </a:xfrm>
            <a:prstGeom prst="rect">
              <a:avLst/>
            </a:prstGeom>
          </p:spPr>
          <p:txBody>
            <a:bodyPr lIns="50800" tIns="50800" rIns="50800" bIns="50800" rtlCol="0" anchor="ctr"/>
            <a:lstStyle/>
            <a:p>
              <a:pPr algn="ctr">
                <a:lnSpc>
                  <a:spcPts val="2000"/>
                </a:lnSpc>
              </a:pPr>
              <a:endParaRPr>
                <a:solidFill>
                  <a:prstClr val="black"/>
                </a:solidFill>
              </a:endParaRPr>
            </a:p>
          </p:txBody>
        </p:sp>
      </p:grpSp>
      <p:grpSp>
        <p:nvGrpSpPr>
          <p:cNvPr id="11" name="Group 11"/>
          <p:cNvGrpSpPr/>
          <p:nvPr/>
        </p:nvGrpSpPr>
        <p:grpSpPr>
          <a:xfrm>
            <a:off x="16790205" y="9544050"/>
            <a:ext cx="473857" cy="473857"/>
            <a:chOff x="0" y="0"/>
            <a:chExt cx="812800" cy="812800"/>
          </a:xfrm>
        </p:grpSpPr>
        <p:sp>
          <p:nvSpPr>
            <p:cNvPr id="12" name="Freeform 12"/>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24225C"/>
            </a:solidFill>
          </p:spPr>
        </p:sp>
        <p:sp>
          <p:nvSpPr>
            <p:cNvPr id="13" name="TextBox 13"/>
            <p:cNvSpPr txBox="1"/>
            <p:nvPr/>
          </p:nvSpPr>
          <p:spPr>
            <a:xfrm>
              <a:off x="76200" y="104775"/>
              <a:ext cx="660400" cy="631825"/>
            </a:xfrm>
            <a:prstGeom prst="rect">
              <a:avLst/>
            </a:prstGeom>
          </p:spPr>
          <p:txBody>
            <a:bodyPr lIns="50800" tIns="50800" rIns="50800" bIns="50800" rtlCol="0" anchor="ctr"/>
            <a:lstStyle/>
            <a:p>
              <a:pPr algn="ctr">
                <a:lnSpc>
                  <a:spcPts val="2000"/>
                </a:lnSpc>
              </a:pPr>
              <a:endParaRPr>
                <a:solidFill>
                  <a:prstClr val="black"/>
                </a:solidFill>
              </a:endParaRPr>
            </a:p>
          </p:txBody>
        </p:sp>
      </p:grpSp>
      <p:grpSp>
        <p:nvGrpSpPr>
          <p:cNvPr id="14" name="Group 14"/>
          <p:cNvGrpSpPr/>
          <p:nvPr/>
        </p:nvGrpSpPr>
        <p:grpSpPr>
          <a:xfrm>
            <a:off x="15938863" y="9544050"/>
            <a:ext cx="1088270" cy="473857"/>
            <a:chOff x="0" y="0"/>
            <a:chExt cx="286623" cy="124802"/>
          </a:xfrm>
        </p:grpSpPr>
        <p:sp>
          <p:nvSpPr>
            <p:cNvPr id="15" name="Freeform 15"/>
            <p:cNvSpPr/>
            <p:nvPr/>
          </p:nvSpPr>
          <p:spPr>
            <a:xfrm>
              <a:off x="0" y="0"/>
              <a:ext cx="286623" cy="124802"/>
            </a:xfrm>
            <a:custGeom>
              <a:avLst/>
              <a:gdLst/>
              <a:ahLst/>
              <a:cxnLst/>
              <a:rect l="l" t="t" r="r" b="b"/>
              <a:pathLst>
                <a:path w="286623" h="124802">
                  <a:moveTo>
                    <a:pt x="0" y="0"/>
                  </a:moveTo>
                  <a:lnTo>
                    <a:pt x="286623" y="0"/>
                  </a:lnTo>
                  <a:lnTo>
                    <a:pt x="286623" y="124802"/>
                  </a:lnTo>
                  <a:lnTo>
                    <a:pt x="0" y="124802"/>
                  </a:lnTo>
                  <a:close/>
                </a:path>
              </a:pathLst>
            </a:custGeom>
            <a:solidFill>
              <a:srgbClr val="24225C"/>
            </a:solidFill>
          </p:spPr>
        </p:sp>
        <p:sp>
          <p:nvSpPr>
            <p:cNvPr id="16" name="TextBox 16"/>
            <p:cNvSpPr txBox="1"/>
            <p:nvPr/>
          </p:nvSpPr>
          <p:spPr>
            <a:xfrm>
              <a:off x="0" y="28575"/>
              <a:ext cx="812800" cy="784225"/>
            </a:xfrm>
            <a:prstGeom prst="rect">
              <a:avLst/>
            </a:prstGeom>
          </p:spPr>
          <p:txBody>
            <a:bodyPr lIns="50800" tIns="50800" rIns="50800" bIns="50800" rtlCol="0" anchor="ctr"/>
            <a:lstStyle/>
            <a:p>
              <a:pPr algn="ctr">
                <a:lnSpc>
                  <a:spcPts val="2000"/>
                </a:lnSpc>
              </a:pPr>
              <a:endParaRPr>
                <a:solidFill>
                  <a:prstClr val="black"/>
                </a:solidFill>
              </a:endParaRPr>
            </a:p>
          </p:txBody>
        </p:sp>
      </p:grpSp>
      <p:sp>
        <p:nvSpPr>
          <p:cNvPr id="17" name="TextBox 17"/>
          <p:cNvSpPr txBox="1"/>
          <p:nvPr/>
        </p:nvSpPr>
        <p:spPr>
          <a:xfrm>
            <a:off x="15938863" y="9660329"/>
            <a:ext cx="1088270" cy="269875"/>
          </a:xfrm>
          <a:prstGeom prst="rect">
            <a:avLst/>
          </a:prstGeom>
        </p:spPr>
        <p:txBody>
          <a:bodyPr lIns="0" tIns="0" rIns="0" bIns="0" rtlCol="0" anchor="t">
            <a:spAutoFit/>
          </a:bodyPr>
          <a:lstStyle/>
          <a:p>
            <a:pPr algn="ctr">
              <a:lnSpc>
                <a:spcPts val="2000"/>
              </a:lnSpc>
            </a:pPr>
            <a:r>
              <a:rPr lang="en-US" sz="2000">
                <a:solidFill>
                  <a:srgbClr val="FFFFFF"/>
                </a:solidFill>
                <a:latin typeface="Kollektif"/>
              </a:rPr>
              <a:t>05/12</a:t>
            </a:r>
          </a:p>
        </p:txBody>
      </p:sp>
      <p:grpSp>
        <p:nvGrpSpPr>
          <p:cNvPr id="18" name="Group 18"/>
          <p:cNvGrpSpPr/>
          <p:nvPr/>
        </p:nvGrpSpPr>
        <p:grpSpPr>
          <a:xfrm>
            <a:off x="8674905" y="9544050"/>
            <a:ext cx="473857" cy="473857"/>
            <a:chOff x="0" y="0"/>
            <a:chExt cx="812800" cy="812800"/>
          </a:xfrm>
        </p:grpSpPr>
        <p:sp>
          <p:nvSpPr>
            <p:cNvPr id="19" name="Freeform 19"/>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24225C"/>
            </a:solidFill>
          </p:spPr>
        </p:sp>
        <p:sp>
          <p:nvSpPr>
            <p:cNvPr id="20" name="TextBox 20"/>
            <p:cNvSpPr txBox="1"/>
            <p:nvPr/>
          </p:nvSpPr>
          <p:spPr>
            <a:xfrm>
              <a:off x="76200" y="104775"/>
              <a:ext cx="660400" cy="631825"/>
            </a:xfrm>
            <a:prstGeom prst="rect">
              <a:avLst/>
            </a:prstGeom>
          </p:spPr>
          <p:txBody>
            <a:bodyPr lIns="50800" tIns="50800" rIns="50800" bIns="50800" rtlCol="0" anchor="ctr"/>
            <a:lstStyle/>
            <a:p>
              <a:pPr algn="ctr">
                <a:lnSpc>
                  <a:spcPts val="2000"/>
                </a:lnSpc>
              </a:pPr>
              <a:endParaRPr>
                <a:solidFill>
                  <a:prstClr val="black"/>
                </a:solidFill>
              </a:endParaRPr>
            </a:p>
          </p:txBody>
        </p:sp>
      </p:grpSp>
      <p:grpSp>
        <p:nvGrpSpPr>
          <p:cNvPr id="21" name="Group 21"/>
          <p:cNvGrpSpPr/>
          <p:nvPr/>
        </p:nvGrpSpPr>
        <p:grpSpPr>
          <a:xfrm>
            <a:off x="9139238" y="9544050"/>
            <a:ext cx="473857" cy="473857"/>
            <a:chOff x="0" y="0"/>
            <a:chExt cx="812800" cy="812800"/>
          </a:xfrm>
        </p:grpSpPr>
        <p:sp>
          <p:nvSpPr>
            <p:cNvPr id="22" name="Freeform 22"/>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24225C"/>
            </a:solidFill>
          </p:spPr>
        </p:sp>
        <p:sp>
          <p:nvSpPr>
            <p:cNvPr id="23" name="TextBox 23"/>
            <p:cNvSpPr txBox="1"/>
            <p:nvPr/>
          </p:nvSpPr>
          <p:spPr>
            <a:xfrm>
              <a:off x="76200" y="104775"/>
              <a:ext cx="660400" cy="631825"/>
            </a:xfrm>
            <a:prstGeom prst="rect">
              <a:avLst/>
            </a:prstGeom>
          </p:spPr>
          <p:txBody>
            <a:bodyPr lIns="50800" tIns="50800" rIns="50800" bIns="50800" rtlCol="0" anchor="ctr"/>
            <a:lstStyle/>
            <a:p>
              <a:pPr algn="ctr">
                <a:lnSpc>
                  <a:spcPts val="2000"/>
                </a:lnSpc>
              </a:pPr>
              <a:endParaRPr>
                <a:solidFill>
                  <a:prstClr val="black"/>
                </a:solidFill>
              </a:endParaRPr>
            </a:p>
          </p:txBody>
        </p:sp>
      </p:grpSp>
      <p:grpSp>
        <p:nvGrpSpPr>
          <p:cNvPr id="24" name="Group 24"/>
          <p:cNvGrpSpPr/>
          <p:nvPr/>
        </p:nvGrpSpPr>
        <p:grpSpPr>
          <a:xfrm>
            <a:off x="8911834" y="9544050"/>
            <a:ext cx="464332" cy="473857"/>
            <a:chOff x="0" y="0"/>
            <a:chExt cx="122293" cy="124802"/>
          </a:xfrm>
        </p:grpSpPr>
        <p:sp>
          <p:nvSpPr>
            <p:cNvPr id="25" name="Freeform 25"/>
            <p:cNvSpPr/>
            <p:nvPr/>
          </p:nvSpPr>
          <p:spPr>
            <a:xfrm>
              <a:off x="0" y="0"/>
              <a:ext cx="122293" cy="124802"/>
            </a:xfrm>
            <a:custGeom>
              <a:avLst/>
              <a:gdLst/>
              <a:ahLst/>
              <a:cxnLst/>
              <a:rect l="l" t="t" r="r" b="b"/>
              <a:pathLst>
                <a:path w="122293" h="124802">
                  <a:moveTo>
                    <a:pt x="0" y="0"/>
                  </a:moveTo>
                  <a:lnTo>
                    <a:pt x="122293" y="0"/>
                  </a:lnTo>
                  <a:lnTo>
                    <a:pt x="122293" y="124802"/>
                  </a:lnTo>
                  <a:lnTo>
                    <a:pt x="0" y="124802"/>
                  </a:lnTo>
                  <a:close/>
                </a:path>
              </a:pathLst>
            </a:custGeom>
            <a:solidFill>
              <a:srgbClr val="24225C"/>
            </a:solidFill>
          </p:spPr>
        </p:sp>
        <p:sp>
          <p:nvSpPr>
            <p:cNvPr id="26" name="TextBox 26"/>
            <p:cNvSpPr txBox="1"/>
            <p:nvPr/>
          </p:nvSpPr>
          <p:spPr>
            <a:xfrm>
              <a:off x="0" y="28575"/>
              <a:ext cx="812800" cy="784225"/>
            </a:xfrm>
            <a:prstGeom prst="rect">
              <a:avLst/>
            </a:prstGeom>
          </p:spPr>
          <p:txBody>
            <a:bodyPr lIns="50800" tIns="50800" rIns="50800" bIns="50800" rtlCol="0" anchor="ctr"/>
            <a:lstStyle/>
            <a:p>
              <a:pPr algn="ctr">
                <a:lnSpc>
                  <a:spcPts val="2000"/>
                </a:lnSpc>
              </a:pPr>
              <a:endParaRPr>
                <a:solidFill>
                  <a:prstClr val="black"/>
                </a:solidFill>
              </a:endParaRPr>
            </a:p>
          </p:txBody>
        </p:sp>
      </p:grpSp>
      <p:pic>
        <p:nvPicPr>
          <p:cNvPr id="27" name="Picture 27"/>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973740" y="9648895"/>
            <a:ext cx="350045" cy="281309"/>
          </a:xfrm>
          <a:prstGeom prst="rect">
            <a:avLst/>
          </a:prstGeom>
        </p:spPr>
      </p:pic>
      <p:sp>
        <p:nvSpPr>
          <p:cNvPr id="28" name="TextBox 28"/>
          <p:cNvSpPr txBox="1"/>
          <p:nvPr/>
        </p:nvSpPr>
        <p:spPr>
          <a:xfrm>
            <a:off x="231108" y="1009650"/>
            <a:ext cx="18363924" cy="807913"/>
          </a:xfrm>
          <a:prstGeom prst="rect">
            <a:avLst/>
          </a:prstGeom>
        </p:spPr>
        <p:txBody>
          <a:bodyPr lIns="0" tIns="0" rIns="0" bIns="0" rtlCol="0" anchor="t">
            <a:spAutoFit/>
          </a:bodyPr>
          <a:lstStyle/>
          <a:p>
            <a:pPr>
              <a:lnSpc>
                <a:spcPts val="6299"/>
              </a:lnSpc>
            </a:pPr>
            <a:r>
              <a:rPr lang="ro-RO" sz="6999" dirty="0">
                <a:solidFill>
                  <a:srgbClr val="24225C"/>
                </a:solidFill>
                <a:latin typeface="Assistant Bold"/>
              </a:rPr>
              <a:t>                        </a:t>
            </a:r>
            <a:r>
              <a:rPr lang="en-US" sz="6999" dirty="0">
                <a:solidFill>
                  <a:srgbClr val="24225C"/>
                </a:solidFill>
                <a:latin typeface="Assistant Bold"/>
              </a:rPr>
              <a:t>I</a:t>
            </a:r>
            <a:r>
              <a:rPr lang="ro-RO" sz="6999" dirty="0">
                <a:solidFill>
                  <a:srgbClr val="24225C"/>
                </a:solidFill>
                <a:latin typeface="Assistant Bold"/>
              </a:rPr>
              <a:t>ndicatori referitori la mijloace</a:t>
            </a:r>
            <a:endParaRPr lang="en-US" sz="6999" dirty="0">
              <a:solidFill>
                <a:srgbClr val="24225C"/>
              </a:solidFill>
              <a:latin typeface="Assistant Bold"/>
            </a:endParaRPr>
          </a:p>
        </p:txBody>
      </p:sp>
      <p:pic>
        <p:nvPicPr>
          <p:cNvPr id="29" name="Picture 29"/>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6853107" y="3478907"/>
            <a:ext cx="1821798" cy="728719"/>
          </a:xfrm>
          <a:prstGeom prst="rect">
            <a:avLst/>
          </a:prstGeom>
        </p:spPr>
      </p:pic>
    </p:spTree>
    <p:extLst>
      <p:ext uri="{BB962C8B-B14F-4D97-AF65-F5344CB8AC3E}">
        <p14:creationId xmlns:p14="http://schemas.microsoft.com/office/powerpoint/2010/main" val="233621715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rot="5400000" flipH="1">
            <a:off x="-2185848" y="0"/>
            <a:ext cx="10287000" cy="10287000"/>
          </a:xfrm>
          <a:prstGeom prst="rect">
            <a:avLst/>
          </a:prstGeom>
        </p:spPr>
      </p:pic>
      <p:grpSp>
        <p:nvGrpSpPr>
          <p:cNvPr id="3" name="Group 3"/>
          <p:cNvGrpSpPr>
            <a:grpSpLocks noChangeAspect="1"/>
          </p:cNvGrpSpPr>
          <p:nvPr/>
        </p:nvGrpSpPr>
        <p:grpSpPr>
          <a:xfrm rot="5400000">
            <a:off x="1483399" y="2386436"/>
            <a:ext cx="3799774" cy="5106316"/>
            <a:chOff x="0" y="0"/>
            <a:chExt cx="3663950" cy="4923790"/>
          </a:xfrm>
        </p:grpSpPr>
        <p:sp>
          <p:nvSpPr>
            <p:cNvPr id="4" name="Freeform 4"/>
            <p:cNvSpPr/>
            <p:nvPr/>
          </p:nvSpPr>
          <p:spPr>
            <a:xfrm>
              <a:off x="31750" y="31750"/>
              <a:ext cx="3600450" cy="4859020"/>
            </a:xfrm>
            <a:custGeom>
              <a:avLst/>
              <a:gdLst/>
              <a:ahLst/>
              <a:cxnLst/>
              <a:rect l="l" t="t" r="r" b="b"/>
              <a:pathLst>
                <a:path w="3600450" h="4859020">
                  <a:moveTo>
                    <a:pt x="3600450" y="4499610"/>
                  </a:moveTo>
                  <a:cubicBezTo>
                    <a:pt x="3600450" y="4699000"/>
                    <a:pt x="3439160" y="4859020"/>
                    <a:pt x="3241040" y="4859020"/>
                  </a:cubicBezTo>
                  <a:lnTo>
                    <a:pt x="359410" y="4859020"/>
                  </a:lnTo>
                  <a:cubicBezTo>
                    <a:pt x="160020" y="4859020"/>
                    <a:pt x="0" y="4697730"/>
                    <a:pt x="0" y="4499610"/>
                  </a:cubicBezTo>
                  <a:lnTo>
                    <a:pt x="0" y="359410"/>
                  </a:lnTo>
                  <a:cubicBezTo>
                    <a:pt x="0" y="160020"/>
                    <a:pt x="161290" y="0"/>
                    <a:pt x="359410" y="0"/>
                  </a:cubicBezTo>
                  <a:lnTo>
                    <a:pt x="3239770" y="0"/>
                  </a:lnTo>
                  <a:cubicBezTo>
                    <a:pt x="3439160" y="0"/>
                    <a:pt x="3599180" y="161290"/>
                    <a:pt x="3599180" y="359410"/>
                  </a:cubicBezTo>
                  <a:lnTo>
                    <a:pt x="3600450" y="4499610"/>
                  </a:lnTo>
                  <a:close/>
                </a:path>
              </a:pathLst>
            </a:custGeom>
            <a:solidFill>
              <a:srgbClr val="C939E6"/>
            </a:solidFill>
          </p:spPr>
        </p:sp>
        <p:sp>
          <p:nvSpPr>
            <p:cNvPr id="5" name="Freeform 5"/>
            <p:cNvSpPr/>
            <p:nvPr/>
          </p:nvSpPr>
          <p:spPr>
            <a:xfrm>
              <a:off x="0" y="0"/>
              <a:ext cx="3663950" cy="4923790"/>
            </a:xfrm>
            <a:custGeom>
              <a:avLst/>
              <a:gdLst/>
              <a:ahLst/>
              <a:cxnLst/>
              <a:rect l="l" t="t" r="r" b="b"/>
              <a:pathLst>
                <a:path w="3663950" h="4923790">
                  <a:moveTo>
                    <a:pt x="3271520" y="4923790"/>
                  </a:moveTo>
                  <a:lnTo>
                    <a:pt x="391160" y="4923790"/>
                  </a:lnTo>
                  <a:cubicBezTo>
                    <a:pt x="175260" y="4923790"/>
                    <a:pt x="0" y="4748530"/>
                    <a:pt x="0" y="4532630"/>
                  </a:cubicBezTo>
                  <a:lnTo>
                    <a:pt x="0" y="392430"/>
                  </a:lnTo>
                  <a:cubicBezTo>
                    <a:pt x="0" y="175260"/>
                    <a:pt x="175260" y="0"/>
                    <a:pt x="391160" y="0"/>
                  </a:cubicBezTo>
                  <a:lnTo>
                    <a:pt x="3271520" y="0"/>
                  </a:lnTo>
                  <a:cubicBezTo>
                    <a:pt x="3487420" y="0"/>
                    <a:pt x="3662680" y="175260"/>
                    <a:pt x="3662680" y="391160"/>
                  </a:cubicBezTo>
                  <a:lnTo>
                    <a:pt x="3662680" y="4531360"/>
                  </a:lnTo>
                  <a:cubicBezTo>
                    <a:pt x="3663950" y="4747260"/>
                    <a:pt x="3487420" y="4923790"/>
                    <a:pt x="3271520" y="4923790"/>
                  </a:cubicBezTo>
                  <a:close/>
                  <a:moveTo>
                    <a:pt x="391160" y="63500"/>
                  </a:moveTo>
                  <a:cubicBezTo>
                    <a:pt x="210820" y="63500"/>
                    <a:pt x="63500" y="210820"/>
                    <a:pt x="63500" y="391160"/>
                  </a:cubicBezTo>
                  <a:lnTo>
                    <a:pt x="63500" y="4531360"/>
                  </a:lnTo>
                  <a:cubicBezTo>
                    <a:pt x="63500" y="4712970"/>
                    <a:pt x="210820" y="4859020"/>
                    <a:pt x="391160" y="4859020"/>
                  </a:cubicBezTo>
                  <a:lnTo>
                    <a:pt x="3271520" y="4859020"/>
                  </a:lnTo>
                  <a:cubicBezTo>
                    <a:pt x="3453130" y="4859020"/>
                    <a:pt x="3599180" y="4711700"/>
                    <a:pt x="3599180" y="4531360"/>
                  </a:cubicBezTo>
                  <a:lnTo>
                    <a:pt x="3599180" y="391160"/>
                  </a:lnTo>
                  <a:cubicBezTo>
                    <a:pt x="3599180" y="209550"/>
                    <a:pt x="3451860" y="63500"/>
                    <a:pt x="3271520" y="63500"/>
                  </a:cubicBezTo>
                  <a:lnTo>
                    <a:pt x="391160" y="63500"/>
                  </a:lnTo>
                  <a:close/>
                </a:path>
              </a:pathLst>
            </a:custGeom>
            <a:solidFill>
              <a:srgbClr val="C939E6"/>
            </a:solidFill>
          </p:spPr>
        </p:sp>
      </p:grpSp>
      <p:sp>
        <p:nvSpPr>
          <p:cNvPr id="6" name="TextBox 6"/>
          <p:cNvSpPr txBox="1"/>
          <p:nvPr/>
        </p:nvSpPr>
        <p:spPr>
          <a:xfrm>
            <a:off x="8534400" y="1707940"/>
            <a:ext cx="9195777" cy="7109639"/>
          </a:xfrm>
          <a:prstGeom prst="rect">
            <a:avLst/>
          </a:prstGeom>
        </p:spPr>
        <p:txBody>
          <a:bodyPr wrap="square" lIns="0" tIns="0" rIns="0" bIns="0" rtlCol="0" anchor="t">
            <a:spAutoFit/>
          </a:bodyPr>
          <a:lstStyle/>
          <a:p>
            <a:pPr marL="807079" lvl="1" indent="-342900" algn="just">
              <a:lnSpc>
                <a:spcPct val="150000"/>
              </a:lnSpc>
              <a:buFont typeface="Arial" panose="020B0604020202020204" pitchFamily="34" charset="0"/>
              <a:buChar char="•"/>
            </a:pPr>
            <a:r>
              <a:rPr lang="ro-RO" sz="1400" dirty="0">
                <a:solidFill>
                  <a:srgbClr val="000000"/>
                </a:solidFill>
                <a:latin typeface="verdana" panose="020B0604030504040204" pitchFamily="34" charset="0"/>
              </a:rPr>
              <a:t>Angajatorul nu este în măsură să prezinte un contract de muncă sau o dovadă că salariul a fost plătit persoanei</a:t>
            </a:r>
          </a:p>
          <a:p>
            <a:pPr marL="807079" lvl="1" indent="-342900" algn="just">
              <a:lnSpc>
                <a:spcPct val="150000"/>
              </a:lnSpc>
              <a:buFont typeface="Arial" panose="020B0604020202020204" pitchFamily="34" charset="0"/>
              <a:buChar char="•"/>
            </a:pPr>
            <a:r>
              <a:rPr lang="ro-RO" sz="1400" dirty="0">
                <a:solidFill>
                  <a:srgbClr val="000000"/>
                </a:solidFill>
                <a:latin typeface="verdana" panose="020B0604030504040204" pitchFamily="34" charset="0"/>
              </a:rPr>
              <a:t>Persoana nu are contract de muncă sau termenii și condițiile acestuia sunt definiți necorespunzător</a:t>
            </a:r>
          </a:p>
          <a:p>
            <a:pPr marL="807079" lvl="1" indent="-342900" algn="just">
              <a:lnSpc>
                <a:spcPct val="150000"/>
              </a:lnSpc>
              <a:buFont typeface="Arial" panose="020B0604020202020204" pitchFamily="34" charset="0"/>
              <a:buChar char="•"/>
            </a:pPr>
            <a:r>
              <a:rPr lang="ro-RO" sz="1400" dirty="0">
                <a:solidFill>
                  <a:srgbClr val="000000"/>
                </a:solidFill>
                <a:latin typeface="verdana" panose="020B0604030504040204" pitchFamily="34" charset="0"/>
              </a:rPr>
              <a:t>Persoana este plătită în acord (în funcție de rezultate) și trebuie să lucreze ore suplimentare pentru a câștiga salariul minim stabilit de lege</a:t>
            </a:r>
          </a:p>
          <a:p>
            <a:pPr marL="807079" lvl="1" indent="-342900" algn="just">
              <a:lnSpc>
                <a:spcPct val="150000"/>
              </a:lnSpc>
              <a:buFont typeface="Arial" panose="020B0604020202020204" pitchFamily="34" charset="0"/>
              <a:buChar char="•"/>
            </a:pPr>
            <a:r>
              <a:rPr lang="ro-RO" sz="1400" dirty="0">
                <a:solidFill>
                  <a:srgbClr val="000000"/>
                </a:solidFill>
                <a:latin typeface="verdana" panose="020B0604030504040204" pitchFamily="34" charset="0"/>
              </a:rPr>
              <a:t>Documentele de angajare și evidențele salariale au fost modificate</a:t>
            </a:r>
          </a:p>
          <a:p>
            <a:pPr marL="807079" lvl="1" indent="-342900" algn="just">
              <a:lnSpc>
                <a:spcPct val="150000"/>
              </a:lnSpc>
              <a:buFont typeface="Arial" panose="020B0604020202020204" pitchFamily="34" charset="0"/>
              <a:buChar char="•"/>
            </a:pPr>
            <a:r>
              <a:rPr lang="ro-RO" sz="1400" dirty="0">
                <a:solidFill>
                  <a:srgbClr val="000000"/>
                </a:solidFill>
                <a:latin typeface="verdana" panose="020B0604030504040204" pitchFamily="34" charset="0"/>
              </a:rPr>
              <a:t>Angajatorul menține două seturi de evidențe sau există discrepanțe însemnate între sumele pe care susține că le-a plătit angajatorul și sumele pe care le-a primit lucrătorul</a:t>
            </a:r>
          </a:p>
          <a:p>
            <a:pPr marL="807079" lvl="1" indent="-342900" algn="just">
              <a:lnSpc>
                <a:spcPct val="150000"/>
              </a:lnSpc>
              <a:buFont typeface="Arial" panose="020B0604020202020204" pitchFamily="34" charset="0"/>
              <a:buChar char="•"/>
            </a:pPr>
            <a:r>
              <a:rPr lang="ro-RO" sz="1400" dirty="0">
                <a:solidFill>
                  <a:srgbClr val="000000"/>
                </a:solidFill>
                <a:latin typeface="verdana" panose="020B0604030504040204" pitchFamily="34" charset="0"/>
              </a:rPr>
              <a:t>Persoanei i se plătește mai puțin decât salariul minim stabilit prin lege și decât i s-a promis</a:t>
            </a:r>
          </a:p>
          <a:p>
            <a:pPr marL="807079" lvl="1" indent="-342900" algn="just">
              <a:lnSpc>
                <a:spcPct val="150000"/>
              </a:lnSpc>
              <a:buFont typeface="Arial" panose="020B0604020202020204" pitchFamily="34" charset="0"/>
              <a:buChar char="•"/>
            </a:pPr>
            <a:r>
              <a:rPr lang="ro-RO" sz="1400" dirty="0">
                <a:solidFill>
                  <a:srgbClr val="000000"/>
                </a:solidFill>
                <a:latin typeface="verdana" panose="020B0604030504040204" pitchFamily="34" charset="0"/>
              </a:rPr>
              <a:t>Salariul se plătește sub forma de tichete, cupoane sau bilete la ordin</a:t>
            </a:r>
          </a:p>
          <a:p>
            <a:pPr marL="807079" lvl="1" indent="-342900" algn="just">
              <a:lnSpc>
                <a:spcPct val="150000"/>
              </a:lnSpc>
              <a:buFont typeface="Arial" panose="020B0604020202020204" pitchFamily="34" charset="0"/>
              <a:buChar char="•"/>
            </a:pPr>
            <a:r>
              <a:rPr lang="ro-RO" sz="1400" dirty="0">
                <a:solidFill>
                  <a:srgbClr val="000000"/>
                </a:solidFill>
                <a:latin typeface="verdana" panose="020B0604030504040204" pitchFamily="34" charset="0"/>
              </a:rPr>
              <a:t>Persoana nu își poate accesa în mod direct veniturile</a:t>
            </a:r>
          </a:p>
          <a:p>
            <a:pPr marL="807079" lvl="1" indent="-342900" algn="just">
              <a:lnSpc>
                <a:spcPct val="150000"/>
              </a:lnSpc>
              <a:buFont typeface="Arial" panose="020B0604020202020204" pitchFamily="34" charset="0"/>
              <a:buChar char="•"/>
            </a:pPr>
            <a:r>
              <a:rPr lang="ro-RO" sz="1400" dirty="0">
                <a:solidFill>
                  <a:srgbClr val="000000"/>
                </a:solidFill>
                <a:latin typeface="verdana" panose="020B0604030504040204" pitchFamily="34" charset="0"/>
              </a:rPr>
              <a:t>O mare parte din salariul persoanei este plătit în natură (prin furnizarea de bunuri sau servicii, masă, cazare)</a:t>
            </a:r>
          </a:p>
          <a:p>
            <a:pPr marL="807079" lvl="1" indent="-342900" algn="just">
              <a:lnSpc>
                <a:spcPct val="150000"/>
              </a:lnSpc>
              <a:buFont typeface="Arial" panose="020B0604020202020204" pitchFamily="34" charset="0"/>
              <a:buChar char="•"/>
            </a:pPr>
            <a:r>
              <a:rPr lang="ro-RO" sz="1400" dirty="0">
                <a:solidFill>
                  <a:srgbClr val="000000"/>
                </a:solidFill>
                <a:latin typeface="verdana" panose="020B0604030504040204" pitchFamily="34" charset="0"/>
              </a:rPr>
              <a:t>Plățile sunt neregulate și/sau adesea întârziate</a:t>
            </a:r>
          </a:p>
          <a:p>
            <a:pPr marL="807079" lvl="1" indent="-342900" algn="just">
              <a:lnSpc>
                <a:spcPct val="150000"/>
              </a:lnSpc>
              <a:buFont typeface="Arial" panose="020B0604020202020204" pitchFamily="34" charset="0"/>
              <a:buChar char="•"/>
            </a:pPr>
            <a:r>
              <a:rPr lang="ro-RO" sz="1400" dirty="0">
                <a:solidFill>
                  <a:srgbClr val="000000"/>
                </a:solidFill>
                <a:latin typeface="verdana" panose="020B0604030504040204" pitchFamily="34" charset="0"/>
              </a:rPr>
              <a:t>Persoana este supusă unor rețineri salariale excesive și ilegale</a:t>
            </a:r>
          </a:p>
          <a:p>
            <a:pPr marL="807079" lvl="1" indent="-342900" algn="just">
              <a:lnSpc>
                <a:spcPct val="150000"/>
              </a:lnSpc>
              <a:buFont typeface="Arial" panose="020B0604020202020204" pitchFamily="34" charset="0"/>
              <a:buChar char="•"/>
            </a:pPr>
            <a:r>
              <a:rPr lang="ro-RO" sz="1400" dirty="0">
                <a:solidFill>
                  <a:srgbClr val="000000"/>
                </a:solidFill>
                <a:latin typeface="verdana" panose="020B0604030504040204" pitchFamily="34" charset="0"/>
              </a:rPr>
              <a:t>Persoanei nu i se dă fluturaș salarial sau orice alt document care să cuprindă reținerile salariale</a:t>
            </a:r>
          </a:p>
          <a:p>
            <a:pPr marL="807079" lvl="1" indent="-342900" algn="just">
              <a:lnSpc>
                <a:spcPct val="150000"/>
              </a:lnSpc>
              <a:buFont typeface="Arial" panose="020B0604020202020204" pitchFamily="34" charset="0"/>
              <a:buChar char="•"/>
            </a:pPr>
            <a:r>
              <a:rPr lang="ro-RO" sz="1400" dirty="0">
                <a:solidFill>
                  <a:srgbClr val="000000"/>
                </a:solidFill>
                <a:latin typeface="verdana" panose="020B0604030504040204" pitchFamily="34" charset="0"/>
              </a:rPr>
              <a:t>Persoana nu înțelege cum se calculează salariul sau reținerile ori cât de mult câștigă </a:t>
            </a:r>
          </a:p>
          <a:p>
            <a:pPr marL="807079" lvl="1" indent="-342900" algn="just">
              <a:lnSpc>
                <a:spcPct val="150000"/>
              </a:lnSpc>
              <a:buFont typeface="Arial" panose="020B0604020202020204" pitchFamily="34" charset="0"/>
              <a:buChar char="•"/>
            </a:pPr>
            <a:r>
              <a:rPr lang="ro-RO" sz="1400" dirty="0">
                <a:solidFill>
                  <a:srgbClr val="000000"/>
                </a:solidFill>
                <a:latin typeface="verdana" panose="020B0604030504040204" pitchFamily="34" charset="0"/>
              </a:rPr>
              <a:t>Angajatorul furnizează persoanei alimente și alte bunuri la prețuri excesive, cu mult peste prețul pieței (prin intermediul unui magazin în incinta spațiului de lucru, controlat de angajator)</a:t>
            </a:r>
          </a:p>
        </p:txBody>
      </p:sp>
      <p:sp>
        <p:nvSpPr>
          <p:cNvPr id="7" name="TextBox 7"/>
          <p:cNvSpPr txBox="1"/>
          <p:nvPr/>
        </p:nvSpPr>
        <p:spPr>
          <a:xfrm>
            <a:off x="1028700" y="4467861"/>
            <a:ext cx="4709173" cy="730969"/>
          </a:xfrm>
          <a:prstGeom prst="rect">
            <a:avLst/>
          </a:prstGeom>
        </p:spPr>
        <p:txBody>
          <a:bodyPr lIns="0" tIns="0" rIns="0" bIns="0" rtlCol="0" anchor="t">
            <a:spAutoFit/>
          </a:bodyPr>
          <a:lstStyle/>
          <a:p>
            <a:pPr algn="ctr">
              <a:lnSpc>
                <a:spcPts val="5719"/>
              </a:lnSpc>
            </a:pPr>
            <a:r>
              <a:rPr lang="ro-RO" sz="4800" dirty="0">
                <a:solidFill>
                  <a:srgbClr val="000000"/>
                </a:solidFill>
              </a:rPr>
              <a:t>Rețineri </a:t>
            </a:r>
            <a:r>
              <a:rPr lang="en-US" sz="4800" dirty="0">
                <a:solidFill>
                  <a:srgbClr val="000000"/>
                </a:solidFill>
                <a:latin typeface="verdana" panose="020B0604030504040204" pitchFamily="34" charset="0"/>
              </a:rPr>
              <a:t> </a:t>
            </a:r>
            <a:r>
              <a:rPr lang="en-US" sz="4400" dirty="0" err="1">
                <a:solidFill>
                  <a:srgbClr val="000000"/>
                </a:solidFill>
                <a:latin typeface="verdana" panose="020B0604030504040204" pitchFamily="34" charset="0"/>
              </a:rPr>
              <a:t>salariale</a:t>
            </a:r>
            <a:endParaRPr lang="en-US" sz="4400" dirty="0">
              <a:solidFill>
                <a:srgbClr val="1D2896"/>
              </a:solidFill>
            </a:endParaRPr>
          </a:p>
        </p:txBody>
      </p:sp>
      <p:grpSp>
        <p:nvGrpSpPr>
          <p:cNvPr id="8" name="Group 8"/>
          <p:cNvGrpSpPr/>
          <p:nvPr/>
        </p:nvGrpSpPr>
        <p:grpSpPr>
          <a:xfrm>
            <a:off x="15701935" y="9544050"/>
            <a:ext cx="473857" cy="473857"/>
            <a:chOff x="0" y="0"/>
            <a:chExt cx="812800" cy="812800"/>
          </a:xfrm>
        </p:grpSpPr>
        <p:sp>
          <p:nvSpPr>
            <p:cNvPr id="9" name="Freeform 9"/>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24225C"/>
            </a:solidFill>
          </p:spPr>
        </p:sp>
        <p:sp>
          <p:nvSpPr>
            <p:cNvPr id="10" name="TextBox 10"/>
            <p:cNvSpPr txBox="1"/>
            <p:nvPr/>
          </p:nvSpPr>
          <p:spPr>
            <a:xfrm>
              <a:off x="76200" y="104775"/>
              <a:ext cx="660400" cy="631825"/>
            </a:xfrm>
            <a:prstGeom prst="rect">
              <a:avLst/>
            </a:prstGeom>
          </p:spPr>
          <p:txBody>
            <a:bodyPr lIns="50800" tIns="50800" rIns="50800" bIns="50800" rtlCol="0" anchor="ctr"/>
            <a:lstStyle/>
            <a:p>
              <a:pPr algn="ctr">
                <a:lnSpc>
                  <a:spcPts val="2000"/>
                </a:lnSpc>
              </a:pPr>
              <a:endParaRPr>
                <a:solidFill>
                  <a:prstClr val="black"/>
                </a:solidFill>
              </a:endParaRPr>
            </a:p>
          </p:txBody>
        </p:sp>
      </p:grpSp>
      <p:grpSp>
        <p:nvGrpSpPr>
          <p:cNvPr id="11" name="Group 11"/>
          <p:cNvGrpSpPr/>
          <p:nvPr/>
        </p:nvGrpSpPr>
        <p:grpSpPr>
          <a:xfrm>
            <a:off x="16790205" y="9544050"/>
            <a:ext cx="473857" cy="473857"/>
            <a:chOff x="0" y="0"/>
            <a:chExt cx="812800" cy="812800"/>
          </a:xfrm>
        </p:grpSpPr>
        <p:sp>
          <p:nvSpPr>
            <p:cNvPr id="12" name="Freeform 12"/>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24225C"/>
            </a:solidFill>
          </p:spPr>
        </p:sp>
        <p:sp>
          <p:nvSpPr>
            <p:cNvPr id="13" name="TextBox 13"/>
            <p:cNvSpPr txBox="1"/>
            <p:nvPr/>
          </p:nvSpPr>
          <p:spPr>
            <a:xfrm>
              <a:off x="76200" y="104775"/>
              <a:ext cx="660400" cy="631825"/>
            </a:xfrm>
            <a:prstGeom prst="rect">
              <a:avLst/>
            </a:prstGeom>
          </p:spPr>
          <p:txBody>
            <a:bodyPr lIns="50800" tIns="50800" rIns="50800" bIns="50800" rtlCol="0" anchor="ctr"/>
            <a:lstStyle/>
            <a:p>
              <a:pPr algn="ctr">
                <a:lnSpc>
                  <a:spcPts val="2000"/>
                </a:lnSpc>
              </a:pPr>
              <a:endParaRPr>
                <a:solidFill>
                  <a:prstClr val="black"/>
                </a:solidFill>
              </a:endParaRPr>
            </a:p>
          </p:txBody>
        </p:sp>
      </p:grpSp>
      <p:grpSp>
        <p:nvGrpSpPr>
          <p:cNvPr id="14" name="Group 14"/>
          <p:cNvGrpSpPr/>
          <p:nvPr/>
        </p:nvGrpSpPr>
        <p:grpSpPr>
          <a:xfrm>
            <a:off x="15938863" y="9544050"/>
            <a:ext cx="1088270" cy="473857"/>
            <a:chOff x="0" y="0"/>
            <a:chExt cx="286623" cy="124802"/>
          </a:xfrm>
        </p:grpSpPr>
        <p:sp>
          <p:nvSpPr>
            <p:cNvPr id="15" name="Freeform 15"/>
            <p:cNvSpPr/>
            <p:nvPr/>
          </p:nvSpPr>
          <p:spPr>
            <a:xfrm>
              <a:off x="0" y="0"/>
              <a:ext cx="286623" cy="124802"/>
            </a:xfrm>
            <a:custGeom>
              <a:avLst/>
              <a:gdLst/>
              <a:ahLst/>
              <a:cxnLst/>
              <a:rect l="l" t="t" r="r" b="b"/>
              <a:pathLst>
                <a:path w="286623" h="124802">
                  <a:moveTo>
                    <a:pt x="0" y="0"/>
                  </a:moveTo>
                  <a:lnTo>
                    <a:pt x="286623" y="0"/>
                  </a:lnTo>
                  <a:lnTo>
                    <a:pt x="286623" y="124802"/>
                  </a:lnTo>
                  <a:lnTo>
                    <a:pt x="0" y="124802"/>
                  </a:lnTo>
                  <a:close/>
                </a:path>
              </a:pathLst>
            </a:custGeom>
            <a:solidFill>
              <a:srgbClr val="24225C"/>
            </a:solidFill>
          </p:spPr>
        </p:sp>
        <p:sp>
          <p:nvSpPr>
            <p:cNvPr id="16" name="TextBox 16"/>
            <p:cNvSpPr txBox="1"/>
            <p:nvPr/>
          </p:nvSpPr>
          <p:spPr>
            <a:xfrm>
              <a:off x="0" y="28575"/>
              <a:ext cx="812800" cy="784225"/>
            </a:xfrm>
            <a:prstGeom prst="rect">
              <a:avLst/>
            </a:prstGeom>
          </p:spPr>
          <p:txBody>
            <a:bodyPr lIns="50800" tIns="50800" rIns="50800" bIns="50800" rtlCol="0" anchor="ctr"/>
            <a:lstStyle/>
            <a:p>
              <a:pPr algn="ctr">
                <a:lnSpc>
                  <a:spcPts val="2000"/>
                </a:lnSpc>
              </a:pPr>
              <a:endParaRPr>
                <a:solidFill>
                  <a:prstClr val="black"/>
                </a:solidFill>
              </a:endParaRPr>
            </a:p>
          </p:txBody>
        </p:sp>
      </p:grpSp>
      <p:sp>
        <p:nvSpPr>
          <p:cNvPr id="17" name="TextBox 17"/>
          <p:cNvSpPr txBox="1"/>
          <p:nvPr/>
        </p:nvSpPr>
        <p:spPr>
          <a:xfrm>
            <a:off x="15938863" y="9660329"/>
            <a:ext cx="1088270" cy="269875"/>
          </a:xfrm>
          <a:prstGeom prst="rect">
            <a:avLst/>
          </a:prstGeom>
        </p:spPr>
        <p:txBody>
          <a:bodyPr lIns="0" tIns="0" rIns="0" bIns="0" rtlCol="0" anchor="t">
            <a:spAutoFit/>
          </a:bodyPr>
          <a:lstStyle/>
          <a:p>
            <a:pPr algn="ctr">
              <a:lnSpc>
                <a:spcPts val="2000"/>
              </a:lnSpc>
            </a:pPr>
            <a:r>
              <a:rPr lang="en-US" sz="2000">
                <a:solidFill>
                  <a:srgbClr val="FFFFFF"/>
                </a:solidFill>
                <a:latin typeface="Kollektif"/>
              </a:rPr>
              <a:t>05/12</a:t>
            </a:r>
          </a:p>
        </p:txBody>
      </p:sp>
      <p:grpSp>
        <p:nvGrpSpPr>
          <p:cNvPr id="18" name="Group 18"/>
          <p:cNvGrpSpPr/>
          <p:nvPr/>
        </p:nvGrpSpPr>
        <p:grpSpPr>
          <a:xfrm>
            <a:off x="8674905" y="9544050"/>
            <a:ext cx="473857" cy="473857"/>
            <a:chOff x="0" y="0"/>
            <a:chExt cx="812800" cy="812800"/>
          </a:xfrm>
        </p:grpSpPr>
        <p:sp>
          <p:nvSpPr>
            <p:cNvPr id="19" name="Freeform 19"/>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24225C"/>
            </a:solidFill>
          </p:spPr>
        </p:sp>
        <p:sp>
          <p:nvSpPr>
            <p:cNvPr id="20" name="TextBox 20"/>
            <p:cNvSpPr txBox="1"/>
            <p:nvPr/>
          </p:nvSpPr>
          <p:spPr>
            <a:xfrm>
              <a:off x="76200" y="104775"/>
              <a:ext cx="660400" cy="631825"/>
            </a:xfrm>
            <a:prstGeom prst="rect">
              <a:avLst/>
            </a:prstGeom>
          </p:spPr>
          <p:txBody>
            <a:bodyPr lIns="50800" tIns="50800" rIns="50800" bIns="50800" rtlCol="0" anchor="ctr"/>
            <a:lstStyle/>
            <a:p>
              <a:pPr algn="ctr">
                <a:lnSpc>
                  <a:spcPts val="2000"/>
                </a:lnSpc>
              </a:pPr>
              <a:endParaRPr>
                <a:solidFill>
                  <a:prstClr val="black"/>
                </a:solidFill>
              </a:endParaRPr>
            </a:p>
          </p:txBody>
        </p:sp>
      </p:grpSp>
      <p:grpSp>
        <p:nvGrpSpPr>
          <p:cNvPr id="21" name="Group 21"/>
          <p:cNvGrpSpPr/>
          <p:nvPr/>
        </p:nvGrpSpPr>
        <p:grpSpPr>
          <a:xfrm>
            <a:off x="9139238" y="9544050"/>
            <a:ext cx="473857" cy="473857"/>
            <a:chOff x="0" y="0"/>
            <a:chExt cx="812800" cy="812800"/>
          </a:xfrm>
        </p:grpSpPr>
        <p:sp>
          <p:nvSpPr>
            <p:cNvPr id="22" name="Freeform 22"/>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24225C"/>
            </a:solidFill>
          </p:spPr>
        </p:sp>
        <p:sp>
          <p:nvSpPr>
            <p:cNvPr id="23" name="TextBox 23"/>
            <p:cNvSpPr txBox="1"/>
            <p:nvPr/>
          </p:nvSpPr>
          <p:spPr>
            <a:xfrm>
              <a:off x="76200" y="104775"/>
              <a:ext cx="660400" cy="631825"/>
            </a:xfrm>
            <a:prstGeom prst="rect">
              <a:avLst/>
            </a:prstGeom>
          </p:spPr>
          <p:txBody>
            <a:bodyPr lIns="50800" tIns="50800" rIns="50800" bIns="50800" rtlCol="0" anchor="ctr"/>
            <a:lstStyle/>
            <a:p>
              <a:pPr algn="ctr">
                <a:lnSpc>
                  <a:spcPts val="2000"/>
                </a:lnSpc>
              </a:pPr>
              <a:endParaRPr>
                <a:solidFill>
                  <a:prstClr val="black"/>
                </a:solidFill>
              </a:endParaRPr>
            </a:p>
          </p:txBody>
        </p:sp>
      </p:grpSp>
      <p:grpSp>
        <p:nvGrpSpPr>
          <p:cNvPr id="24" name="Group 24"/>
          <p:cNvGrpSpPr/>
          <p:nvPr/>
        </p:nvGrpSpPr>
        <p:grpSpPr>
          <a:xfrm>
            <a:off x="8911834" y="9544050"/>
            <a:ext cx="464332" cy="473857"/>
            <a:chOff x="0" y="0"/>
            <a:chExt cx="122293" cy="124802"/>
          </a:xfrm>
        </p:grpSpPr>
        <p:sp>
          <p:nvSpPr>
            <p:cNvPr id="25" name="Freeform 25"/>
            <p:cNvSpPr/>
            <p:nvPr/>
          </p:nvSpPr>
          <p:spPr>
            <a:xfrm>
              <a:off x="0" y="0"/>
              <a:ext cx="122293" cy="124802"/>
            </a:xfrm>
            <a:custGeom>
              <a:avLst/>
              <a:gdLst/>
              <a:ahLst/>
              <a:cxnLst/>
              <a:rect l="l" t="t" r="r" b="b"/>
              <a:pathLst>
                <a:path w="122293" h="124802">
                  <a:moveTo>
                    <a:pt x="0" y="0"/>
                  </a:moveTo>
                  <a:lnTo>
                    <a:pt x="122293" y="0"/>
                  </a:lnTo>
                  <a:lnTo>
                    <a:pt x="122293" y="124802"/>
                  </a:lnTo>
                  <a:lnTo>
                    <a:pt x="0" y="124802"/>
                  </a:lnTo>
                  <a:close/>
                </a:path>
              </a:pathLst>
            </a:custGeom>
            <a:solidFill>
              <a:srgbClr val="24225C"/>
            </a:solidFill>
          </p:spPr>
        </p:sp>
        <p:sp>
          <p:nvSpPr>
            <p:cNvPr id="26" name="TextBox 26"/>
            <p:cNvSpPr txBox="1"/>
            <p:nvPr/>
          </p:nvSpPr>
          <p:spPr>
            <a:xfrm>
              <a:off x="0" y="28575"/>
              <a:ext cx="812800" cy="784225"/>
            </a:xfrm>
            <a:prstGeom prst="rect">
              <a:avLst/>
            </a:prstGeom>
          </p:spPr>
          <p:txBody>
            <a:bodyPr lIns="50800" tIns="50800" rIns="50800" bIns="50800" rtlCol="0" anchor="ctr"/>
            <a:lstStyle/>
            <a:p>
              <a:pPr algn="ctr">
                <a:lnSpc>
                  <a:spcPts val="2000"/>
                </a:lnSpc>
              </a:pPr>
              <a:endParaRPr>
                <a:solidFill>
                  <a:prstClr val="black"/>
                </a:solidFill>
              </a:endParaRPr>
            </a:p>
          </p:txBody>
        </p:sp>
      </p:grpSp>
      <p:pic>
        <p:nvPicPr>
          <p:cNvPr id="27" name="Picture 27"/>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973740" y="9648895"/>
            <a:ext cx="350045" cy="281309"/>
          </a:xfrm>
          <a:prstGeom prst="rect">
            <a:avLst/>
          </a:prstGeom>
        </p:spPr>
      </p:pic>
      <p:sp>
        <p:nvSpPr>
          <p:cNvPr id="28" name="TextBox 28"/>
          <p:cNvSpPr txBox="1"/>
          <p:nvPr/>
        </p:nvSpPr>
        <p:spPr>
          <a:xfrm>
            <a:off x="-462633" y="418500"/>
            <a:ext cx="18363924" cy="807913"/>
          </a:xfrm>
          <a:prstGeom prst="rect">
            <a:avLst/>
          </a:prstGeom>
        </p:spPr>
        <p:txBody>
          <a:bodyPr lIns="0" tIns="0" rIns="0" bIns="0" rtlCol="0" anchor="t">
            <a:spAutoFit/>
          </a:bodyPr>
          <a:lstStyle/>
          <a:p>
            <a:pPr>
              <a:lnSpc>
                <a:spcPts val="6299"/>
              </a:lnSpc>
            </a:pPr>
            <a:r>
              <a:rPr lang="ro-RO" sz="6999" dirty="0">
                <a:solidFill>
                  <a:srgbClr val="24225C"/>
                </a:solidFill>
                <a:latin typeface="Assistant Bold"/>
              </a:rPr>
              <a:t>                        </a:t>
            </a:r>
            <a:r>
              <a:rPr lang="en-US" sz="6000" dirty="0">
                <a:solidFill>
                  <a:srgbClr val="24225C"/>
                </a:solidFill>
                <a:latin typeface="Assistant Bold"/>
              </a:rPr>
              <a:t>I</a:t>
            </a:r>
            <a:r>
              <a:rPr lang="ro-RO" sz="6000" dirty="0">
                <a:solidFill>
                  <a:srgbClr val="24225C"/>
                </a:solidFill>
                <a:latin typeface="Assistant Bold"/>
              </a:rPr>
              <a:t>ndicatori referitori la mijloace</a:t>
            </a:r>
            <a:endParaRPr lang="en-US" sz="6000" dirty="0">
              <a:solidFill>
                <a:srgbClr val="24225C"/>
              </a:solidFill>
              <a:latin typeface="Assistant Bold"/>
            </a:endParaRPr>
          </a:p>
        </p:txBody>
      </p:sp>
      <p:pic>
        <p:nvPicPr>
          <p:cNvPr id="29" name="Picture 29"/>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6853107" y="3478907"/>
            <a:ext cx="1821798" cy="728719"/>
          </a:xfrm>
          <a:prstGeom prst="rect">
            <a:avLst/>
          </a:prstGeom>
        </p:spPr>
      </p:pic>
    </p:spTree>
    <p:extLst>
      <p:ext uri="{BB962C8B-B14F-4D97-AF65-F5344CB8AC3E}">
        <p14:creationId xmlns:p14="http://schemas.microsoft.com/office/powerpoint/2010/main" val="334458321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rot="5400000" flipH="1">
            <a:off x="-2185848" y="0"/>
            <a:ext cx="10287000" cy="10287000"/>
          </a:xfrm>
          <a:prstGeom prst="rect">
            <a:avLst/>
          </a:prstGeom>
        </p:spPr>
      </p:pic>
      <p:grpSp>
        <p:nvGrpSpPr>
          <p:cNvPr id="3" name="Group 3"/>
          <p:cNvGrpSpPr>
            <a:grpSpLocks noChangeAspect="1"/>
          </p:cNvGrpSpPr>
          <p:nvPr/>
        </p:nvGrpSpPr>
        <p:grpSpPr>
          <a:xfrm rot="5400000">
            <a:off x="1483399" y="2386436"/>
            <a:ext cx="3799774" cy="5106316"/>
            <a:chOff x="0" y="0"/>
            <a:chExt cx="3663950" cy="4923790"/>
          </a:xfrm>
        </p:grpSpPr>
        <p:sp>
          <p:nvSpPr>
            <p:cNvPr id="4" name="Freeform 4"/>
            <p:cNvSpPr/>
            <p:nvPr/>
          </p:nvSpPr>
          <p:spPr>
            <a:xfrm>
              <a:off x="31750" y="31750"/>
              <a:ext cx="3600450" cy="4859020"/>
            </a:xfrm>
            <a:custGeom>
              <a:avLst/>
              <a:gdLst/>
              <a:ahLst/>
              <a:cxnLst/>
              <a:rect l="l" t="t" r="r" b="b"/>
              <a:pathLst>
                <a:path w="3600450" h="4859020">
                  <a:moveTo>
                    <a:pt x="3600450" y="4499610"/>
                  </a:moveTo>
                  <a:cubicBezTo>
                    <a:pt x="3600450" y="4699000"/>
                    <a:pt x="3439160" y="4859020"/>
                    <a:pt x="3241040" y="4859020"/>
                  </a:cubicBezTo>
                  <a:lnTo>
                    <a:pt x="359410" y="4859020"/>
                  </a:lnTo>
                  <a:cubicBezTo>
                    <a:pt x="160020" y="4859020"/>
                    <a:pt x="0" y="4697730"/>
                    <a:pt x="0" y="4499610"/>
                  </a:cubicBezTo>
                  <a:lnTo>
                    <a:pt x="0" y="359410"/>
                  </a:lnTo>
                  <a:cubicBezTo>
                    <a:pt x="0" y="160020"/>
                    <a:pt x="161290" y="0"/>
                    <a:pt x="359410" y="0"/>
                  </a:cubicBezTo>
                  <a:lnTo>
                    <a:pt x="3239770" y="0"/>
                  </a:lnTo>
                  <a:cubicBezTo>
                    <a:pt x="3439160" y="0"/>
                    <a:pt x="3599180" y="161290"/>
                    <a:pt x="3599180" y="359410"/>
                  </a:cubicBezTo>
                  <a:lnTo>
                    <a:pt x="3600450" y="4499610"/>
                  </a:lnTo>
                  <a:close/>
                </a:path>
              </a:pathLst>
            </a:custGeom>
            <a:solidFill>
              <a:srgbClr val="C939E6"/>
            </a:solidFill>
          </p:spPr>
        </p:sp>
        <p:sp>
          <p:nvSpPr>
            <p:cNvPr id="5" name="Freeform 5"/>
            <p:cNvSpPr/>
            <p:nvPr/>
          </p:nvSpPr>
          <p:spPr>
            <a:xfrm>
              <a:off x="0" y="0"/>
              <a:ext cx="3663950" cy="4923790"/>
            </a:xfrm>
            <a:custGeom>
              <a:avLst/>
              <a:gdLst/>
              <a:ahLst/>
              <a:cxnLst/>
              <a:rect l="l" t="t" r="r" b="b"/>
              <a:pathLst>
                <a:path w="3663950" h="4923790">
                  <a:moveTo>
                    <a:pt x="3271520" y="4923790"/>
                  </a:moveTo>
                  <a:lnTo>
                    <a:pt x="391160" y="4923790"/>
                  </a:lnTo>
                  <a:cubicBezTo>
                    <a:pt x="175260" y="4923790"/>
                    <a:pt x="0" y="4748530"/>
                    <a:pt x="0" y="4532630"/>
                  </a:cubicBezTo>
                  <a:lnTo>
                    <a:pt x="0" y="392430"/>
                  </a:lnTo>
                  <a:cubicBezTo>
                    <a:pt x="0" y="175260"/>
                    <a:pt x="175260" y="0"/>
                    <a:pt x="391160" y="0"/>
                  </a:cubicBezTo>
                  <a:lnTo>
                    <a:pt x="3271520" y="0"/>
                  </a:lnTo>
                  <a:cubicBezTo>
                    <a:pt x="3487420" y="0"/>
                    <a:pt x="3662680" y="175260"/>
                    <a:pt x="3662680" y="391160"/>
                  </a:cubicBezTo>
                  <a:lnTo>
                    <a:pt x="3662680" y="4531360"/>
                  </a:lnTo>
                  <a:cubicBezTo>
                    <a:pt x="3663950" y="4747260"/>
                    <a:pt x="3487420" y="4923790"/>
                    <a:pt x="3271520" y="4923790"/>
                  </a:cubicBezTo>
                  <a:close/>
                  <a:moveTo>
                    <a:pt x="391160" y="63500"/>
                  </a:moveTo>
                  <a:cubicBezTo>
                    <a:pt x="210820" y="63500"/>
                    <a:pt x="63500" y="210820"/>
                    <a:pt x="63500" y="391160"/>
                  </a:cubicBezTo>
                  <a:lnTo>
                    <a:pt x="63500" y="4531360"/>
                  </a:lnTo>
                  <a:cubicBezTo>
                    <a:pt x="63500" y="4712970"/>
                    <a:pt x="210820" y="4859020"/>
                    <a:pt x="391160" y="4859020"/>
                  </a:cubicBezTo>
                  <a:lnTo>
                    <a:pt x="3271520" y="4859020"/>
                  </a:lnTo>
                  <a:cubicBezTo>
                    <a:pt x="3453130" y="4859020"/>
                    <a:pt x="3599180" y="4711700"/>
                    <a:pt x="3599180" y="4531360"/>
                  </a:cubicBezTo>
                  <a:lnTo>
                    <a:pt x="3599180" y="391160"/>
                  </a:lnTo>
                  <a:cubicBezTo>
                    <a:pt x="3599180" y="209550"/>
                    <a:pt x="3451860" y="63500"/>
                    <a:pt x="3271520" y="63500"/>
                  </a:cubicBezTo>
                  <a:lnTo>
                    <a:pt x="391160" y="63500"/>
                  </a:lnTo>
                  <a:close/>
                </a:path>
              </a:pathLst>
            </a:custGeom>
            <a:solidFill>
              <a:srgbClr val="C939E6"/>
            </a:solidFill>
          </p:spPr>
        </p:sp>
      </p:grpSp>
      <p:sp>
        <p:nvSpPr>
          <p:cNvPr id="6" name="TextBox 6"/>
          <p:cNvSpPr txBox="1"/>
          <p:nvPr/>
        </p:nvSpPr>
        <p:spPr>
          <a:xfrm>
            <a:off x="8534400" y="1707940"/>
            <a:ext cx="9195777" cy="6463308"/>
          </a:xfrm>
          <a:prstGeom prst="rect">
            <a:avLst/>
          </a:prstGeom>
        </p:spPr>
        <p:txBody>
          <a:bodyPr wrap="square" lIns="0" tIns="0" rIns="0" bIns="0" rtlCol="0" anchor="t">
            <a:spAutoFit/>
          </a:bodyPr>
          <a:lstStyle/>
          <a:p>
            <a:pPr marL="807079" lvl="1" indent="-342900" algn="just">
              <a:lnSpc>
                <a:spcPct val="150000"/>
              </a:lnSpc>
              <a:buFont typeface="Arial" panose="020B0604020202020204" pitchFamily="34" charset="0"/>
              <a:buChar char="•"/>
            </a:pPr>
            <a:r>
              <a:rPr lang="ro-RO" sz="2000" dirty="0">
                <a:solidFill>
                  <a:srgbClr val="000000"/>
                </a:solidFill>
                <a:latin typeface="verdana" panose="020B0604030504040204" pitchFamily="34" charset="0"/>
              </a:rPr>
              <a:t>Termenii și condițiile de muncă reale diferă de cele care au fost promise verbal/în scris (în anunțurile de angajare sau contractele de muncă); </a:t>
            </a:r>
          </a:p>
          <a:p>
            <a:pPr marL="807079" lvl="1" indent="-342900" algn="just">
              <a:lnSpc>
                <a:spcPct val="150000"/>
              </a:lnSpc>
              <a:buFont typeface="Arial" panose="020B0604020202020204" pitchFamily="34" charset="0"/>
              <a:buChar char="•"/>
            </a:pPr>
            <a:r>
              <a:rPr lang="ro-RO" sz="2000" dirty="0">
                <a:solidFill>
                  <a:srgbClr val="000000"/>
                </a:solidFill>
                <a:latin typeface="verdana" panose="020B0604030504040204" pitchFamily="34" charset="0"/>
              </a:rPr>
              <a:t>Angajatorul nu este în măsură să prezinte un contract de muncă Persoana nu are contract de muncă sau termenii și condițiile sunt definite necorespunzător; </a:t>
            </a:r>
          </a:p>
          <a:p>
            <a:pPr marL="807079" lvl="1" indent="-342900" algn="just">
              <a:lnSpc>
                <a:spcPct val="150000"/>
              </a:lnSpc>
              <a:buFont typeface="Arial" panose="020B0604020202020204" pitchFamily="34" charset="0"/>
              <a:buChar char="•"/>
            </a:pPr>
            <a:r>
              <a:rPr lang="ro-RO" sz="2000" dirty="0">
                <a:solidFill>
                  <a:srgbClr val="000000"/>
                </a:solidFill>
                <a:latin typeface="verdana" panose="020B0604030504040204" pitchFamily="34" charset="0"/>
              </a:rPr>
              <a:t>Contractul de muncă este scris într-o limbă pe care persoana nu o poate înțelege; </a:t>
            </a:r>
          </a:p>
          <a:p>
            <a:pPr marL="807079" lvl="1" indent="-342900" algn="just">
              <a:lnSpc>
                <a:spcPct val="150000"/>
              </a:lnSpc>
              <a:buFont typeface="Arial" panose="020B0604020202020204" pitchFamily="34" charset="0"/>
              <a:buChar char="•"/>
            </a:pPr>
            <a:r>
              <a:rPr lang="ro-RO" sz="2000" dirty="0">
                <a:solidFill>
                  <a:srgbClr val="000000"/>
                </a:solidFill>
                <a:latin typeface="verdana" panose="020B0604030504040204" pitchFamily="34" charset="0"/>
              </a:rPr>
              <a:t>Persoana a semnat un nou contract de muncă la momentul sosirii sale la locul de muncă (substituire de contract); </a:t>
            </a:r>
          </a:p>
          <a:p>
            <a:pPr marL="807079" lvl="1" indent="-342900" algn="just">
              <a:lnSpc>
                <a:spcPct val="150000"/>
              </a:lnSpc>
              <a:buFont typeface="Arial" panose="020B0604020202020204" pitchFamily="34" charset="0"/>
              <a:buChar char="•"/>
            </a:pPr>
            <a:r>
              <a:rPr lang="ro-RO" sz="2000" dirty="0">
                <a:solidFill>
                  <a:srgbClr val="000000"/>
                </a:solidFill>
                <a:latin typeface="verdana" panose="020B0604030504040204" pitchFamily="34" charset="0"/>
              </a:rPr>
              <a:t>Persoanei nu i se dă fluturaș salarial sau orice alt document care să cuprindă salariul ori reținerile salariale; </a:t>
            </a:r>
          </a:p>
          <a:p>
            <a:pPr marL="807079" lvl="1" indent="-342900" algn="just">
              <a:lnSpc>
                <a:spcPct val="150000"/>
              </a:lnSpc>
              <a:buFont typeface="Arial" panose="020B0604020202020204" pitchFamily="34" charset="0"/>
              <a:buChar char="•"/>
            </a:pPr>
            <a:r>
              <a:rPr lang="ro-RO" sz="2000" dirty="0">
                <a:solidFill>
                  <a:srgbClr val="000000"/>
                </a:solidFill>
                <a:latin typeface="verdana" panose="020B0604030504040204" pitchFamily="34" charset="0"/>
              </a:rPr>
              <a:t>Persoana nu înțelege cum se calculează salariul, reținerile sau cât de mult primește.</a:t>
            </a:r>
          </a:p>
        </p:txBody>
      </p:sp>
      <p:sp>
        <p:nvSpPr>
          <p:cNvPr id="7" name="TextBox 7"/>
          <p:cNvSpPr txBox="1"/>
          <p:nvPr/>
        </p:nvSpPr>
        <p:spPr>
          <a:xfrm>
            <a:off x="1028700" y="4467861"/>
            <a:ext cx="4709173" cy="730969"/>
          </a:xfrm>
          <a:prstGeom prst="rect">
            <a:avLst/>
          </a:prstGeom>
        </p:spPr>
        <p:txBody>
          <a:bodyPr lIns="0" tIns="0" rIns="0" bIns="0" rtlCol="0" anchor="t">
            <a:spAutoFit/>
          </a:bodyPr>
          <a:lstStyle/>
          <a:p>
            <a:pPr algn="ctr">
              <a:lnSpc>
                <a:spcPts val="5719"/>
              </a:lnSpc>
            </a:pPr>
            <a:r>
              <a:rPr lang="en-US" sz="3600" dirty="0" err="1">
                <a:solidFill>
                  <a:srgbClr val="000000"/>
                </a:solidFill>
                <a:latin typeface="verdana" panose="020B0604030504040204" pitchFamily="34" charset="0"/>
              </a:rPr>
              <a:t>Frauda</a:t>
            </a:r>
            <a:r>
              <a:rPr lang="en-US" sz="3600" dirty="0">
                <a:solidFill>
                  <a:srgbClr val="000000"/>
                </a:solidFill>
                <a:latin typeface="verdana" panose="020B0604030504040204" pitchFamily="34" charset="0"/>
              </a:rPr>
              <a:t>/</a:t>
            </a:r>
            <a:r>
              <a:rPr lang="en-US" sz="3600" dirty="0" err="1">
                <a:solidFill>
                  <a:srgbClr val="000000"/>
                </a:solidFill>
                <a:latin typeface="verdana" panose="020B0604030504040204" pitchFamily="34" charset="0"/>
              </a:rPr>
              <a:t>Înșelăciunea</a:t>
            </a:r>
            <a:r>
              <a:rPr lang="ro-RO" sz="3600" dirty="0">
                <a:solidFill>
                  <a:srgbClr val="000000"/>
                </a:solidFill>
              </a:rPr>
              <a:t> </a:t>
            </a:r>
            <a:r>
              <a:rPr lang="en-US" sz="3600" dirty="0">
                <a:solidFill>
                  <a:srgbClr val="000000"/>
                </a:solidFill>
                <a:latin typeface="verdana" panose="020B0604030504040204" pitchFamily="34" charset="0"/>
              </a:rPr>
              <a:t> </a:t>
            </a:r>
            <a:endParaRPr lang="en-US" sz="3600" dirty="0">
              <a:solidFill>
                <a:srgbClr val="1D2896"/>
              </a:solidFill>
            </a:endParaRPr>
          </a:p>
        </p:txBody>
      </p:sp>
      <p:grpSp>
        <p:nvGrpSpPr>
          <p:cNvPr id="8" name="Group 8"/>
          <p:cNvGrpSpPr/>
          <p:nvPr/>
        </p:nvGrpSpPr>
        <p:grpSpPr>
          <a:xfrm>
            <a:off x="15701935" y="9544050"/>
            <a:ext cx="473857" cy="473857"/>
            <a:chOff x="0" y="0"/>
            <a:chExt cx="812800" cy="812800"/>
          </a:xfrm>
        </p:grpSpPr>
        <p:sp>
          <p:nvSpPr>
            <p:cNvPr id="9" name="Freeform 9"/>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24225C"/>
            </a:solidFill>
          </p:spPr>
        </p:sp>
        <p:sp>
          <p:nvSpPr>
            <p:cNvPr id="10" name="TextBox 10"/>
            <p:cNvSpPr txBox="1"/>
            <p:nvPr/>
          </p:nvSpPr>
          <p:spPr>
            <a:xfrm>
              <a:off x="76200" y="104775"/>
              <a:ext cx="660400" cy="631825"/>
            </a:xfrm>
            <a:prstGeom prst="rect">
              <a:avLst/>
            </a:prstGeom>
          </p:spPr>
          <p:txBody>
            <a:bodyPr lIns="50800" tIns="50800" rIns="50800" bIns="50800" rtlCol="0" anchor="ctr"/>
            <a:lstStyle/>
            <a:p>
              <a:pPr algn="ctr">
                <a:lnSpc>
                  <a:spcPts val="2000"/>
                </a:lnSpc>
              </a:pPr>
              <a:endParaRPr>
                <a:solidFill>
                  <a:prstClr val="black"/>
                </a:solidFill>
              </a:endParaRPr>
            </a:p>
          </p:txBody>
        </p:sp>
      </p:grpSp>
      <p:grpSp>
        <p:nvGrpSpPr>
          <p:cNvPr id="11" name="Group 11"/>
          <p:cNvGrpSpPr/>
          <p:nvPr/>
        </p:nvGrpSpPr>
        <p:grpSpPr>
          <a:xfrm>
            <a:off x="16790205" y="9544050"/>
            <a:ext cx="473857" cy="473857"/>
            <a:chOff x="0" y="0"/>
            <a:chExt cx="812800" cy="812800"/>
          </a:xfrm>
        </p:grpSpPr>
        <p:sp>
          <p:nvSpPr>
            <p:cNvPr id="12" name="Freeform 12"/>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24225C"/>
            </a:solidFill>
          </p:spPr>
        </p:sp>
        <p:sp>
          <p:nvSpPr>
            <p:cNvPr id="13" name="TextBox 13"/>
            <p:cNvSpPr txBox="1"/>
            <p:nvPr/>
          </p:nvSpPr>
          <p:spPr>
            <a:xfrm>
              <a:off x="76200" y="104775"/>
              <a:ext cx="660400" cy="631825"/>
            </a:xfrm>
            <a:prstGeom prst="rect">
              <a:avLst/>
            </a:prstGeom>
          </p:spPr>
          <p:txBody>
            <a:bodyPr lIns="50800" tIns="50800" rIns="50800" bIns="50800" rtlCol="0" anchor="ctr"/>
            <a:lstStyle/>
            <a:p>
              <a:pPr algn="ctr">
                <a:lnSpc>
                  <a:spcPts val="2000"/>
                </a:lnSpc>
              </a:pPr>
              <a:endParaRPr>
                <a:solidFill>
                  <a:prstClr val="black"/>
                </a:solidFill>
              </a:endParaRPr>
            </a:p>
          </p:txBody>
        </p:sp>
      </p:grpSp>
      <p:grpSp>
        <p:nvGrpSpPr>
          <p:cNvPr id="14" name="Group 14"/>
          <p:cNvGrpSpPr/>
          <p:nvPr/>
        </p:nvGrpSpPr>
        <p:grpSpPr>
          <a:xfrm>
            <a:off x="15938863" y="9544050"/>
            <a:ext cx="1088270" cy="473857"/>
            <a:chOff x="0" y="0"/>
            <a:chExt cx="286623" cy="124802"/>
          </a:xfrm>
        </p:grpSpPr>
        <p:sp>
          <p:nvSpPr>
            <p:cNvPr id="15" name="Freeform 15"/>
            <p:cNvSpPr/>
            <p:nvPr/>
          </p:nvSpPr>
          <p:spPr>
            <a:xfrm>
              <a:off x="0" y="0"/>
              <a:ext cx="286623" cy="124802"/>
            </a:xfrm>
            <a:custGeom>
              <a:avLst/>
              <a:gdLst/>
              <a:ahLst/>
              <a:cxnLst/>
              <a:rect l="l" t="t" r="r" b="b"/>
              <a:pathLst>
                <a:path w="286623" h="124802">
                  <a:moveTo>
                    <a:pt x="0" y="0"/>
                  </a:moveTo>
                  <a:lnTo>
                    <a:pt x="286623" y="0"/>
                  </a:lnTo>
                  <a:lnTo>
                    <a:pt x="286623" y="124802"/>
                  </a:lnTo>
                  <a:lnTo>
                    <a:pt x="0" y="124802"/>
                  </a:lnTo>
                  <a:close/>
                </a:path>
              </a:pathLst>
            </a:custGeom>
            <a:solidFill>
              <a:srgbClr val="24225C"/>
            </a:solidFill>
          </p:spPr>
        </p:sp>
        <p:sp>
          <p:nvSpPr>
            <p:cNvPr id="16" name="TextBox 16"/>
            <p:cNvSpPr txBox="1"/>
            <p:nvPr/>
          </p:nvSpPr>
          <p:spPr>
            <a:xfrm>
              <a:off x="0" y="28575"/>
              <a:ext cx="812800" cy="784225"/>
            </a:xfrm>
            <a:prstGeom prst="rect">
              <a:avLst/>
            </a:prstGeom>
          </p:spPr>
          <p:txBody>
            <a:bodyPr lIns="50800" tIns="50800" rIns="50800" bIns="50800" rtlCol="0" anchor="ctr"/>
            <a:lstStyle/>
            <a:p>
              <a:pPr algn="ctr">
                <a:lnSpc>
                  <a:spcPts val="2000"/>
                </a:lnSpc>
              </a:pPr>
              <a:endParaRPr>
                <a:solidFill>
                  <a:prstClr val="black"/>
                </a:solidFill>
              </a:endParaRPr>
            </a:p>
          </p:txBody>
        </p:sp>
      </p:grpSp>
      <p:sp>
        <p:nvSpPr>
          <p:cNvPr id="17" name="TextBox 17"/>
          <p:cNvSpPr txBox="1"/>
          <p:nvPr/>
        </p:nvSpPr>
        <p:spPr>
          <a:xfrm>
            <a:off x="15938863" y="9660329"/>
            <a:ext cx="1088270" cy="269875"/>
          </a:xfrm>
          <a:prstGeom prst="rect">
            <a:avLst/>
          </a:prstGeom>
        </p:spPr>
        <p:txBody>
          <a:bodyPr lIns="0" tIns="0" rIns="0" bIns="0" rtlCol="0" anchor="t">
            <a:spAutoFit/>
          </a:bodyPr>
          <a:lstStyle/>
          <a:p>
            <a:pPr algn="ctr">
              <a:lnSpc>
                <a:spcPts val="2000"/>
              </a:lnSpc>
            </a:pPr>
            <a:r>
              <a:rPr lang="en-US" sz="2000">
                <a:solidFill>
                  <a:srgbClr val="FFFFFF"/>
                </a:solidFill>
                <a:latin typeface="Kollektif"/>
              </a:rPr>
              <a:t>05/12</a:t>
            </a:r>
          </a:p>
        </p:txBody>
      </p:sp>
      <p:grpSp>
        <p:nvGrpSpPr>
          <p:cNvPr id="18" name="Group 18"/>
          <p:cNvGrpSpPr/>
          <p:nvPr/>
        </p:nvGrpSpPr>
        <p:grpSpPr>
          <a:xfrm>
            <a:off x="8674905" y="9544050"/>
            <a:ext cx="473857" cy="473857"/>
            <a:chOff x="0" y="0"/>
            <a:chExt cx="812800" cy="812800"/>
          </a:xfrm>
        </p:grpSpPr>
        <p:sp>
          <p:nvSpPr>
            <p:cNvPr id="19" name="Freeform 19"/>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24225C"/>
            </a:solidFill>
          </p:spPr>
        </p:sp>
        <p:sp>
          <p:nvSpPr>
            <p:cNvPr id="20" name="TextBox 20"/>
            <p:cNvSpPr txBox="1"/>
            <p:nvPr/>
          </p:nvSpPr>
          <p:spPr>
            <a:xfrm>
              <a:off x="76200" y="104775"/>
              <a:ext cx="660400" cy="631825"/>
            </a:xfrm>
            <a:prstGeom prst="rect">
              <a:avLst/>
            </a:prstGeom>
          </p:spPr>
          <p:txBody>
            <a:bodyPr lIns="50800" tIns="50800" rIns="50800" bIns="50800" rtlCol="0" anchor="ctr"/>
            <a:lstStyle/>
            <a:p>
              <a:pPr algn="ctr">
                <a:lnSpc>
                  <a:spcPts val="2000"/>
                </a:lnSpc>
              </a:pPr>
              <a:endParaRPr>
                <a:solidFill>
                  <a:prstClr val="black"/>
                </a:solidFill>
              </a:endParaRPr>
            </a:p>
          </p:txBody>
        </p:sp>
      </p:grpSp>
      <p:grpSp>
        <p:nvGrpSpPr>
          <p:cNvPr id="21" name="Group 21"/>
          <p:cNvGrpSpPr/>
          <p:nvPr/>
        </p:nvGrpSpPr>
        <p:grpSpPr>
          <a:xfrm>
            <a:off x="9139238" y="9544050"/>
            <a:ext cx="473857" cy="473857"/>
            <a:chOff x="0" y="0"/>
            <a:chExt cx="812800" cy="812800"/>
          </a:xfrm>
        </p:grpSpPr>
        <p:sp>
          <p:nvSpPr>
            <p:cNvPr id="22" name="Freeform 22"/>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24225C"/>
            </a:solidFill>
          </p:spPr>
        </p:sp>
        <p:sp>
          <p:nvSpPr>
            <p:cNvPr id="23" name="TextBox 23"/>
            <p:cNvSpPr txBox="1"/>
            <p:nvPr/>
          </p:nvSpPr>
          <p:spPr>
            <a:xfrm>
              <a:off x="76200" y="104775"/>
              <a:ext cx="660400" cy="631825"/>
            </a:xfrm>
            <a:prstGeom prst="rect">
              <a:avLst/>
            </a:prstGeom>
          </p:spPr>
          <p:txBody>
            <a:bodyPr lIns="50800" tIns="50800" rIns="50800" bIns="50800" rtlCol="0" anchor="ctr"/>
            <a:lstStyle/>
            <a:p>
              <a:pPr algn="ctr">
                <a:lnSpc>
                  <a:spcPts val="2000"/>
                </a:lnSpc>
              </a:pPr>
              <a:endParaRPr>
                <a:solidFill>
                  <a:prstClr val="black"/>
                </a:solidFill>
              </a:endParaRPr>
            </a:p>
          </p:txBody>
        </p:sp>
      </p:grpSp>
      <p:grpSp>
        <p:nvGrpSpPr>
          <p:cNvPr id="24" name="Group 24"/>
          <p:cNvGrpSpPr/>
          <p:nvPr/>
        </p:nvGrpSpPr>
        <p:grpSpPr>
          <a:xfrm>
            <a:off x="8911834" y="9544050"/>
            <a:ext cx="464332" cy="473857"/>
            <a:chOff x="0" y="0"/>
            <a:chExt cx="122293" cy="124802"/>
          </a:xfrm>
        </p:grpSpPr>
        <p:sp>
          <p:nvSpPr>
            <p:cNvPr id="25" name="Freeform 25"/>
            <p:cNvSpPr/>
            <p:nvPr/>
          </p:nvSpPr>
          <p:spPr>
            <a:xfrm>
              <a:off x="0" y="0"/>
              <a:ext cx="122293" cy="124802"/>
            </a:xfrm>
            <a:custGeom>
              <a:avLst/>
              <a:gdLst/>
              <a:ahLst/>
              <a:cxnLst/>
              <a:rect l="l" t="t" r="r" b="b"/>
              <a:pathLst>
                <a:path w="122293" h="124802">
                  <a:moveTo>
                    <a:pt x="0" y="0"/>
                  </a:moveTo>
                  <a:lnTo>
                    <a:pt x="122293" y="0"/>
                  </a:lnTo>
                  <a:lnTo>
                    <a:pt x="122293" y="124802"/>
                  </a:lnTo>
                  <a:lnTo>
                    <a:pt x="0" y="124802"/>
                  </a:lnTo>
                  <a:close/>
                </a:path>
              </a:pathLst>
            </a:custGeom>
            <a:solidFill>
              <a:srgbClr val="24225C"/>
            </a:solidFill>
          </p:spPr>
        </p:sp>
        <p:sp>
          <p:nvSpPr>
            <p:cNvPr id="26" name="TextBox 26"/>
            <p:cNvSpPr txBox="1"/>
            <p:nvPr/>
          </p:nvSpPr>
          <p:spPr>
            <a:xfrm>
              <a:off x="0" y="28575"/>
              <a:ext cx="812800" cy="784225"/>
            </a:xfrm>
            <a:prstGeom prst="rect">
              <a:avLst/>
            </a:prstGeom>
          </p:spPr>
          <p:txBody>
            <a:bodyPr lIns="50800" tIns="50800" rIns="50800" bIns="50800" rtlCol="0" anchor="ctr"/>
            <a:lstStyle/>
            <a:p>
              <a:pPr algn="ctr">
                <a:lnSpc>
                  <a:spcPts val="2000"/>
                </a:lnSpc>
              </a:pPr>
              <a:endParaRPr>
                <a:solidFill>
                  <a:prstClr val="black"/>
                </a:solidFill>
              </a:endParaRPr>
            </a:p>
          </p:txBody>
        </p:sp>
      </p:grpSp>
      <p:pic>
        <p:nvPicPr>
          <p:cNvPr id="27" name="Picture 27"/>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973740" y="9648895"/>
            <a:ext cx="350045" cy="281309"/>
          </a:xfrm>
          <a:prstGeom prst="rect">
            <a:avLst/>
          </a:prstGeom>
        </p:spPr>
      </p:pic>
      <p:sp>
        <p:nvSpPr>
          <p:cNvPr id="28" name="TextBox 28"/>
          <p:cNvSpPr txBox="1"/>
          <p:nvPr/>
        </p:nvSpPr>
        <p:spPr>
          <a:xfrm>
            <a:off x="-462633" y="418500"/>
            <a:ext cx="18363924" cy="807913"/>
          </a:xfrm>
          <a:prstGeom prst="rect">
            <a:avLst/>
          </a:prstGeom>
        </p:spPr>
        <p:txBody>
          <a:bodyPr lIns="0" tIns="0" rIns="0" bIns="0" rtlCol="0" anchor="t">
            <a:spAutoFit/>
          </a:bodyPr>
          <a:lstStyle/>
          <a:p>
            <a:pPr>
              <a:lnSpc>
                <a:spcPts val="6299"/>
              </a:lnSpc>
            </a:pPr>
            <a:r>
              <a:rPr lang="ro-RO" sz="6999" dirty="0">
                <a:solidFill>
                  <a:srgbClr val="24225C"/>
                </a:solidFill>
                <a:latin typeface="Assistant Bold"/>
              </a:rPr>
              <a:t>                        </a:t>
            </a:r>
            <a:r>
              <a:rPr lang="en-US" sz="6000" dirty="0">
                <a:solidFill>
                  <a:srgbClr val="24225C"/>
                </a:solidFill>
                <a:latin typeface="Assistant Bold"/>
              </a:rPr>
              <a:t>I</a:t>
            </a:r>
            <a:r>
              <a:rPr lang="ro-RO" sz="6000" dirty="0">
                <a:solidFill>
                  <a:srgbClr val="24225C"/>
                </a:solidFill>
                <a:latin typeface="Assistant Bold"/>
              </a:rPr>
              <a:t>ndicatori referitori la mijloace</a:t>
            </a:r>
            <a:endParaRPr lang="en-US" sz="6000" dirty="0">
              <a:solidFill>
                <a:srgbClr val="24225C"/>
              </a:solidFill>
              <a:latin typeface="Assistant Bold"/>
            </a:endParaRPr>
          </a:p>
        </p:txBody>
      </p:sp>
      <p:pic>
        <p:nvPicPr>
          <p:cNvPr id="29" name="Picture 29"/>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6853107" y="3478907"/>
            <a:ext cx="1821798" cy="728719"/>
          </a:xfrm>
          <a:prstGeom prst="rect">
            <a:avLst/>
          </a:prstGeom>
        </p:spPr>
      </p:pic>
    </p:spTree>
    <p:extLst>
      <p:ext uri="{BB962C8B-B14F-4D97-AF65-F5344CB8AC3E}">
        <p14:creationId xmlns:p14="http://schemas.microsoft.com/office/powerpoint/2010/main" val="198168827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rot="5400000" flipH="1">
            <a:off x="-2185848" y="0"/>
            <a:ext cx="10287000" cy="10287000"/>
          </a:xfrm>
          <a:prstGeom prst="rect">
            <a:avLst/>
          </a:prstGeom>
        </p:spPr>
      </p:pic>
      <p:grpSp>
        <p:nvGrpSpPr>
          <p:cNvPr id="3" name="Group 3"/>
          <p:cNvGrpSpPr>
            <a:grpSpLocks noChangeAspect="1"/>
          </p:cNvGrpSpPr>
          <p:nvPr/>
        </p:nvGrpSpPr>
        <p:grpSpPr>
          <a:xfrm rot="5400000">
            <a:off x="1483399" y="2386436"/>
            <a:ext cx="3799774" cy="5106316"/>
            <a:chOff x="0" y="0"/>
            <a:chExt cx="3663950" cy="4923790"/>
          </a:xfrm>
        </p:grpSpPr>
        <p:sp>
          <p:nvSpPr>
            <p:cNvPr id="4" name="Freeform 4"/>
            <p:cNvSpPr/>
            <p:nvPr/>
          </p:nvSpPr>
          <p:spPr>
            <a:xfrm>
              <a:off x="31750" y="31750"/>
              <a:ext cx="3600450" cy="4859020"/>
            </a:xfrm>
            <a:custGeom>
              <a:avLst/>
              <a:gdLst/>
              <a:ahLst/>
              <a:cxnLst/>
              <a:rect l="l" t="t" r="r" b="b"/>
              <a:pathLst>
                <a:path w="3600450" h="4859020">
                  <a:moveTo>
                    <a:pt x="3600450" y="4499610"/>
                  </a:moveTo>
                  <a:cubicBezTo>
                    <a:pt x="3600450" y="4699000"/>
                    <a:pt x="3439160" y="4859020"/>
                    <a:pt x="3241040" y="4859020"/>
                  </a:cubicBezTo>
                  <a:lnTo>
                    <a:pt x="359410" y="4859020"/>
                  </a:lnTo>
                  <a:cubicBezTo>
                    <a:pt x="160020" y="4859020"/>
                    <a:pt x="0" y="4697730"/>
                    <a:pt x="0" y="4499610"/>
                  </a:cubicBezTo>
                  <a:lnTo>
                    <a:pt x="0" y="359410"/>
                  </a:lnTo>
                  <a:cubicBezTo>
                    <a:pt x="0" y="160020"/>
                    <a:pt x="161290" y="0"/>
                    <a:pt x="359410" y="0"/>
                  </a:cubicBezTo>
                  <a:lnTo>
                    <a:pt x="3239770" y="0"/>
                  </a:lnTo>
                  <a:cubicBezTo>
                    <a:pt x="3439160" y="0"/>
                    <a:pt x="3599180" y="161290"/>
                    <a:pt x="3599180" y="359410"/>
                  </a:cubicBezTo>
                  <a:lnTo>
                    <a:pt x="3600450" y="4499610"/>
                  </a:lnTo>
                  <a:close/>
                </a:path>
              </a:pathLst>
            </a:custGeom>
            <a:solidFill>
              <a:srgbClr val="C939E6"/>
            </a:solidFill>
          </p:spPr>
        </p:sp>
        <p:sp>
          <p:nvSpPr>
            <p:cNvPr id="5" name="Freeform 5"/>
            <p:cNvSpPr/>
            <p:nvPr/>
          </p:nvSpPr>
          <p:spPr>
            <a:xfrm>
              <a:off x="0" y="0"/>
              <a:ext cx="3663950" cy="4923790"/>
            </a:xfrm>
            <a:custGeom>
              <a:avLst/>
              <a:gdLst/>
              <a:ahLst/>
              <a:cxnLst/>
              <a:rect l="l" t="t" r="r" b="b"/>
              <a:pathLst>
                <a:path w="3663950" h="4923790">
                  <a:moveTo>
                    <a:pt x="3271520" y="4923790"/>
                  </a:moveTo>
                  <a:lnTo>
                    <a:pt x="391160" y="4923790"/>
                  </a:lnTo>
                  <a:cubicBezTo>
                    <a:pt x="175260" y="4923790"/>
                    <a:pt x="0" y="4748530"/>
                    <a:pt x="0" y="4532630"/>
                  </a:cubicBezTo>
                  <a:lnTo>
                    <a:pt x="0" y="392430"/>
                  </a:lnTo>
                  <a:cubicBezTo>
                    <a:pt x="0" y="175260"/>
                    <a:pt x="175260" y="0"/>
                    <a:pt x="391160" y="0"/>
                  </a:cubicBezTo>
                  <a:lnTo>
                    <a:pt x="3271520" y="0"/>
                  </a:lnTo>
                  <a:cubicBezTo>
                    <a:pt x="3487420" y="0"/>
                    <a:pt x="3662680" y="175260"/>
                    <a:pt x="3662680" y="391160"/>
                  </a:cubicBezTo>
                  <a:lnTo>
                    <a:pt x="3662680" y="4531360"/>
                  </a:lnTo>
                  <a:cubicBezTo>
                    <a:pt x="3663950" y="4747260"/>
                    <a:pt x="3487420" y="4923790"/>
                    <a:pt x="3271520" y="4923790"/>
                  </a:cubicBezTo>
                  <a:close/>
                  <a:moveTo>
                    <a:pt x="391160" y="63500"/>
                  </a:moveTo>
                  <a:cubicBezTo>
                    <a:pt x="210820" y="63500"/>
                    <a:pt x="63500" y="210820"/>
                    <a:pt x="63500" y="391160"/>
                  </a:cubicBezTo>
                  <a:lnTo>
                    <a:pt x="63500" y="4531360"/>
                  </a:lnTo>
                  <a:cubicBezTo>
                    <a:pt x="63500" y="4712970"/>
                    <a:pt x="210820" y="4859020"/>
                    <a:pt x="391160" y="4859020"/>
                  </a:cubicBezTo>
                  <a:lnTo>
                    <a:pt x="3271520" y="4859020"/>
                  </a:lnTo>
                  <a:cubicBezTo>
                    <a:pt x="3453130" y="4859020"/>
                    <a:pt x="3599180" y="4711700"/>
                    <a:pt x="3599180" y="4531360"/>
                  </a:cubicBezTo>
                  <a:lnTo>
                    <a:pt x="3599180" y="391160"/>
                  </a:lnTo>
                  <a:cubicBezTo>
                    <a:pt x="3599180" y="209550"/>
                    <a:pt x="3451860" y="63500"/>
                    <a:pt x="3271520" y="63500"/>
                  </a:cubicBezTo>
                  <a:lnTo>
                    <a:pt x="391160" y="63500"/>
                  </a:lnTo>
                  <a:close/>
                </a:path>
              </a:pathLst>
            </a:custGeom>
            <a:solidFill>
              <a:srgbClr val="C939E6"/>
            </a:solidFill>
          </p:spPr>
        </p:sp>
      </p:grpSp>
      <p:sp>
        <p:nvSpPr>
          <p:cNvPr id="6" name="TextBox 6"/>
          <p:cNvSpPr txBox="1"/>
          <p:nvPr/>
        </p:nvSpPr>
        <p:spPr>
          <a:xfrm>
            <a:off x="8534400" y="1707940"/>
            <a:ext cx="9195777" cy="8125301"/>
          </a:xfrm>
          <a:prstGeom prst="rect">
            <a:avLst/>
          </a:prstGeom>
        </p:spPr>
        <p:txBody>
          <a:bodyPr wrap="square" lIns="0" tIns="0" rIns="0" bIns="0" rtlCol="0" anchor="t">
            <a:spAutoFit/>
          </a:bodyPr>
          <a:lstStyle/>
          <a:p>
            <a:pPr marL="807079" lvl="1" indent="-342900" algn="just">
              <a:lnSpc>
                <a:spcPct val="150000"/>
              </a:lnSpc>
              <a:buFont typeface="Arial" panose="020B0604020202020204" pitchFamily="34" charset="0"/>
              <a:buChar char="•"/>
            </a:pPr>
            <a:r>
              <a:rPr lang="ro-RO" sz="1600" dirty="0">
                <a:solidFill>
                  <a:srgbClr val="000000"/>
                </a:solidFill>
                <a:latin typeface="verdana" panose="020B0604030504040204" pitchFamily="34" charset="0"/>
              </a:rPr>
              <a:t>Persoana are mai puțin de 18 ani (copiii mici, neînsoțiți de părinți/rude adulte sunt deosebit de vulnerabili) Persoana este într-o situație ilegală (migrant ilegal) Angajarea persoanei este nereglementată sau slab reglementată (lucrători temporari/subcontractați /casnici/rurali/cu jumătate de normă); </a:t>
            </a:r>
          </a:p>
          <a:p>
            <a:pPr marL="807079" lvl="1" indent="-342900" algn="just">
              <a:lnSpc>
                <a:spcPct val="150000"/>
              </a:lnSpc>
              <a:buFont typeface="Arial" panose="020B0604020202020204" pitchFamily="34" charset="0"/>
              <a:buChar char="•"/>
            </a:pPr>
            <a:r>
              <a:rPr lang="ro-RO" sz="1600" dirty="0">
                <a:solidFill>
                  <a:srgbClr val="000000"/>
                </a:solidFill>
                <a:latin typeface="verdana" panose="020B0604030504040204" pitchFamily="34" charset="0"/>
              </a:rPr>
              <a:t>Persoana aparține unui grup care este discriminat sau nu are drepturi egale în societate (refugiat/solicitant de azil/gen/etnie/dizabilitat e/orfan/apartenență la un grup religios ori cultural minoritar); </a:t>
            </a:r>
          </a:p>
          <a:p>
            <a:pPr marL="807079" lvl="1" indent="-342900" algn="just">
              <a:lnSpc>
                <a:spcPct val="150000"/>
              </a:lnSpc>
              <a:buFont typeface="Arial" panose="020B0604020202020204" pitchFamily="34" charset="0"/>
              <a:buChar char="•"/>
            </a:pPr>
            <a:r>
              <a:rPr lang="ro-RO" sz="1600" dirty="0">
                <a:solidFill>
                  <a:srgbClr val="000000"/>
                </a:solidFill>
                <a:latin typeface="verdana" panose="020B0604030504040204" pitchFamily="34" charset="0"/>
              </a:rPr>
              <a:t>Persoana provine dintr-o zonă afectata de dezastre naturale, recesiuni, conflicte politice sau armate, alte crize care au redus opțiunile alternative de trai; </a:t>
            </a:r>
          </a:p>
          <a:p>
            <a:pPr marL="807079" lvl="1" indent="-342900" algn="just">
              <a:lnSpc>
                <a:spcPct val="150000"/>
              </a:lnSpc>
              <a:buFont typeface="Arial" panose="020B0604020202020204" pitchFamily="34" charset="0"/>
              <a:buChar char="•"/>
            </a:pPr>
            <a:r>
              <a:rPr lang="ro-RO" sz="1600" dirty="0">
                <a:solidFill>
                  <a:srgbClr val="000000"/>
                </a:solidFill>
                <a:latin typeface="verdana" panose="020B0604030504040204" pitchFamily="34" charset="0"/>
              </a:rPr>
              <a:t>Persoana e săracă și toată familia depinde integral de veniturile acesteia; </a:t>
            </a:r>
          </a:p>
          <a:p>
            <a:pPr marL="807079" lvl="1" indent="-342900" algn="just">
              <a:lnSpc>
                <a:spcPct val="150000"/>
              </a:lnSpc>
              <a:buFont typeface="Arial" panose="020B0604020202020204" pitchFamily="34" charset="0"/>
              <a:buChar char="•"/>
            </a:pPr>
            <a:r>
              <a:rPr lang="ro-RO" sz="1600" dirty="0">
                <a:solidFill>
                  <a:srgbClr val="000000"/>
                </a:solidFill>
                <a:latin typeface="verdana" panose="020B0604030504040204" pitchFamily="34" charset="0"/>
              </a:rPr>
              <a:t>Situația familială a persoanei e dificilă sau instabilă (abuzivă, amenințări, unul sau ambii părinți lipsesc); </a:t>
            </a:r>
          </a:p>
          <a:p>
            <a:pPr marL="807079" lvl="1" indent="-342900" algn="just">
              <a:lnSpc>
                <a:spcPct val="150000"/>
              </a:lnSpc>
              <a:buFont typeface="Arial" panose="020B0604020202020204" pitchFamily="34" charset="0"/>
              <a:buChar char="•"/>
            </a:pPr>
            <a:r>
              <a:rPr lang="ro-RO" sz="1600" dirty="0">
                <a:solidFill>
                  <a:srgbClr val="000000"/>
                </a:solidFill>
                <a:latin typeface="verdana" panose="020B0604030504040204" pitchFamily="34" charset="0"/>
              </a:rPr>
              <a:t>Persoana are datorii însemnate legate de recrutarea sa Persoana are un grad scăzut de educație școlară sau are analfabetism Persoana nu cunoaște limba locală; </a:t>
            </a:r>
          </a:p>
          <a:p>
            <a:pPr marL="807079" lvl="1" indent="-342900" algn="just">
              <a:lnSpc>
                <a:spcPct val="150000"/>
              </a:lnSpc>
              <a:buFont typeface="Arial" panose="020B0604020202020204" pitchFamily="34" charset="0"/>
              <a:buChar char="•"/>
            </a:pPr>
            <a:r>
              <a:rPr lang="ro-RO" sz="1600" dirty="0">
                <a:solidFill>
                  <a:srgbClr val="000000"/>
                </a:solidFill>
                <a:latin typeface="verdana" panose="020B0604030504040204" pitchFamily="34" charset="0"/>
              </a:rPr>
              <a:t>Persoana nu are informații despre legislația locală și rolul autorităților; </a:t>
            </a:r>
          </a:p>
          <a:p>
            <a:pPr marL="807079" lvl="1" indent="-342900" algn="just">
              <a:lnSpc>
                <a:spcPct val="150000"/>
              </a:lnSpc>
              <a:buFont typeface="Arial" panose="020B0604020202020204" pitchFamily="34" charset="0"/>
              <a:buChar char="•"/>
            </a:pPr>
            <a:r>
              <a:rPr lang="ro-RO" sz="1600" dirty="0">
                <a:solidFill>
                  <a:srgbClr val="000000"/>
                </a:solidFill>
                <a:latin typeface="verdana" panose="020B0604030504040204" pitchFamily="34" charset="0"/>
              </a:rPr>
              <a:t>Persoana are o dizabilitate fizică sau mentală sau are suferințe fizice; </a:t>
            </a:r>
          </a:p>
          <a:p>
            <a:pPr marL="807079" lvl="1" indent="-342900" algn="just">
              <a:lnSpc>
                <a:spcPct val="150000"/>
              </a:lnSpc>
              <a:buFont typeface="Arial" panose="020B0604020202020204" pitchFamily="34" charset="0"/>
              <a:buChar char="•"/>
            </a:pPr>
            <a:r>
              <a:rPr lang="ro-RO" sz="1600" dirty="0">
                <a:solidFill>
                  <a:srgbClr val="000000"/>
                </a:solidFill>
                <a:latin typeface="verdana" panose="020B0604030504040204" pitchFamily="34" charset="0"/>
              </a:rPr>
              <a:t>Persoana este convinsă să consume și/sau are dependență de alcool, droguri Permisul de muncă sau ședere este păstrat de angajator sau există alte dependențe structurale; </a:t>
            </a:r>
          </a:p>
          <a:p>
            <a:pPr marL="807079" lvl="1" indent="-342900" algn="just">
              <a:lnSpc>
                <a:spcPct val="150000"/>
              </a:lnSpc>
              <a:buFont typeface="Arial" panose="020B0604020202020204" pitchFamily="34" charset="0"/>
              <a:buChar char="•"/>
            </a:pPr>
            <a:r>
              <a:rPr lang="ro-RO" sz="1600" dirty="0">
                <a:solidFill>
                  <a:srgbClr val="000000"/>
                </a:solidFill>
                <a:latin typeface="verdana" panose="020B0604030504040204" pitchFamily="34" charset="0"/>
              </a:rPr>
              <a:t>Persoana se află într-o situație de dependență multiplă (față de angajator, inclusiv pentru cazare și masă și față de recrutor).</a:t>
            </a:r>
          </a:p>
        </p:txBody>
      </p:sp>
      <p:sp>
        <p:nvSpPr>
          <p:cNvPr id="7" name="TextBox 7"/>
          <p:cNvSpPr txBox="1"/>
          <p:nvPr/>
        </p:nvSpPr>
        <p:spPr>
          <a:xfrm>
            <a:off x="1028700" y="4467861"/>
            <a:ext cx="4709173" cy="2192908"/>
          </a:xfrm>
          <a:prstGeom prst="rect">
            <a:avLst/>
          </a:prstGeom>
        </p:spPr>
        <p:txBody>
          <a:bodyPr lIns="0" tIns="0" rIns="0" bIns="0" rtlCol="0" anchor="t">
            <a:spAutoFit/>
          </a:bodyPr>
          <a:lstStyle/>
          <a:p>
            <a:pPr algn="ctr">
              <a:lnSpc>
                <a:spcPts val="5719"/>
              </a:lnSpc>
            </a:pPr>
            <a:r>
              <a:rPr lang="en-US" sz="3200" dirty="0" err="1">
                <a:solidFill>
                  <a:srgbClr val="000000"/>
                </a:solidFill>
                <a:latin typeface="verdana" panose="020B0604030504040204" pitchFamily="34" charset="0"/>
              </a:rPr>
              <a:t>Abuzul</a:t>
            </a:r>
            <a:r>
              <a:rPr lang="en-US" sz="3200" dirty="0">
                <a:solidFill>
                  <a:srgbClr val="000000"/>
                </a:solidFill>
                <a:latin typeface="verdana" panose="020B0604030504040204" pitchFamily="34" charset="0"/>
              </a:rPr>
              <a:t> de </a:t>
            </a:r>
            <a:r>
              <a:rPr lang="en-US" sz="3200" dirty="0" err="1">
                <a:solidFill>
                  <a:srgbClr val="000000"/>
                </a:solidFill>
                <a:latin typeface="verdana" panose="020B0604030504040204" pitchFamily="34" charset="0"/>
              </a:rPr>
              <a:t>putere</a:t>
            </a:r>
            <a:r>
              <a:rPr lang="en-US" sz="3200" dirty="0">
                <a:solidFill>
                  <a:srgbClr val="000000"/>
                </a:solidFill>
                <a:latin typeface="verdana" panose="020B0604030504040204" pitchFamily="34" charset="0"/>
              </a:rPr>
              <a:t> </a:t>
            </a:r>
            <a:r>
              <a:rPr lang="en-US" sz="3200" dirty="0" err="1">
                <a:solidFill>
                  <a:srgbClr val="000000"/>
                </a:solidFill>
                <a:latin typeface="verdana" panose="020B0604030504040204" pitchFamily="34" charset="0"/>
              </a:rPr>
              <a:t>și</a:t>
            </a:r>
            <a:r>
              <a:rPr lang="en-US" sz="3200" dirty="0">
                <a:solidFill>
                  <a:srgbClr val="000000"/>
                </a:solidFill>
                <a:latin typeface="verdana" panose="020B0604030504040204" pitchFamily="34" charset="0"/>
              </a:rPr>
              <a:t> </a:t>
            </a:r>
            <a:r>
              <a:rPr lang="en-US" sz="3200" dirty="0" err="1">
                <a:solidFill>
                  <a:srgbClr val="000000"/>
                </a:solidFill>
                <a:latin typeface="verdana" panose="020B0604030504040204" pitchFamily="34" charset="0"/>
              </a:rPr>
              <a:t>abuzul</a:t>
            </a:r>
            <a:r>
              <a:rPr lang="en-US" sz="3200" dirty="0">
                <a:solidFill>
                  <a:srgbClr val="000000"/>
                </a:solidFill>
                <a:latin typeface="verdana" panose="020B0604030504040204" pitchFamily="34" charset="0"/>
              </a:rPr>
              <a:t> de </a:t>
            </a:r>
            <a:r>
              <a:rPr lang="en-US" sz="3200" dirty="0" err="1">
                <a:solidFill>
                  <a:srgbClr val="000000"/>
                </a:solidFill>
                <a:latin typeface="verdana" panose="020B0604030504040204" pitchFamily="34" charset="0"/>
              </a:rPr>
              <a:t>vulnerabilitate</a:t>
            </a:r>
            <a:r>
              <a:rPr lang="ro-RO" sz="3200" dirty="0">
                <a:solidFill>
                  <a:srgbClr val="000000"/>
                </a:solidFill>
              </a:rPr>
              <a:t> </a:t>
            </a:r>
            <a:r>
              <a:rPr lang="en-US" sz="3200" dirty="0">
                <a:solidFill>
                  <a:srgbClr val="000000"/>
                </a:solidFill>
                <a:latin typeface="verdana" panose="020B0604030504040204" pitchFamily="34" charset="0"/>
              </a:rPr>
              <a:t> </a:t>
            </a:r>
            <a:endParaRPr lang="en-US" sz="3200" dirty="0">
              <a:solidFill>
                <a:srgbClr val="1D2896"/>
              </a:solidFill>
            </a:endParaRPr>
          </a:p>
        </p:txBody>
      </p:sp>
      <p:grpSp>
        <p:nvGrpSpPr>
          <p:cNvPr id="8" name="Group 8"/>
          <p:cNvGrpSpPr/>
          <p:nvPr/>
        </p:nvGrpSpPr>
        <p:grpSpPr>
          <a:xfrm>
            <a:off x="15701935" y="9544050"/>
            <a:ext cx="473857" cy="473857"/>
            <a:chOff x="0" y="0"/>
            <a:chExt cx="812800" cy="812800"/>
          </a:xfrm>
        </p:grpSpPr>
        <p:sp>
          <p:nvSpPr>
            <p:cNvPr id="9" name="Freeform 9"/>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24225C"/>
            </a:solidFill>
          </p:spPr>
        </p:sp>
        <p:sp>
          <p:nvSpPr>
            <p:cNvPr id="10" name="TextBox 10"/>
            <p:cNvSpPr txBox="1"/>
            <p:nvPr/>
          </p:nvSpPr>
          <p:spPr>
            <a:xfrm>
              <a:off x="76200" y="104775"/>
              <a:ext cx="660400" cy="631825"/>
            </a:xfrm>
            <a:prstGeom prst="rect">
              <a:avLst/>
            </a:prstGeom>
          </p:spPr>
          <p:txBody>
            <a:bodyPr lIns="50800" tIns="50800" rIns="50800" bIns="50800" rtlCol="0" anchor="ctr"/>
            <a:lstStyle/>
            <a:p>
              <a:pPr algn="ctr">
                <a:lnSpc>
                  <a:spcPts val="2000"/>
                </a:lnSpc>
              </a:pPr>
              <a:endParaRPr>
                <a:solidFill>
                  <a:prstClr val="black"/>
                </a:solidFill>
              </a:endParaRPr>
            </a:p>
          </p:txBody>
        </p:sp>
      </p:grpSp>
      <p:grpSp>
        <p:nvGrpSpPr>
          <p:cNvPr id="11" name="Group 11"/>
          <p:cNvGrpSpPr/>
          <p:nvPr/>
        </p:nvGrpSpPr>
        <p:grpSpPr>
          <a:xfrm>
            <a:off x="16790205" y="9544050"/>
            <a:ext cx="473857" cy="473857"/>
            <a:chOff x="0" y="0"/>
            <a:chExt cx="812800" cy="812800"/>
          </a:xfrm>
        </p:grpSpPr>
        <p:sp>
          <p:nvSpPr>
            <p:cNvPr id="12" name="Freeform 12"/>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24225C"/>
            </a:solidFill>
          </p:spPr>
        </p:sp>
        <p:sp>
          <p:nvSpPr>
            <p:cNvPr id="13" name="TextBox 13"/>
            <p:cNvSpPr txBox="1"/>
            <p:nvPr/>
          </p:nvSpPr>
          <p:spPr>
            <a:xfrm>
              <a:off x="76200" y="104775"/>
              <a:ext cx="660400" cy="631825"/>
            </a:xfrm>
            <a:prstGeom prst="rect">
              <a:avLst/>
            </a:prstGeom>
          </p:spPr>
          <p:txBody>
            <a:bodyPr lIns="50800" tIns="50800" rIns="50800" bIns="50800" rtlCol="0" anchor="ctr"/>
            <a:lstStyle/>
            <a:p>
              <a:pPr algn="ctr">
                <a:lnSpc>
                  <a:spcPts val="2000"/>
                </a:lnSpc>
              </a:pPr>
              <a:endParaRPr>
                <a:solidFill>
                  <a:prstClr val="black"/>
                </a:solidFill>
              </a:endParaRPr>
            </a:p>
          </p:txBody>
        </p:sp>
      </p:grpSp>
      <p:grpSp>
        <p:nvGrpSpPr>
          <p:cNvPr id="14" name="Group 14"/>
          <p:cNvGrpSpPr/>
          <p:nvPr/>
        </p:nvGrpSpPr>
        <p:grpSpPr>
          <a:xfrm>
            <a:off x="15938863" y="9544050"/>
            <a:ext cx="1088270" cy="473857"/>
            <a:chOff x="0" y="0"/>
            <a:chExt cx="286623" cy="124802"/>
          </a:xfrm>
        </p:grpSpPr>
        <p:sp>
          <p:nvSpPr>
            <p:cNvPr id="15" name="Freeform 15"/>
            <p:cNvSpPr/>
            <p:nvPr/>
          </p:nvSpPr>
          <p:spPr>
            <a:xfrm>
              <a:off x="0" y="0"/>
              <a:ext cx="286623" cy="124802"/>
            </a:xfrm>
            <a:custGeom>
              <a:avLst/>
              <a:gdLst/>
              <a:ahLst/>
              <a:cxnLst/>
              <a:rect l="l" t="t" r="r" b="b"/>
              <a:pathLst>
                <a:path w="286623" h="124802">
                  <a:moveTo>
                    <a:pt x="0" y="0"/>
                  </a:moveTo>
                  <a:lnTo>
                    <a:pt x="286623" y="0"/>
                  </a:lnTo>
                  <a:lnTo>
                    <a:pt x="286623" y="124802"/>
                  </a:lnTo>
                  <a:lnTo>
                    <a:pt x="0" y="124802"/>
                  </a:lnTo>
                  <a:close/>
                </a:path>
              </a:pathLst>
            </a:custGeom>
            <a:solidFill>
              <a:srgbClr val="24225C"/>
            </a:solidFill>
          </p:spPr>
        </p:sp>
        <p:sp>
          <p:nvSpPr>
            <p:cNvPr id="16" name="TextBox 16"/>
            <p:cNvSpPr txBox="1"/>
            <p:nvPr/>
          </p:nvSpPr>
          <p:spPr>
            <a:xfrm>
              <a:off x="0" y="28575"/>
              <a:ext cx="812800" cy="784225"/>
            </a:xfrm>
            <a:prstGeom prst="rect">
              <a:avLst/>
            </a:prstGeom>
          </p:spPr>
          <p:txBody>
            <a:bodyPr lIns="50800" tIns="50800" rIns="50800" bIns="50800" rtlCol="0" anchor="ctr"/>
            <a:lstStyle/>
            <a:p>
              <a:pPr algn="ctr">
                <a:lnSpc>
                  <a:spcPts val="2000"/>
                </a:lnSpc>
              </a:pPr>
              <a:endParaRPr>
                <a:solidFill>
                  <a:prstClr val="black"/>
                </a:solidFill>
              </a:endParaRPr>
            </a:p>
          </p:txBody>
        </p:sp>
      </p:grpSp>
      <p:sp>
        <p:nvSpPr>
          <p:cNvPr id="17" name="TextBox 17"/>
          <p:cNvSpPr txBox="1"/>
          <p:nvPr/>
        </p:nvSpPr>
        <p:spPr>
          <a:xfrm>
            <a:off x="15938863" y="9660329"/>
            <a:ext cx="1088270" cy="269875"/>
          </a:xfrm>
          <a:prstGeom prst="rect">
            <a:avLst/>
          </a:prstGeom>
        </p:spPr>
        <p:txBody>
          <a:bodyPr lIns="0" tIns="0" rIns="0" bIns="0" rtlCol="0" anchor="t">
            <a:spAutoFit/>
          </a:bodyPr>
          <a:lstStyle/>
          <a:p>
            <a:pPr algn="ctr">
              <a:lnSpc>
                <a:spcPts val="2000"/>
              </a:lnSpc>
            </a:pPr>
            <a:r>
              <a:rPr lang="en-US" sz="2000">
                <a:solidFill>
                  <a:srgbClr val="FFFFFF"/>
                </a:solidFill>
                <a:latin typeface="Kollektif"/>
              </a:rPr>
              <a:t>05/12</a:t>
            </a:r>
          </a:p>
        </p:txBody>
      </p:sp>
      <p:grpSp>
        <p:nvGrpSpPr>
          <p:cNvPr id="18" name="Group 18"/>
          <p:cNvGrpSpPr/>
          <p:nvPr/>
        </p:nvGrpSpPr>
        <p:grpSpPr>
          <a:xfrm>
            <a:off x="8674905" y="9544050"/>
            <a:ext cx="473857" cy="473857"/>
            <a:chOff x="0" y="0"/>
            <a:chExt cx="812800" cy="812800"/>
          </a:xfrm>
        </p:grpSpPr>
        <p:sp>
          <p:nvSpPr>
            <p:cNvPr id="19" name="Freeform 19"/>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24225C"/>
            </a:solidFill>
          </p:spPr>
        </p:sp>
        <p:sp>
          <p:nvSpPr>
            <p:cNvPr id="20" name="TextBox 20"/>
            <p:cNvSpPr txBox="1"/>
            <p:nvPr/>
          </p:nvSpPr>
          <p:spPr>
            <a:xfrm>
              <a:off x="76200" y="104775"/>
              <a:ext cx="660400" cy="631825"/>
            </a:xfrm>
            <a:prstGeom prst="rect">
              <a:avLst/>
            </a:prstGeom>
          </p:spPr>
          <p:txBody>
            <a:bodyPr lIns="50800" tIns="50800" rIns="50800" bIns="50800" rtlCol="0" anchor="ctr"/>
            <a:lstStyle/>
            <a:p>
              <a:pPr algn="ctr">
                <a:lnSpc>
                  <a:spcPts val="2000"/>
                </a:lnSpc>
              </a:pPr>
              <a:endParaRPr>
                <a:solidFill>
                  <a:prstClr val="black"/>
                </a:solidFill>
              </a:endParaRPr>
            </a:p>
          </p:txBody>
        </p:sp>
      </p:grpSp>
      <p:grpSp>
        <p:nvGrpSpPr>
          <p:cNvPr id="21" name="Group 21"/>
          <p:cNvGrpSpPr/>
          <p:nvPr/>
        </p:nvGrpSpPr>
        <p:grpSpPr>
          <a:xfrm>
            <a:off x="9139238" y="9544050"/>
            <a:ext cx="473857" cy="473857"/>
            <a:chOff x="0" y="0"/>
            <a:chExt cx="812800" cy="812800"/>
          </a:xfrm>
        </p:grpSpPr>
        <p:sp>
          <p:nvSpPr>
            <p:cNvPr id="22" name="Freeform 22"/>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24225C"/>
            </a:solidFill>
          </p:spPr>
        </p:sp>
        <p:sp>
          <p:nvSpPr>
            <p:cNvPr id="23" name="TextBox 23"/>
            <p:cNvSpPr txBox="1"/>
            <p:nvPr/>
          </p:nvSpPr>
          <p:spPr>
            <a:xfrm>
              <a:off x="76200" y="104775"/>
              <a:ext cx="660400" cy="631825"/>
            </a:xfrm>
            <a:prstGeom prst="rect">
              <a:avLst/>
            </a:prstGeom>
          </p:spPr>
          <p:txBody>
            <a:bodyPr lIns="50800" tIns="50800" rIns="50800" bIns="50800" rtlCol="0" anchor="ctr"/>
            <a:lstStyle/>
            <a:p>
              <a:pPr algn="ctr">
                <a:lnSpc>
                  <a:spcPts val="2000"/>
                </a:lnSpc>
              </a:pPr>
              <a:endParaRPr>
                <a:solidFill>
                  <a:prstClr val="black"/>
                </a:solidFill>
              </a:endParaRPr>
            </a:p>
          </p:txBody>
        </p:sp>
      </p:grpSp>
      <p:grpSp>
        <p:nvGrpSpPr>
          <p:cNvPr id="24" name="Group 24"/>
          <p:cNvGrpSpPr/>
          <p:nvPr/>
        </p:nvGrpSpPr>
        <p:grpSpPr>
          <a:xfrm>
            <a:off x="8911834" y="9544050"/>
            <a:ext cx="464332" cy="473857"/>
            <a:chOff x="0" y="0"/>
            <a:chExt cx="122293" cy="124802"/>
          </a:xfrm>
        </p:grpSpPr>
        <p:sp>
          <p:nvSpPr>
            <p:cNvPr id="25" name="Freeform 25"/>
            <p:cNvSpPr/>
            <p:nvPr/>
          </p:nvSpPr>
          <p:spPr>
            <a:xfrm>
              <a:off x="0" y="0"/>
              <a:ext cx="122293" cy="124802"/>
            </a:xfrm>
            <a:custGeom>
              <a:avLst/>
              <a:gdLst/>
              <a:ahLst/>
              <a:cxnLst/>
              <a:rect l="l" t="t" r="r" b="b"/>
              <a:pathLst>
                <a:path w="122293" h="124802">
                  <a:moveTo>
                    <a:pt x="0" y="0"/>
                  </a:moveTo>
                  <a:lnTo>
                    <a:pt x="122293" y="0"/>
                  </a:lnTo>
                  <a:lnTo>
                    <a:pt x="122293" y="124802"/>
                  </a:lnTo>
                  <a:lnTo>
                    <a:pt x="0" y="124802"/>
                  </a:lnTo>
                  <a:close/>
                </a:path>
              </a:pathLst>
            </a:custGeom>
            <a:solidFill>
              <a:srgbClr val="24225C"/>
            </a:solidFill>
          </p:spPr>
        </p:sp>
        <p:sp>
          <p:nvSpPr>
            <p:cNvPr id="26" name="TextBox 26"/>
            <p:cNvSpPr txBox="1"/>
            <p:nvPr/>
          </p:nvSpPr>
          <p:spPr>
            <a:xfrm>
              <a:off x="0" y="28575"/>
              <a:ext cx="812800" cy="784225"/>
            </a:xfrm>
            <a:prstGeom prst="rect">
              <a:avLst/>
            </a:prstGeom>
          </p:spPr>
          <p:txBody>
            <a:bodyPr lIns="50800" tIns="50800" rIns="50800" bIns="50800" rtlCol="0" anchor="ctr"/>
            <a:lstStyle/>
            <a:p>
              <a:pPr algn="ctr">
                <a:lnSpc>
                  <a:spcPts val="2000"/>
                </a:lnSpc>
              </a:pPr>
              <a:endParaRPr>
                <a:solidFill>
                  <a:prstClr val="black"/>
                </a:solidFill>
              </a:endParaRPr>
            </a:p>
          </p:txBody>
        </p:sp>
      </p:grpSp>
      <p:pic>
        <p:nvPicPr>
          <p:cNvPr id="27" name="Picture 27"/>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973740" y="9648895"/>
            <a:ext cx="350045" cy="281309"/>
          </a:xfrm>
          <a:prstGeom prst="rect">
            <a:avLst/>
          </a:prstGeom>
        </p:spPr>
      </p:pic>
      <p:sp>
        <p:nvSpPr>
          <p:cNvPr id="28" name="TextBox 28"/>
          <p:cNvSpPr txBox="1"/>
          <p:nvPr/>
        </p:nvSpPr>
        <p:spPr>
          <a:xfrm>
            <a:off x="-462633" y="418500"/>
            <a:ext cx="18363924" cy="807913"/>
          </a:xfrm>
          <a:prstGeom prst="rect">
            <a:avLst/>
          </a:prstGeom>
        </p:spPr>
        <p:txBody>
          <a:bodyPr lIns="0" tIns="0" rIns="0" bIns="0" rtlCol="0" anchor="t">
            <a:spAutoFit/>
          </a:bodyPr>
          <a:lstStyle/>
          <a:p>
            <a:pPr>
              <a:lnSpc>
                <a:spcPts val="6299"/>
              </a:lnSpc>
            </a:pPr>
            <a:r>
              <a:rPr lang="ro-RO" sz="6999" dirty="0">
                <a:solidFill>
                  <a:srgbClr val="24225C"/>
                </a:solidFill>
                <a:latin typeface="Assistant Bold"/>
              </a:rPr>
              <a:t>                        </a:t>
            </a:r>
            <a:r>
              <a:rPr lang="en-US" sz="6000" dirty="0">
                <a:solidFill>
                  <a:srgbClr val="24225C"/>
                </a:solidFill>
                <a:latin typeface="Assistant Bold"/>
              </a:rPr>
              <a:t>I</a:t>
            </a:r>
            <a:r>
              <a:rPr lang="ro-RO" sz="6000" dirty="0">
                <a:solidFill>
                  <a:srgbClr val="24225C"/>
                </a:solidFill>
                <a:latin typeface="Assistant Bold"/>
              </a:rPr>
              <a:t>ndicatori referitori la mijloace</a:t>
            </a:r>
            <a:endParaRPr lang="en-US" sz="6000" dirty="0">
              <a:solidFill>
                <a:srgbClr val="24225C"/>
              </a:solidFill>
              <a:latin typeface="Assistant Bold"/>
            </a:endParaRPr>
          </a:p>
        </p:txBody>
      </p:sp>
      <p:pic>
        <p:nvPicPr>
          <p:cNvPr id="29" name="Picture 29"/>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6853107" y="3478907"/>
            <a:ext cx="1821798" cy="728719"/>
          </a:xfrm>
          <a:prstGeom prst="rect">
            <a:avLst/>
          </a:prstGeom>
        </p:spPr>
      </p:pic>
    </p:spTree>
    <p:extLst>
      <p:ext uri="{BB962C8B-B14F-4D97-AF65-F5344CB8AC3E}">
        <p14:creationId xmlns:p14="http://schemas.microsoft.com/office/powerpoint/2010/main" val="260346792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rot="5400000" flipH="1">
            <a:off x="-2185848" y="0"/>
            <a:ext cx="10287000" cy="10287000"/>
          </a:xfrm>
          <a:prstGeom prst="rect">
            <a:avLst/>
          </a:prstGeom>
        </p:spPr>
      </p:pic>
      <p:grpSp>
        <p:nvGrpSpPr>
          <p:cNvPr id="3" name="Group 3"/>
          <p:cNvGrpSpPr>
            <a:grpSpLocks noChangeAspect="1"/>
          </p:cNvGrpSpPr>
          <p:nvPr/>
        </p:nvGrpSpPr>
        <p:grpSpPr>
          <a:xfrm rot="5400000">
            <a:off x="1483399" y="2386436"/>
            <a:ext cx="3799774" cy="5106316"/>
            <a:chOff x="0" y="0"/>
            <a:chExt cx="3663950" cy="4923790"/>
          </a:xfrm>
        </p:grpSpPr>
        <p:sp>
          <p:nvSpPr>
            <p:cNvPr id="4" name="Freeform 4"/>
            <p:cNvSpPr/>
            <p:nvPr/>
          </p:nvSpPr>
          <p:spPr>
            <a:xfrm>
              <a:off x="31750" y="31750"/>
              <a:ext cx="3600450" cy="4859020"/>
            </a:xfrm>
            <a:custGeom>
              <a:avLst/>
              <a:gdLst/>
              <a:ahLst/>
              <a:cxnLst/>
              <a:rect l="l" t="t" r="r" b="b"/>
              <a:pathLst>
                <a:path w="3600450" h="4859020">
                  <a:moveTo>
                    <a:pt x="3600450" y="4499610"/>
                  </a:moveTo>
                  <a:cubicBezTo>
                    <a:pt x="3600450" y="4699000"/>
                    <a:pt x="3439160" y="4859020"/>
                    <a:pt x="3241040" y="4859020"/>
                  </a:cubicBezTo>
                  <a:lnTo>
                    <a:pt x="359410" y="4859020"/>
                  </a:lnTo>
                  <a:cubicBezTo>
                    <a:pt x="160020" y="4859020"/>
                    <a:pt x="0" y="4697730"/>
                    <a:pt x="0" y="4499610"/>
                  </a:cubicBezTo>
                  <a:lnTo>
                    <a:pt x="0" y="359410"/>
                  </a:lnTo>
                  <a:cubicBezTo>
                    <a:pt x="0" y="160020"/>
                    <a:pt x="161290" y="0"/>
                    <a:pt x="359410" y="0"/>
                  </a:cubicBezTo>
                  <a:lnTo>
                    <a:pt x="3239770" y="0"/>
                  </a:lnTo>
                  <a:cubicBezTo>
                    <a:pt x="3439160" y="0"/>
                    <a:pt x="3599180" y="161290"/>
                    <a:pt x="3599180" y="359410"/>
                  </a:cubicBezTo>
                  <a:lnTo>
                    <a:pt x="3600450" y="4499610"/>
                  </a:lnTo>
                  <a:close/>
                </a:path>
              </a:pathLst>
            </a:custGeom>
            <a:solidFill>
              <a:srgbClr val="C939E6"/>
            </a:solidFill>
          </p:spPr>
        </p:sp>
        <p:sp>
          <p:nvSpPr>
            <p:cNvPr id="5" name="Freeform 5"/>
            <p:cNvSpPr/>
            <p:nvPr/>
          </p:nvSpPr>
          <p:spPr>
            <a:xfrm>
              <a:off x="0" y="0"/>
              <a:ext cx="3663950" cy="4923790"/>
            </a:xfrm>
            <a:custGeom>
              <a:avLst/>
              <a:gdLst/>
              <a:ahLst/>
              <a:cxnLst/>
              <a:rect l="l" t="t" r="r" b="b"/>
              <a:pathLst>
                <a:path w="3663950" h="4923790">
                  <a:moveTo>
                    <a:pt x="3271520" y="4923790"/>
                  </a:moveTo>
                  <a:lnTo>
                    <a:pt x="391160" y="4923790"/>
                  </a:lnTo>
                  <a:cubicBezTo>
                    <a:pt x="175260" y="4923790"/>
                    <a:pt x="0" y="4748530"/>
                    <a:pt x="0" y="4532630"/>
                  </a:cubicBezTo>
                  <a:lnTo>
                    <a:pt x="0" y="392430"/>
                  </a:lnTo>
                  <a:cubicBezTo>
                    <a:pt x="0" y="175260"/>
                    <a:pt x="175260" y="0"/>
                    <a:pt x="391160" y="0"/>
                  </a:cubicBezTo>
                  <a:lnTo>
                    <a:pt x="3271520" y="0"/>
                  </a:lnTo>
                  <a:cubicBezTo>
                    <a:pt x="3487420" y="0"/>
                    <a:pt x="3662680" y="175260"/>
                    <a:pt x="3662680" y="391160"/>
                  </a:cubicBezTo>
                  <a:lnTo>
                    <a:pt x="3662680" y="4531360"/>
                  </a:lnTo>
                  <a:cubicBezTo>
                    <a:pt x="3663950" y="4747260"/>
                    <a:pt x="3487420" y="4923790"/>
                    <a:pt x="3271520" y="4923790"/>
                  </a:cubicBezTo>
                  <a:close/>
                  <a:moveTo>
                    <a:pt x="391160" y="63500"/>
                  </a:moveTo>
                  <a:cubicBezTo>
                    <a:pt x="210820" y="63500"/>
                    <a:pt x="63500" y="210820"/>
                    <a:pt x="63500" y="391160"/>
                  </a:cubicBezTo>
                  <a:lnTo>
                    <a:pt x="63500" y="4531360"/>
                  </a:lnTo>
                  <a:cubicBezTo>
                    <a:pt x="63500" y="4712970"/>
                    <a:pt x="210820" y="4859020"/>
                    <a:pt x="391160" y="4859020"/>
                  </a:cubicBezTo>
                  <a:lnTo>
                    <a:pt x="3271520" y="4859020"/>
                  </a:lnTo>
                  <a:cubicBezTo>
                    <a:pt x="3453130" y="4859020"/>
                    <a:pt x="3599180" y="4711700"/>
                    <a:pt x="3599180" y="4531360"/>
                  </a:cubicBezTo>
                  <a:lnTo>
                    <a:pt x="3599180" y="391160"/>
                  </a:lnTo>
                  <a:cubicBezTo>
                    <a:pt x="3599180" y="209550"/>
                    <a:pt x="3451860" y="63500"/>
                    <a:pt x="3271520" y="63500"/>
                  </a:cubicBezTo>
                  <a:lnTo>
                    <a:pt x="391160" y="63500"/>
                  </a:lnTo>
                  <a:close/>
                </a:path>
              </a:pathLst>
            </a:custGeom>
            <a:solidFill>
              <a:srgbClr val="C939E6"/>
            </a:solidFill>
          </p:spPr>
        </p:sp>
      </p:grpSp>
      <p:sp>
        <p:nvSpPr>
          <p:cNvPr id="6" name="TextBox 6"/>
          <p:cNvSpPr txBox="1"/>
          <p:nvPr/>
        </p:nvSpPr>
        <p:spPr>
          <a:xfrm>
            <a:off x="8534400" y="1707940"/>
            <a:ext cx="9195777" cy="8679299"/>
          </a:xfrm>
          <a:prstGeom prst="rect">
            <a:avLst/>
          </a:prstGeom>
        </p:spPr>
        <p:txBody>
          <a:bodyPr wrap="square" lIns="0" tIns="0" rIns="0" bIns="0" rtlCol="0" anchor="t">
            <a:spAutoFit/>
          </a:bodyPr>
          <a:lstStyle/>
          <a:p>
            <a:pPr marL="807079" lvl="1" indent="-342900" algn="just">
              <a:lnSpc>
                <a:spcPct val="150000"/>
              </a:lnSpc>
              <a:buFont typeface="Arial" panose="020B0604020202020204" pitchFamily="34" charset="0"/>
              <a:buChar char="•"/>
            </a:pPr>
            <a:r>
              <a:rPr lang="ro-RO" sz="2400" dirty="0">
                <a:solidFill>
                  <a:srgbClr val="000000"/>
                </a:solidFill>
                <a:latin typeface="verdana" panose="020B0604030504040204" pitchFamily="34" charset="0"/>
              </a:rPr>
              <a:t>Persoana trebuie să ramburseze comisioane excesive de recrutare și transport; </a:t>
            </a:r>
          </a:p>
          <a:p>
            <a:pPr marL="807079" lvl="1" indent="-342900" algn="just">
              <a:lnSpc>
                <a:spcPct val="150000"/>
              </a:lnSpc>
              <a:buFont typeface="Arial" panose="020B0604020202020204" pitchFamily="34" charset="0"/>
              <a:buChar char="•"/>
            </a:pPr>
            <a:r>
              <a:rPr lang="ro-RO" sz="2400" dirty="0">
                <a:solidFill>
                  <a:srgbClr val="000000"/>
                </a:solidFill>
                <a:latin typeface="verdana" panose="020B0604030504040204" pitchFamily="34" charset="0"/>
              </a:rPr>
              <a:t>Persoana trebuie să achite sume excesive pentru cazare, masă, instrumente de lucru sau echipament de protecție din salariu;</a:t>
            </a:r>
          </a:p>
          <a:p>
            <a:pPr marL="807079" lvl="1" indent="-342900" algn="just">
              <a:lnSpc>
                <a:spcPct val="150000"/>
              </a:lnSpc>
              <a:buFont typeface="Arial" panose="020B0604020202020204" pitchFamily="34" charset="0"/>
              <a:buChar char="•"/>
            </a:pPr>
            <a:r>
              <a:rPr lang="ro-RO" sz="2400" dirty="0">
                <a:solidFill>
                  <a:srgbClr val="000000"/>
                </a:solidFill>
                <a:latin typeface="verdana" panose="020B0604030504040204" pitchFamily="34" charset="0"/>
              </a:rPr>
              <a:t>Persoana trebuie să achite depozite financiare sau comisioane de garanție; </a:t>
            </a:r>
          </a:p>
          <a:p>
            <a:pPr marL="807079" lvl="1" indent="-342900" algn="just">
              <a:lnSpc>
                <a:spcPct val="150000"/>
              </a:lnSpc>
              <a:buFont typeface="Arial" panose="020B0604020202020204" pitchFamily="34" charset="0"/>
              <a:buChar char="•"/>
            </a:pPr>
            <a:r>
              <a:rPr lang="ro-RO" sz="2400" dirty="0">
                <a:solidFill>
                  <a:srgbClr val="000000"/>
                </a:solidFill>
                <a:latin typeface="verdana" panose="020B0604030504040204" pitchFamily="34" charset="0"/>
              </a:rPr>
              <a:t>Termenii de rambursare a avansurilor din salariu sunt manipulați sau neclari; </a:t>
            </a:r>
          </a:p>
          <a:p>
            <a:pPr marL="807079" lvl="1" indent="-342900" algn="just">
              <a:lnSpc>
                <a:spcPct val="150000"/>
              </a:lnSpc>
              <a:buFont typeface="Arial" panose="020B0604020202020204" pitchFamily="34" charset="0"/>
              <a:buChar char="•"/>
            </a:pPr>
            <a:r>
              <a:rPr lang="ro-RO" sz="2400" dirty="0">
                <a:solidFill>
                  <a:srgbClr val="000000"/>
                </a:solidFill>
                <a:latin typeface="verdana" panose="020B0604030504040204" pitchFamily="34" charset="0"/>
              </a:rPr>
              <a:t>Ratele dobânzii asupra avansurilor salariale nu sunt rezonabile și pot depăși limitele legale; </a:t>
            </a:r>
          </a:p>
          <a:p>
            <a:pPr marL="807079" lvl="1" indent="-342900" algn="just">
              <a:lnSpc>
                <a:spcPct val="150000"/>
              </a:lnSpc>
              <a:buFont typeface="Arial" panose="020B0604020202020204" pitchFamily="34" charset="0"/>
              <a:buChar char="•"/>
            </a:pPr>
            <a:r>
              <a:rPr lang="ro-RO" sz="2400" dirty="0">
                <a:solidFill>
                  <a:srgbClr val="000000"/>
                </a:solidFill>
                <a:latin typeface="verdana" panose="020B0604030504040204" pitchFamily="34" charset="0"/>
              </a:rPr>
              <a:t>Lucrătorii trebuie să muncească pentru a rambursa, de fapt, o datorie generală sau moștenită; </a:t>
            </a:r>
          </a:p>
          <a:p>
            <a:pPr marL="807079" lvl="1" indent="-342900" algn="just">
              <a:lnSpc>
                <a:spcPct val="150000"/>
              </a:lnSpc>
              <a:buFont typeface="Arial" panose="020B0604020202020204" pitchFamily="34" charset="0"/>
              <a:buChar char="•"/>
            </a:pPr>
            <a:r>
              <a:rPr lang="ro-RO" sz="2400" dirty="0">
                <a:solidFill>
                  <a:srgbClr val="000000"/>
                </a:solidFill>
                <a:latin typeface="verdana" panose="020B0604030504040204" pitchFamily="34" charset="0"/>
              </a:rPr>
              <a:t>Părinții au primit o remunerație pentru a-i permite copilului să plece.</a:t>
            </a:r>
            <a:r>
              <a:rPr lang="ro-RO" sz="1600" dirty="0">
                <a:solidFill>
                  <a:srgbClr val="000000"/>
                </a:solidFill>
                <a:latin typeface="verdana" panose="020B0604030504040204" pitchFamily="34" charset="0"/>
              </a:rPr>
              <a:t>	</a:t>
            </a:r>
          </a:p>
          <a:p>
            <a:pPr marL="807079" lvl="1" indent="-342900" algn="just">
              <a:lnSpc>
                <a:spcPct val="150000"/>
              </a:lnSpc>
              <a:buFont typeface="Arial" panose="020B0604020202020204" pitchFamily="34" charset="0"/>
              <a:buChar char="•"/>
            </a:pPr>
            <a:endParaRPr lang="ro-RO" sz="1600" dirty="0">
              <a:solidFill>
                <a:srgbClr val="000000"/>
              </a:solidFill>
              <a:latin typeface="verdana" panose="020B0604030504040204" pitchFamily="34" charset="0"/>
            </a:endParaRPr>
          </a:p>
        </p:txBody>
      </p:sp>
      <p:sp>
        <p:nvSpPr>
          <p:cNvPr id="7" name="TextBox 7"/>
          <p:cNvSpPr txBox="1"/>
          <p:nvPr/>
        </p:nvSpPr>
        <p:spPr>
          <a:xfrm>
            <a:off x="1028700" y="4467861"/>
            <a:ext cx="4709173" cy="2192908"/>
          </a:xfrm>
          <a:prstGeom prst="rect">
            <a:avLst/>
          </a:prstGeom>
        </p:spPr>
        <p:txBody>
          <a:bodyPr lIns="0" tIns="0" rIns="0" bIns="0" rtlCol="0" anchor="t">
            <a:spAutoFit/>
          </a:bodyPr>
          <a:lstStyle/>
          <a:p>
            <a:pPr algn="ctr">
              <a:lnSpc>
                <a:spcPts val="5719"/>
              </a:lnSpc>
            </a:pPr>
            <a:r>
              <a:rPr lang="en-US" sz="3200" dirty="0" err="1">
                <a:solidFill>
                  <a:srgbClr val="000000"/>
                </a:solidFill>
                <a:latin typeface="verdana" panose="020B0604030504040204" pitchFamily="34" charset="0"/>
              </a:rPr>
              <a:t>Acordarea</a:t>
            </a:r>
            <a:r>
              <a:rPr lang="en-US" sz="3200" dirty="0">
                <a:solidFill>
                  <a:srgbClr val="000000"/>
                </a:solidFill>
                <a:latin typeface="verdana" panose="020B0604030504040204" pitchFamily="34" charset="0"/>
              </a:rPr>
              <a:t> </a:t>
            </a:r>
            <a:r>
              <a:rPr lang="en-US" sz="3200" dirty="0" err="1">
                <a:solidFill>
                  <a:srgbClr val="000000"/>
                </a:solidFill>
                <a:latin typeface="verdana" panose="020B0604030504040204" pitchFamily="34" charset="0"/>
              </a:rPr>
              <a:t>sau</a:t>
            </a:r>
            <a:r>
              <a:rPr lang="en-US" sz="3200" dirty="0">
                <a:solidFill>
                  <a:srgbClr val="000000"/>
                </a:solidFill>
                <a:latin typeface="verdana" panose="020B0604030504040204" pitchFamily="34" charset="0"/>
              </a:rPr>
              <a:t> </a:t>
            </a:r>
            <a:r>
              <a:rPr lang="en-US" sz="3200" dirty="0" err="1">
                <a:solidFill>
                  <a:srgbClr val="000000"/>
                </a:solidFill>
                <a:latin typeface="verdana" panose="020B0604030504040204" pitchFamily="34" charset="0"/>
              </a:rPr>
              <a:t>primirea</a:t>
            </a:r>
            <a:r>
              <a:rPr lang="en-US" sz="3200" dirty="0">
                <a:solidFill>
                  <a:srgbClr val="000000"/>
                </a:solidFill>
                <a:latin typeface="verdana" panose="020B0604030504040204" pitchFamily="34" charset="0"/>
              </a:rPr>
              <a:t> de </a:t>
            </a:r>
            <a:r>
              <a:rPr lang="en-US" sz="3200" dirty="0" err="1">
                <a:solidFill>
                  <a:srgbClr val="000000"/>
                </a:solidFill>
                <a:latin typeface="verdana" panose="020B0604030504040204" pitchFamily="34" charset="0"/>
              </a:rPr>
              <a:t>plăți</a:t>
            </a:r>
            <a:r>
              <a:rPr lang="en-US" sz="3200" dirty="0">
                <a:solidFill>
                  <a:srgbClr val="000000"/>
                </a:solidFill>
                <a:latin typeface="verdana" panose="020B0604030504040204" pitchFamily="34" charset="0"/>
              </a:rPr>
              <a:t> </a:t>
            </a:r>
            <a:r>
              <a:rPr lang="en-US" sz="3200" dirty="0" err="1">
                <a:solidFill>
                  <a:srgbClr val="000000"/>
                </a:solidFill>
                <a:latin typeface="verdana" panose="020B0604030504040204" pitchFamily="34" charset="0"/>
              </a:rPr>
              <a:t>și</a:t>
            </a:r>
            <a:r>
              <a:rPr lang="en-US" sz="3200" dirty="0">
                <a:solidFill>
                  <a:srgbClr val="000000"/>
                </a:solidFill>
                <a:latin typeface="verdana" panose="020B0604030504040204" pitchFamily="34" charset="0"/>
              </a:rPr>
              <a:t> </a:t>
            </a:r>
            <a:r>
              <a:rPr lang="en-US" sz="3200" dirty="0" err="1">
                <a:solidFill>
                  <a:srgbClr val="000000"/>
                </a:solidFill>
                <a:latin typeface="verdana" panose="020B0604030504040204" pitchFamily="34" charset="0"/>
              </a:rPr>
              <a:t>servitutea</a:t>
            </a:r>
            <a:r>
              <a:rPr lang="en-US" sz="3200" dirty="0">
                <a:solidFill>
                  <a:srgbClr val="000000"/>
                </a:solidFill>
                <a:latin typeface="verdana" panose="020B0604030504040204" pitchFamily="34" charset="0"/>
              </a:rPr>
              <a:t> </a:t>
            </a:r>
            <a:r>
              <a:rPr lang="en-US" sz="3200" dirty="0" err="1">
                <a:solidFill>
                  <a:srgbClr val="000000"/>
                </a:solidFill>
                <a:latin typeface="verdana" panose="020B0604030504040204" pitchFamily="34" charset="0"/>
              </a:rPr>
              <a:t>involuntară</a:t>
            </a:r>
            <a:endParaRPr lang="en-US" sz="3200" dirty="0">
              <a:solidFill>
                <a:srgbClr val="1D2896"/>
              </a:solidFill>
            </a:endParaRPr>
          </a:p>
        </p:txBody>
      </p:sp>
      <p:grpSp>
        <p:nvGrpSpPr>
          <p:cNvPr id="8" name="Group 8"/>
          <p:cNvGrpSpPr/>
          <p:nvPr/>
        </p:nvGrpSpPr>
        <p:grpSpPr>
          <a:xfrm>
            <a:off x="15701935" y="9544050"/>
            <a:ext cx="473857" cy="473857"/>
            <a:chOff x="0" y="0"/>
            <a:chExt cx="812800" cy="812800"/>
          </a:xfrm>
        </p:grpSpPr>
        <p:sp>
          <p:nvSpPr>
            <p:cNvPr id="9" name="Freeform 9"/>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24225C"/>
            </a:solidFill>
          </p:spPr>
        </p:sp>
        <p:sp>
          <p:nvSpPr>
            <p:cNvPr id="10" name="TextBox 10"/>
            <p:cNvSpPr txBox="1"/>
            <p:nvPr/>
          </p:nvSpPr>
          <p:spPr>
            <a:xfrm>
              <a:off x="76200" y="104775"/>
              <a:ext cx="660400" cy="631825"/>
            </a:xfrm>
            <a:prstGeom prst="rect">
              <a:avLst/>
            </a:prstGeom>
          </p:spPr>
          <p:txBody>
            <a:bodyPr lIns="50800" tIns="50800" rIns="50800" bIns="50800" rtlCol="0" anchor="ctr"/>
            <a:lstStyle/>
            <a:p>
              <a:pPr algn="ctr">
                <a:lnSpc>
                  <a:spcPts val="2000"/>
                </a:lnSpc>
              </a:pPr>
              <a:endParaRPr>
                <a:solidFill>
                  <a:prstClr val="black"/>
                </a:solidFill>
              </a:endParaRPr>
            </a:p>
          </p:txBody>
        </p:sp>
      </p:grpSp>
      <p:grpSp>
        <p:nvGrpSpPr>
          <p:cNvPr id="11" name="Group 11"/>
          <p:cNvGrpSpPr/>
          <p:nvPr/>
        </p:nvGrpSpPr>
        <p:grpSpPr>
          <a:xfrm>
            <a:off x="16790205" y="9544050"/>
            <a:ext cx="473857" cy="473857"/>
            <a:chOff x="0" y="0"/>
            <a:chExt cx="812800" cy="812800"/>
          </a:xfrm>
        </p:grpSpPr>
        <p:sp>
          <p:nvSpPr>
            <p:cNvPr id="12" name="Freeform 12"/>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24225C"/>
            </a:solidFill>
          </p:spPr>
        </p:sp>
        <p:sp>
          <p:nvSpPr>
            <p:cNvPr id="13" name="TextBox 13"/>
            <p:cNvSpPr txBox="1"/>
            <p:nvPr/>
          </p:nvSpPr>
          <p:spPr>
            <a:xfrm>
              <a:off x="76200" y="104775"/>
              <a:ext cx="660400" cy="631825"/>
            </a:xfrm>
            <a:prstGeom prst="rect">
              <a:avLst/>
            </a:prstGeom>
          </p:spPr>
          <p:txBody>
            <a:bodyPr lIns="50800" tIns="50800" rIns="50800" bIns="50800" rtlCol="0" anchor="ctr"/>
            <a:lstStyle/>
            <a:p>
              <a:pPr algn="ctr">
                <a:lnSpc>
                  <a:spcPts val="2000"/>
                </a:lnSpc>
              </a:pPr>
              <a:endParaRPr>
                <a:solidFill>
                  <a:prstClr val="black"/>
                </a:solidFill>
              </a:endParaRPr>
            </a:p>
          </p:txBody>
        </p:sp>
      </p:grpSp>
      <p:grpSp>
        <p:nvGrpSpPr>
          <p:cNvPr id="14" name="Group 14"/>
          <p:cNvGrpSpPr/>
          <p:nvPr/>
        </p:nvGrpSpPr>
        <p:grpSpPr>
          <a:xfrm>
            <a:off x="15938863" y="9544050"/>
            <a:ext cx="1088270" cy="473857"/>
            <a:chOff x="0" y="0"/>
            <a:chExt cx="286623" cy="124802"/>
          </a:xfrm>
        </p:grpSpPr>
        <p:sp>
          <p:nvSpPr>
            <p:cNvPr id="15" name="Freeform 15"/>
            <p:cNvSpPr/>
            <p:nvPr/>
          </p:nvSpPr>
          <p:spPr>
            <a:xfrm>
              <a:off x="0" y="0"/>
              <a:ext cx="286623" cy="124802"/>
            </a:xfrm>
            <a:custGeom>
              <a:avLst/>
              <a:gdLst/>
              <a:ahLst/>
              <a:cxnLst/>
              <a:rect l="l" t="t" r="r" b="b"/>
              <a:pathLst>
                <a:path w="286623" h="124802">
                  <a:moveTo>
                    <a:pt x="0" y="0"/>
                  </a:moveTo>
                  <a:lnTo>
                    <a:pt x="286623" y="0"/>
                  </a:lnTo>
                  <a:lnTo>
                    <a:pt x="286623" y="124802"/>
                  </a:lnTo>
                  <a:lnTo>
                    <a:pt x="0" y="124802"/>
                  </a:lnTo>
                  <a:close/>
                </a:path>
              </a:pathLst>
            </a:custGeom>
            <a:solidFill>
              <a:srgbClr val="24225C"/>
            </a:solidFill>
          </p:spPr>
        </p:sp>
        <p:sp>
          <p:nvSpPr>
            <p:cNvPr id="16" name="TextBox 16"/>
            <p:cNvSpPr txBox="1"/>
            <p:nvPr/>
          </p:nvSpPr>
          <p:spPr>
            <a:xfrm>
              <a:off x="0" y="28575"/>
              <a:ext cx="812800" cy="784225"/>
            </a:xfrm>
            <a:prstGeom prst="rect">
              <a:avLst/>
            </a:prstGeom>
          </p:spPr>
          <p:txBody>
            <a:bodyPr lIns="50800" tIns="50800" rIns="50800" bIns="50800" rtlCol="0" anchor="ctr"/>
            <a:lstStyle/>
            <a:p>
              <a:pPr algn="ctr">
                <a:lnSpc>
                  <a:spcPts val="2000"/>
                </a:lnSpc>
              </a:pPr>
              <a:endParaRPr>
                <a:solidFill>
                  <a:prstClr val="black"/>
                </a:solidFill>
              </a:endParaRPr>
            </a:p>
          </p:txBody>
        </p:sp>
      </p:grpSp>
      <p:sp>
        <p:nvSpPr>
          <p:cNvPr id="17" name="TextBox 17"/>
          <p:cNvSpPr txBox="1"/>
          <p:nvPr/>
        </p:nvSpPr>
        <p:spPr>
          <a:xfrm>
            <a:off x="15938863" y="9660329"/>
            <a:ext cx="1088270" cy="269875"/>
          </a:xfrm>
          <a:prstGeom prst="rect">
            <a:avLst/>
          </a:prstGeom>
        </p:spPr>
        <p:txBody>
          <a:bodyPr lIns="0" tIns="0" rIns="0" bIns="0" rtlCol="0" anchor="t">
            <a:spAutoFit/>
          </a:bodyPr>
          <a:lstStyle/>
          <a:p>
            <a:pPr algn="ctr">
              <a:lnSpc>
                <a:spcPts val="2000"/>
              </a:lnSpc>
            </a:pPr>
            <a:r>
              <a:rPr lang="en-US" sz="2000">
                <a:solidFill>
                  <a:srgbClr val="FFFFFF"/>
                </a:solidFill>
                <a:latin typeface="Kollektif"/>
              </a:rPr>
              <a:t>05/12</a:t>
            </a:r>
          </a:p>
        </p:txBody>
      </p:sp>
      <p:grpSp>
        <p:nvGrpSpPr>
          <p:cNvPr id="18" name="Group 18"/>
          <p:cNvGrpSpPr/>
          <p:nvPr/>
        </p:nvGrpSpPr>
        <p:grpSpPr>
          <a:xfrm>
            <a:off x="8674905" y="9544050"/>
            <a:ext cx="473857" cy="473857"/>
            <a:chOff x="0" y="0"/>
            <a:chExt cx="812800" cy="812800"/>
          </a:xfrm>
        </p:grpSpPr>
        <p:sp>
          <p:nvSpPr>
            <p:cNvPr id="19" name="Freeform 19"/>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24225C"/>
            </a:solidFill>
          </p:spPr>
        </p:sp>
        <p:sp>
          <p:nvSpPr>
            <p:cNvPr id="20" name="TextBox 20"/>
            <p:cNvSpPr txBox="1"/>
            <p:nvPr/>
          </p:nvSpPr>
          <p:spPr>
            <a:xfrm>
              <a:off x="76200" y="104775"/>
              <a:ext cx="660400" cy="631825"/>
            </a:xfrm>
            <a:prstGeom prst="rect">
              <a:avLst/>
            </a:prstGeom>
          </p:spPr>
          <p:txBody>
            <a:bodyPr lIns="50800" tIns="50800" rIns="50800" bIns="50800" rtlCol="0" anchor="ctr"/>
            <a:lstStyle/>
            <a:p>
              <a:pPr algn="ctr">
                <a:lnSpc>
                  <a:spcPts val="2000"/>
                </a:lnSpc>
              </a:pPr>
              <a:endParaRPr>
                <a:solidFill>
                  <a:prstClr val="black"/>
                </a:solidFill>
              </a:endParaRPr>
            </a:p>
          </p:txBody>
        </p:sp>
      </p:grpSp>
      <p:grpSp>
        <p:nvGrpSpPr>
          <p:cNvPr id="21" name="Group 21"/>
          <p:cNvGrpSpPr/>
          <p:nvPr/>
        </p:nvGrpSpPr>
        <p:grpSpPr>
          <a:xfrm>
            <a:off x="9139238" y="9544050"/>
            <a:ext cx="473857" cy="473857"/>
            <a:chOff x="0" y="0"/>
            <a:chExt cx="812800" cy="812800"/>
          </a:xfrm>
        </p:grpSpPr>
        <p:sp>
          <p:nvSpPr>
            <p:cNvPr id="22" name="Freeform 22"/>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24225C"/>
            </a:solidFill>
          </p:spPr>
        </p:sp>
        <p:sp>
          <p:nvSpPr>
            <p:cNvPr id="23" name="TextBox 23"/>
            <p:cNvSpPr txBox="1"/>
            <p:nvPr/>
          </p:nvSpPr>
          <p:spPr>
            <a:xfrm>
              <a:off x="76200" y="104775"/>
              <a:ext cx="660400" cy="631825"/>
            </a:xfrm>
            <a:prstGeom prst="rect">
              <a:avLst/>
            </a:prstGeom>
          </p:spPr>
          <p:txBody>
            <a:bodyPr lIns="50800" tIns="50800" rIns="50800" bIns="50800" rtlCol="0" anchor="ctr"/>
            <a:lstStyle/>
            <a:p>
              <a:pPr algn="ctr">
                <a:lnSpc>
                  <a:spcPts val="2000"/>
                </a:lnSpc>
              </a:pPr>
              <a:endParaRPr>
                <a:solidFill>
                  <a:prstClr val="black"/>
                </a:solidFill>
              </a:endParaRPr>
            </a:p>
          </p:txBody>
        </p:sp>
      </p:grpSp>
      <p:grpSp>
        <p:nvGrpSpPr>
          <p:cNvPr id="24" name="Group 24"/>
          <p:cNvGrpSpPr/>
          <p:nvPr/>
        </p:nvGrpSpPr>
        <p:grpSpPr>
          <a:xfrm>
            <a:off x="8911834" y="9544050"/>
            <a:ext cx="464332" cy="473857"/>
            <a:chOff x="0" y="0"/>
            <a:chExt cx="122293" cy="124802"/>
          </a:xfrm>
        </p:grpSpPr>
        <p:sp>
          <p:nvSpPr>
            <p:cNvPr id="25" name="Freeform 25"/>
            <p:cNvSpPr/>
            <p:nvPr/>
          </p:nvSpPr>
          <p:spPr>
            <a:xfrm>
              <a:off x="0" y="0"/>
              <a:ext cx="122293" cy="124802"/>
            </a:xfrm>
            <a:custGeom>
              <a:avLst/>
              <a:gdLst/>
              <a:ahLst/>
              <a:cxnLst/>
              <a:rect l="l" t="t" r="r" b="b"/>
              <a:pathLst>
                <a:path w="122293" h="124802">
                  <a:moveTo>
                    <a:pt x="0" y="0"/>
                  </a:moveTo>
                  <a:lnTo>
                    <a:pt x="122293" y="0"/>
                  </a:lnTo>
                  <a:lnTo>
                    <a:pt x="122293" y="124802"/>
                  </a:lnTo>
                  <a:lnTo>
                    <a:pt x="0" y="124802"/>
                  </a:lnTo>
                  <a:close/>
                </a:path>
              </a:pathLst>
            </a:custGeom>
            <a:solidFill>
              <a:srgbClr val="24225C"/>
            </a:solidFill>
          </p:spPr>
        </p:sp>
        <p:sp>
          <p:nvSpPr>
            <p:cNvPr id="26" name="TextBox 26"/>
            <p:cNvSpPr txBox="1"/>
            <p:nvPr/>
          </p:nvSpPr>
          <p:spPr>
            <a:xfrm>
              <a:off x="0" y="28575"/>
              <a:ext cx="812800" cy="784225"/>
            </a:xfrm>
            <a:prstGeom prst="rect">
              <a:avLst/>
            </a:prstGeom>
          </p:spPr>
          <p:txBody>
            <a:bodyPr lIns="50800" tIns="50800" rIns="50800" bIns="50800" rtlCol="0" anchor="ctr"/>
            <a:lstStyle/>
            <a:p>
              <a:pPr algn="ctr">
                <a:lnSpc>
                  <a:spcPts val="2000"/>
                </a:lnSpc>
              </a:pPr>
              <a:endParaRPr>
                <a:solidFill>
                  <a:prstClr val="black"/>
                </a:solidFill>
              </a:endParaRPr>
            </a:p>
          </p:txBody>
        </p:sp>
      </p:grpSp>
      <p:pic>
        <p:nvPicPr>
          <p:cNvPr id="27" name="Picture 27"/>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973740" y="9648895"/>
            <a:ext cx="350045" cy="281309"/>
          </a:xfrm>
          <a:prstGeom prst="rect">
            <a:avLst/>
          </a:prstGeom>
        </p:spPr>
      </p:pic>
      <p:sp>
        <p:nvSpPr>
          <p:cNvPr id="28" name="TextBox 28"/>
          <p:cNvSpPr txBox="1"/>
          <p:nvPr/>
        </p:nvSpPr>
        <p:spPr>
          <a:xfrm>
            <a:off x="-462633" y="418500"/>
            <a:ext cx="18363924" cy="807913"/>
          </a:xfrm>
          <a:prstGeom prst="rect">
            <a:avLst/>
          </a:prstGeom>
        </p:spPr>
        <p:txBody>
          <a:bodyPr lIns="0" tIns="0" rIns="0" bIns="0" rtlCol="0" anchor="t">
            <a:spAutoFit/>
          </a:bodyPr>
          <a:lstStyle/>
          <a:p>
            <a:pPr>
              <a:lnSpc>
                <a:spcPts val="6299"/>
              </a:lnSpc>
            </a:pPr>
            <a:r>
              <a:rPr lang="ro-RO" sz="6999" dirty="0">
                <a:solidFill>
                  <a:srgbClr val="24225C"/>
                </a:solidFill>
                <a:latin typeface="Assistant Bold"/>
              </a:rPr>
              <a:t>                        </a:t>
            </a:r>
            <a:r>
              <a:rPr lang="en-US" sz="6000" dirty="0">
                <a:solidFill>
                  <a:srgbClr val="24225C"/>
                </a:solidFill>
                <a:latin typeface="Assistant Bold"/>
              </a:rPr>
              <a:t>I</a:t>
            </a:r>
            <a:r>
              <a:rPr lang="ro-RO" sz="6000" dirty="0">
                <a:solidFill>
                  <a:srgbClr val="24225C"/>
                </a:solidFill>
                <a:latin typeface="Assistant Bold"/>
              </a:rPr>
              <a:t>ndicatori referitori la mijloace</a:t>
            </a:r>
            <a:endParaRPr lang="en-US" sz="6000" dirty="0">
              <a:solidFill>
                <a:srgbClr val="24225C"/>
              </a:solidFill>
              <a:latin typeface="Assistant Bold"/>
            </a:endParaRPr>
          </a:p>
        </p:txBody>
      </p:sp>
      <p:pic>
        <p:nvPicPr>
          <p:cNvPr id="29" name="Picture 29"/>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6853107" y="3478907"/>
            <a:ext cx="1821798" cy="728719"/>
          </a:xfrm>
          <a:prstGeom prst="rect">
            <a:avLst/>
          </a:prstGeom>
        </p:spPr>
      </p:pic>
    </p:spTree>
    <p:extLst>
      <p:ext uri="{BB962C8B-B14F-4D97-AF65-F5344CB8AC3E}">
        <p14:creationId xmlns:p14="http://schemas.microsoft.com/office/powerpoint/2010/main" val="422927910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rot="5400000" flipH="1">
            <a:off x="-2209800" y="0"/>
            <a:ext cx="10287000" cy="10287000"/>
          </a:xfrm>
          <a:prstGeom prst="rect">
            <a:avLst/>
          </a:prstGeom>
        </p:spPr>
      </p:pic>
      <p:grpSp>
        <p:nvGrpSpPr>
          <p:cNvPr id="3" name="Group 3"/>
          <p:cNvGrpSpPr>
            <a:grpSpLocks noChangeAspect="1"/>
          </p:cNvGrpSpPr>
          <p:nvPr/>
        </p:nvGrpSpPr>
        <p:grpSpPr>
          <a:xfrm rot="5400000">
            <a:off x="1483399" y="2386436"/>
            <a:ext cx="3799774" cy="5106316"/>
            <a:chOff x="0" y="0"/>
            <a:chExt cx="3663950" cy="4923790"/>
          </a:xfrm>
        </p:grpSpPr>
        <p:sp>
          <p:nvSpPr>
            <p:cNvPr id="4" name="Freeform 4"/>
            <p:cNvSpPr/>
            <p:nvPr/>
          </p:nvSpPr>
          <p:spPr>
            <a:xfrm>
              <a:off x="31750" y="31750"/>
              <a:ext cx="3600450" cy="4859020"/>
            </a:xfrm>
            <a:custGeom>
              <a:avLst/>
              <a:gdLst/>
              <a:ahLst/>
              <a:cxnLst/>
              <a:rect l="l" t="t" r="r" b="b"/>
              <a:pathLst>
                <a:path w="3600450" h="4859020">
                  <a:moveTo>
                    <a:pt x="3600450" y="4499610"/>
                  </a:moveTo>
                  <a:cubicBezTo>
                    <a:pt x="3600450" y="4699000"/>
                    <a:pt x="3439160" y="4859020"/>
                    <a:pt x="3241040" y="4859020"/>
                  </a:cubicBezTo>
                  <a:lnTo>
                    <a:pt x="359410" y="4859020"/>
                  </a:lnTo>
                  <a:cubicBezTo>
                    <a:pt x="160020" y="4859020"/>
                    <a:pt x="0" y="4697730"/>
                    <a:pt x="0" y="4499610"/>
                  </a:cubicBezTo>
                  <a:lnTo>
                    <a:pt x="0" y="359410"/>
                  </a:lnTo>
                  <a:cubicBezTo>
                    <a:pt x="0" y="160020"/>
                    <a:pt x="161290" y="0"/>
                    <a:pt x="359410" y="0"/>
                  </a:cubicBezTo>
                  <a:lnTo>
                    <a:pt x="3239770" y="0"/>
                  </a:lnTo>
                  <a:cubicBezTo>
                    <a:pt x="3439160" y="0"/>
                    <a:pt x="3599180" y="161290"/>
                    <a:pt x="3599180" y="359410"/>
                  </a:cubicBezTo>
                  <a:lnTo>
                    <a:pt x="3600450" y="4499610"/>
                  </a:lnTo>
                  <a:close/>
                </a:path>
              </a:pathLst>
            </a:custGeom>
            <a:solidFill>
              <a:srgbClr val="C939E6"/>
            </a:solidFill>
          </p:spPr>
        </p:sp>
        <p:sp>
          <p:nvSpPr>
            <p:cNvPr id="5" name="Freeform 5"/>
            <p:cNvSpPr/>
            <p:nvPr/>
          </p:nvSpPr>
          <p:spPr>
            <a:xfrm>
              <a:off x="0" y="0"/>
              <a:ext cx="3663950" cy="4923790"/>
            </a:xfrm>
            <a:custGeom>
              <a:avLst/>
              <a:gdLst/>
              <a:ahLst/>
              <a:cxnLst/>
              <a:rect l="l" t="t" r="r" b="b"/>
              <a:pathLst>
                <a:path w="3663950" h="4923790">
                  <a:moveTo>
                    <a:pt x="3271520" y="4923790"/>
                  </a:moveTo>
                  <a:lnTo>
                    <a:pt x="391160" y="4923790"/>
                  </a:lnTo>
                  <a:cubicBezTo>
                    <a:pt x="175260" y="4923790"/>
                    <a:pt x="0" y="4748530"/>
                    <a:pt x="0" y="4532630"/>
                  </a:cubicBezTo>
                  <a:lnTo>
                    <a:pt x="0" y="392430"/>
                  </a:lnTo>
                  <a:cubicBezTo>
                    <a:pt x="0" y="175260"/>
                    <a:pt x="175260" y="0"/>
                    <a:pt x="391160" y="0"/>
                  </a:cubicBezTo>
                  <a:lnTo>
                    <a:pt x="3271520" y="0"/>
                  </a:lnTo>
                  <a:cubicBezTo>
                    <a:pt x="3487420" y="0"/>
                    <a:pt x="3662680" y="175260"/>
                    <a:pt x="3662680" y="391160"/>
                  </a:cubicBezTo>
                  <a:lnTo>
                    <a:pt x="3662680" y="4531360"/>
                  </a:lnTo>
                  <a:cubicBezTo>
                    <a:pt x="3663950" y="4747260"/>
                    <a:pt x="3487420" y="4923790"/>
                    <a:pt x="3271520" y="4923790"/>
                  </a:cubicBezTo>
                  <a:close/>
                  <a:moveTo>
                    <a:pt x="391160" y="63500"/>
                  </a:moveTo>
                  <a:cubicBezTo>
                    <a:pt x="210820" y="63500"/>
                    <a:pt x="63500" y="210820"/>
                    <a:pt x="63500" y="391160"/>
                  </a:cubicBezTo>
                  <a:lnTo>
                    <a:pt x="63500" y="4531360"/>
                  </a:lnTo>
                  <a:cubicBezTo>
                    <a:pt x="63500" y="4712970"/>
                    <a:pt x="210820" y="4859020"/>
                    <a:pt x="391160" y="4859020"/>
                  </a:cubicBezTo>
                  <a:lnTo>
                    <a:pt x="3271520" y="4859020"/>
                  </a:lnTo>
                  <a:cubicBezTo>
                    <a:pt x="3453130" y="4859020"/>
                    <a:pt x="3599180" y="4711700"/>
                    <a:pt x="3599180" y="4531360"/>
                  </a:cubicBezTo>
                  <a:lnTo>
                    <a:pt x="3599180" y="391160"/>
                  </a:lnTo>
                  <a:cubicBezTo>
                    <a:pt x="3599180" y="209550"/>
                    <a:pt x="3451860" y="63500"/>
                    <a:pt x="3271520" y="63500"/>
                  </a:cubicBezTo>
                  <a:lnTo>
                    <a:pt x="391160" y="63500"/>
                  </a:lnTo>
                  <a:close/>
                </a:path>
              </a:pathLst>
            </a:custGeom>
            <a:solidFill>
              <a:srgbClr val="C939E6"/>
            </a:solidFill>
          </p:spPr>
        </p:sp>
      </p:grpSp>
      <p:sp>
        <p:nvSpPr>
          <p:cNvPr id="6" name="TextBox 6"/>
          <p:cNvSpPr txBox="1"/>
          <p:nvPr/>
        </p:nvSpPr>
        <p:spPr>
          <a:xfrm>
            <a:off x="8534400" y="1707940"/>
            <a:ext cx="9195777" cy="6232475"/>
          </a:xfrm>
          <a:prstGeom prst="rect">
            <a:avLst/>
          </a:prstGeom>
        </p:spPr>
        <p:txBody>
          <a:bodyPr wrap="square" lIns="0" tIns="0" rIns="0" bIns="0" rtlCol="0" anchor="t">
            <a:spAutoFit/>
          </a:bodyPr>
          <a:lstStyle/>
          <a:p>
            <a:pPr marL="807079" lvl="1" indent="-342900" algn="just">
              <a:lnSpc>
                <a:spcPct val="150000"/>
              </a:lnSpc>
              <a:buFont typeface="Arial" panose="020B0604020202020204" pitchFamily="34" charset="0"/>
              <a:buChar char="•"/>
            </a:pPr>
            <a:r>
              <a:rPr lang="en-US" dirty="0" err="1">
                <a:solidFill>
                  <a:srgbClr val="000000"/>
                </a:solidFill>
                <a:latin typeface="verdana" panose="020B0604030504040204" pitchFamily="34" charset="0"/>
              </a:rPr>
              <a:t>Persoana</a:t>
            </a:r>
            <a:r>
              <a:rPr lang="en-US" dirty="0">
                <a:solidFill>
                  <a:srgbClr val="000000"/>
                </a:solidFill>
                <a:latin typeface="verdana" panose="020B0604030504040204" pitchFamily="34" charset="0"/>
              </a:rPr>
              <a:t> e </a:t>
            </a:r>
            <a:r>
              <a:rPr lang="en-US" dirty="0" err="1">
                <a:solidFill>
                  <a:srgbClr val="000000"/>
                </a:solidFill>
                <a:latin typeface="verdana" panose="020B0604030504040204" pitchFamily="34" charset="0"/>
              </a:rPr>
              <a:t>obligată</a:t>
            </a:r>
            <a:r>
              <a:rPr lang="en-US" dirty="0">
                <a:solidFill>
                  <a:srgbClr val="000000"/>
                </a:solidFill>
                <a:latin typeface="verdana" panose="020B0604030504040204" pitchFamily="34" charset="0"/>
              </a:rPr>
              <a:t> </a:t>
            </a:r>
            <a:r>
              <a:rPr lang="en-US" dirty="0" err="1">
                <a:solidFill>
                  <a:srgbClr val="000000"/>
                </a:solidFill>
                <a:latin typeface="verdana" panose="020B0604030504040204" pitchFamily="34" charset="0"/>
              </a:rPr>
              <a:t>să</a:t>
            </a:r>
            <a:r>
              <a:rPr lang="en-US" dirty="0">
                <a:solidFill>
                  <a:srgbClr val="000000"/>
                </a:solidFill>
                <a:latin typeface="verdana" panose="020B0604030504040204" pitchFamily="34" charset="0"/>
              </a:rPr>
              <a:t> </a:t>
            </a:r>
            <a:r>
              <a:rPr lang="en-US" dirty="0" err="1">
                <a:solidFill>
                  <a:srgbClr val="000000"/>
                </a:solidFill>
                <a:latin typeface="verdana" panose="020B0604030504040204" pitchFamily="34" charset="0"/>
              </a:rPr>
              <a:t>întrețină</a:t>
            </a:r>
            <a:r>
              <a:rPr lang="en-US" dirty="0">
                <a:solidFill>
                  <a:srgbClr val="000000"/>
                </a:solidFill>
                <a:latin typeface="verdana" panose="020B0604030504040204" pitchFamily="34" charset="0"/>
              </a:rPr>
              <a:t> </a:t>
            </a:r>
            <a:r>
              <a:rPr lang="en-US" dirty="0" err="1">
                <a:solidFill>
                  <a:srgbClr val="000000"/>
                </a:solidFill>
                <a:latin typeface="verdana" panose="020B0604030504040204" pitchFamily="34" charset="0"/>
              </a:rPr>
              <a:t>raporturi</a:t>
            </a:r>
            <a:r>
              <a:rPr lang="en-US" dirty="0">
                <a:solidFill>
                  <a:srgbClr val="000000"/>
                </a:solidFill>
                <a:latin typeface="verdana" panose="020B0604030504040204" pitchFamily="34" charset="0"/>
              </a:rPr>
              <a:t> </a:t>
            </a:r>
            <a:r>
              <a:rPr lang="en-US" dirty="0" err="1">
                <a:solidFill>
                  <a:srgbClr val="000000"/>
                </a:solidFill>
                <a:latin typeface="verdana" panose="020B0604030504040204" pitchFamily="34" charset="0"/>
              </a:rPr>
              <a:t>sexuale</a:t>
            </a:r>
            <a:r>
              <a:rPr lang="en-US" dirty="0">
                <a:solidFill>
                  <a:srgbClr val="000000"/>
                </a:solidFill>
                <a:latin typeface="verdana" panose="020B0604030504040204" pitchFamily="34" charset="0"/>
              </a:rPr>
              <a:t> </a:t>
            </a:r>
            <a:r>
              <a:rPr lang="en-US" dirty="0" err="1">
                <a:solidFill>
                  <a:srgbClr val="000000"/>
                </a:solidFill>
                <a:latin typeface="verdana" panose="020B0604030504040204" pitchFamily="34" charset="0"/>
              </a:rPr>
              <a:t>fără</a:t>
            </a:r>
            <a:r>
              <a:rPr lang="en-US" dirty="0">
                <a:solidFill>
                  <a:srgbClr val="000000"/>
                </a:solidFill>
                <a:latin typeface="verdana" panose="020B0604030504040204" pitchFamily="34" charset="0"/>
              </a:rPr>
              <a:t> </a:t>
            </a:r>
            <a:r>
              <a:rPr lang="en-US" dirty="0" err="1">
                <a:solidFill>
                  <a:srgbClr val="000000"/>
                </a:solidFill>
                <a:latin typeface="verdana" panose="020B0604030504040204" pitchFamily="34" charset="0"/>
              </a:rPr>
              <a:t>prezervativ</a:t>
            </a:r>
            <a:r>
              <a:rPr lang="ro-RO" dirty="0">
                <a:solidFill>
                  <a:srgbClr val="000000"/>
                </a:solidFill>
                <a:latin typeface="verdana" panose="020B0604030504040204" pitchFamily="34" charset="0"/>
              </a:rPr>
              <a:t>;</a:t>
            </a:r>
            <a:r>
              <a:rPr lang="en-US" dirty="0">
                <a:solidFill>
                  <a:srgbClr val="000000"/>
                </a:solidFill>
                <a:latin typeface="verdana" panose="020B0604030504040204" pitchFamily="34" charset="0"/>
              </a:rPr>
              <a:t> </a:t>
            </a:r>
            <a:endParaRPr lang="ro-RO" dirty="0">
              <a:solidFill>
                <a:srgbClr val="000000"/>
              </a:solidFill>
              <a:latin typeface="verdana" panose="020B0604030504040204" pitchFamily="34" charset="0"/>
            </a:endParaRPr>
          </a:p>
          <a:p>
            <a:pPr marL="807079" lvl="1" indent="-342900" algn="just">
              <a:lnSpc>
                <a:spcPct val="150000"/>
              </a:lnSpc>
              <a:buFont typeface="Arial" panose="020B0604020202020204" pitchFamily="34" charset="0"/>
              <a:buChar char="•"/>
            </a:pPr>
            <a:r>
              <a:rPr lang="en-US" dirty="0" err="1">
                <a:solidFill>
                  <a:srgbClr val="000000"/>
                </a:solidFill>
                <a:latin typeface="verdana" panose="020B0604030504040204" pitchFamily="34" charset="0"/>
              </a:rPr>
              <a:t>Persoana</a:t>
            </a:r>
            <a:r>
              <a:rPr lang="en-US" dirty="0">
                <a:solidFill>
                  <a:srgbClr val="000000"/>
                </a:solidFill>
                <a:latin typeface="verdana" panose="020B0604030504040204" pitchFamily="34" charset="0"/>
              </a:rPr>
              <a:t> nu </a:t>
            </a:r>
            <a:r>
              <a:rPr lang="en-US" dirty="0" err="1">
                <a:solidFill>
                  <a:srgbClr val="000000"/>
                </a:solidFill>
                <a:latin typeface="verdana" panose="020B0604030504040204" pitchFamily="34" charset="0"/>
              </a:rPr>
              <a:t>poate</a:t>
            </a:r>
            <a:r>
              <a:rPr lang="en-US" dirty="0">
                <a:solidFill>
                  <a:srgbClr val="000000"/>
                </a:solidFill>
                <a:latin typeface="verdana" panose="020B0604030504040204" pitchFamily="34" charset="0"/>
              </a:rPr>
              <a:t> </a:t>
            </a:r>
            <a:r>
              <a:rPr lang="en-US" dirty="0" err="1">
                <a:solidFill>
                  <a:srgbClr val="000000"/>
                </a:solidFill>
                <a:latin typeface="verdana" panose="020B0604030504040204" pitchFamily="34" charset="0"/>
              </a:rPr>
              <a:t>refuza</a:t>
            </a:r>
            <a:r>
              <a:rPr lang="en-US" dirty="0">
                <a:solidFill>
                  <a:srgbClr val="000000"/>
                </a:solidFill>
                <a:latin typeface="verdana" panose="020B0604030504040204" pitchFamily="34" charset="0"/>
              </a:rPr>
              <a:t> </a:t>
            </a:r>
            <a:r>
              <a:rPr lang="en-US" dirty="0" err="1">
                <a:solidFill>
                  <a:srgbClr val="000000"/>
                </a:solidFill>
                <a:latin typeface="verdana" panose="020B0604030504040204" pitchFamily="34" charset="0"/>
              </a:rPr>
              <a:t>clienții</a:t>
            </a:r>
            <a:r>
              <a:rPr lang="ro-RO" dirty="0">
                <a:solidFill>
                  <a:srgbClr val="000000"/>
                </a:solidFill>
                <a:latin typeface="verdana" panose="020B0604030504040204" pitchFamily="34" charset="0"/>
              </a:rPr>
              <a:t>;</a:t>
            </a:r>
            <a:r>
              <a:rPr lang="en-US" dirty="0">
                <a:solidFill>
                  <a:srgbClr val="000000"/>
                </a:solidFill>
                <a:latin typeface="verdana" panose="020B0604030504040204" pitchFamily="34" charset="0"/>
              </a:rPr>
              <a:t> </a:t>
            </a:r>
            <a:endParaRPr lang="ro-RO" dirty="0">
              <a:solidFill>
                <a:srgbClr val="000000"/>
              </a:solidFill>
              <a:latin typeface="verdana" panose="020B0604030504040204" pitchFamily="34" charset="0"/>
            </a:endParaRPr>
          </a:p>
          <a:p>
            <a:pPr marL="807079" lvl="1" indent="-342900" algn="just">
              <a:lnSpc>
                <a:spcPct val="150000"/>
              </a:lnSpc>
              <a:buFont typeface="Arial" panose="020B0604020202020204" pitchFamily="34" charset="0"/>
              <a:buChar char="•"/>
            </a:pPr>
            <a:r>
              <a:rPr lang="en-US" dirty="0" err="1">
                <a:solidFill>
                  <a:srgbClr val="000000"/>
                </a:solidFill>
                <a:latin typeface="verdana" panose="020B0604030504040204" pitchFamily="34" charset="0"/>
              </a:rPr>
              <a:t>Persoanei</a:t>
            </a:r>
            <a:r>
              <a:rPr lang="en-US" dirty="0">
                <a:solidFill>
                  <a:srgbClr val="000000"/>
                </a:solidFill>
                <a:latin typeface="verdana" panose="020B0604030504040204" pitchFamily="34" charset="0"/>
              </a:rPr>
              <a:t> nu </a:t>
            </a:r>
            <a:r>
              <a:rPr lang="en-US" dirty="0" err="1">
                <a:solidFill>
                  <a:srgbClr val="000000"/>
                </a:solidFill>
                <a:latin typeface="verdana" panose="020B0604030504040204" pitchFamily="34" charset="0"/>
              </a:rPr>
              <a:t>i</a:t>
            </a:r>
            <a:r>
              <a:rPr lang="en-US" dirty="0">
                <a:solidFill>
                  <a:srgbClr val="000000"/>
                </a:solidFill>
                <a:latin typeface="verdana" panose="020B0604030504040204" pitchFamily="34" charset="0"/>
              </a:rPr>
              <a:t> se </a:t>
            </a:r>
            <a:r>
              <a:rPr lang="en-US" dirty="0" err="1">
                <a:solidFill>
                  <a:srgbClr val="000000"/>
                </a:solidFill>
                <a:latin typeface="verdana" panose="020B0604030504040204" pitchFamily="34" charset="0"/>
              </a:rPr>
              <a:t>acorda</a:t>
            </a:r>
            <a:r>
              <a:rPr lang="en-US" dirty="0">
                <a:solidFill>
                  <a:srgbClr val="000000"/>
                </a:solidFill>
                <a:latin typeface="verdana" panose="020B0604030504040204" pitchFamily="34" charset="0"/>
              </a:rPr>
              <a:t> </a:t>
            </a:r>
            <a:r>
              <a:rPr lang="en-US" dirty="0" err="1">
                <a:solidFill>
                  <a:srgbClr val="000000"/>
                </a:solidFill>
                <a:latin typeface="verdana" panose="020B0604030504040204" pitchFamily="34" charset="0"/>
              </a:rPr>
              <a:t>pauze</a:t>
            </a:r>
            <a:r>
              <a:rPr lang="en-US" dirty="0">
                <a:solidFill>
                  <a:srgbClr val="000000"/>
                </a:solidFill>
                <a:latin typeface="verdana" panose="020B0604030504040204" pitchFamily="34" charset="0"/>
              </a:rPr>
              <a:t>, </a:t>
            </a:r>
            <a:r>
              <a:rPr lang="en-US" dirty="0" err="1">
                <a:solidFill>
                  <a:srgbClr val="000000"/>
                </a:solidFill>
                <a:latin typeface="verdana" panose="020B0604030504040204" pitchFamily="34" charset="0"/>
              </a:rPr>
              <a:t>zile</a:t>
            </a:r>
            <a:r>
              <a:rPr lang="en-US" dirty="0">
                <a:solidFill>
                  <a:srgbClr val="000000"/>
                </a:solidFill>
                <a:latin typeface="verdana" panose="020B0604030504040204" pitchFamily="34" charset="0"/>
              </a:rPr>
              <a:t> </a:t>
            </a:r>
            <a:r>
              <a:rPr lang="en-US" dirty="0" err="1">
                <a:solidFill>
                  <a:srgbClr val="000000"/>
                </a:solidFill>
                <a:latin typeface="verdana" panose="020B0604030504040204" pitchFamily="34" charset="0"/>
              </a:rPr>
              <a:t>libere</a:t>
            </a:r>
            <a:r>
              <a:rPr lang="en-US" dirty="0">
                <a:solidFill>
                  <a:srgbClr val="000000"/>
                </a:solidFill>
                <a:latin typeface="verdana" panose="020B0604030504040204" pitchFamily="34" charset="0"/>
              </a:rPr>
              <a:t> </a:t>
            </a:r>
            <a:r>
              <a:rPr lang="en-US" dirty="0" err="1">
                <a:solidFill>
                  <a:srgbClr val="000000"/>
                </a:solidFill>
                <a:latin typeface="verdana" panose="020B0604030504040204" pitchFamily="34" charset="0"/>
              </a:rPr>
              <a:t>și</a:t>
            </a:r>
            <a:r>
              <a:rPr lang="en-US" dirty="0">
                <a:solidFill>
                  <a:srgbClr val="000000"/>
                </a:solidFill>
                <a:latin typeface="verdana" panose="020B0604030504040204" pitchFamily="34" charset="0"/>
              </a:rPr>
              <a:t> </a:t>
            </a:r>
            <a:r>
              <a:rPr lang="en-US" dirty="0" err="1">
                <a:solidFill>
                  <a:srgbClr val="000000"/>
                </a:solidFill>
                <a:latin typeface="verdana" panose="020B0604030504040204" pitchFamily="34" charset="0"/>
              </a:rPr>
              <a:t>timp</a:t>
            </a:r>
            <a:r>
              <a:rPr lang="en-US" dirty="0">
                <a:solidFill>
                  <a:srgbClr val="000000"/>
                </a:solidFill>
                <a:latin typeface="verdana" panose="020B0604030504040204" pitchFamily="34" charset="0"/>
              </a:rPr>
              <a:t> liber</a:t>
            </a:r>
            <a:r>
              <a:rPr lang="ro-RO" dirty="0">
                <a:solidFill>
                  <a:srgbClr val="000000"/>
                </a:solidFill>
                <a:latin typeface="verdana" panose="020B0604030504040204" pitchFamily="34" charset="0"/>
              </a:rPr>
              <a:t>;</a:t>
            </a:r>
            <a:r>
              <a:rPr lang="en-US" dirty="0">
                <a:solidFill>
                  <a:srgbClr val="000000"/>
                </a:solidFill>
                <a:latin typeface="verdana" panose="020B0604030504040204" pitchFamily="34" charset="0"/>
              </a:rPr>
              <a:t> </a:t>
            </a:r>
            <a:endParaRPr lang="ro-RO" dirty="0">
              <a:solidFill>
                <a:srgbClr val="000000"/>
              </a:solidFill>
              <a:latin typeface="verdana" panose="020B0604030504040204" pitchFamily="34" charset="0"/>
            </a:endParaRPr>
          </a:p>
          <a:p>
            <a:pPr marL="807079" lvl="1" indent="-342900" algn="just">
              <a:lnSpc>
                <a:spcPct val="150000"/>
              </a:lnSpc>
              <a:buFont typeface="Arial" panose="020B0604020202020204" pitchFamily="34" charset="0"/>
              <a:buChar char="•"/>
            </a:pPr>
            <a:r>
              <a:rPr lang="en-US" dirty="0" err="1">
                <a:solidFill>
                  <a:srgbClr val="000000"/>
                </a:solidFill>
                <a:latin typeface="verdana" panose="020B0604030504040204" pitchFamily="34" charset="0"/>
              </a:rPr>
              <a:t>Persoana</a:t>
            </a:r>
            <a:r>
              <a:rPr lang="en-US" dirty="0">
                <a:solidFill>
                  <a:srgbClr val="000000"/>
                </a:solidFill>
                <a:latin typeface="verdana" panose="020B0604030504040204" pitchFamily="34" charset="0"/>
              </a:rPr>
              <a:t> </a:t>
            </a:r>
            <a:r>
              <a:rPr lang="en-US" dirty="0" err="1">
                <a:solidFill>
                  <a:srgbClr val="000000"/>
                </a:solidFill>
                <a:latin typeface="verdana" panose="020B0604030504040204" pitchFamily="34" charset="0"/>
              </a:rPr>
              <a:t>suferă</a:t>
            </a:r>
            <a:r>
              <a:rPr lang="en-US" dirty="0">
                <a:solidFill>
                  <a:srgbClr val="000000"/>
                </a:solidFill>
                <a:latin typeface="verdana" panose="020B0604030504040204" pitchFamily="34" charset="0"/>
              </a:rPr>
              <a:t> de </a:t>
            </a:r>
            <a:r>
              <a:rPr lang="en-US" dirty="0" err="1">
                <a:solidFill>
                  <a:srgbClr val="000000"/>
                </a:solidFill>
                <a:latin typeface="verdana" panose="020B0604030504040204" pitchFamily="34" charset="0"/>
              </a:rPr>
              <a:t>afecțiuni</a:t>
            </a:r>
            <a:r>
              <a:rPr lang="en-US" dirty="0">
                <a:solidFill>
                  <a:srgbClr val="000000"/>
                </a:solidFill>
                <a:latin typeface="verdana" panose="020B0604030504040204" pitchFamily="34" charset="0"/>
              </a:rPr>
              <a:t> cu </a:t>
            </a:r>
            <a:r>
              <a:rPr lang="en-US" dirty="0" err="1">
                <a:solidFill>
                  <a:srgbClr val="000000"/>
                </a:solidFill>
                <a:latin typeface="verdana" panose="020B0604030504040204" pitchFamily="34" charset="0"/>
              </a:rPr>
              <a:t>transmitere</a:t>
            </a:r>
            <a:r>
              <a:rPr lang="en-US" dirty="0">
                <a:solidFill>
                  <a:srgbClr val="000000"/>
                </a:solidFill>
                <a:latin typeface="verdana" panose="020B0604030504040204" pitchFamily="34" charset="0"/>
              </a:rPr>
              <a:t> </a:t>
            </a:r>
            <a:r>
              <a:rPr lang="en-US" dirty="0" err="1">
                <a:solidFill>
                  <a:srgbClr val="000000"/>
                </a:solidFill>
                <a:latin typeface="verdana" panose="020B0604030504040204" pitchFamily="34" charset="0"/>
              </a:rPr>
              <a:t>sexuală</a:t>
            </a:r>
            <a:r>
              <a:rPr lang="en-US" dirty="0">
                <a:solidFill>
                  <a:srgbClr val="000000"/>
                </a:solidFill>
                <a:latin typeface="verdana" panose="020B0604030504040204" pitchFamily="34" charset="0"/>
              </a:rPr>
              <a:t> </a:t>
            </a:r>
            <a:r>
              <a:rPr lang="en-US" dirty="0" err="1">
                <a:solidFill>
                  <a:srgbClr val="000000"/>
                </a:solidFill>
                <a:latin typeface="verdana" panose="020B0604030504040204" pitchFamily="34" charset="0"/>
              </a:rPr>
              <a:t>netratate</a:t>
            </a:r>
            <a:r>
              <a:rPr lang="en-US" dirty="0">
                <a:solidFill>
                  <a:srgbClr val="000000"/>
                </a:solidFill>
                <a:latin typeface="verdana" panose="020B0604030504040204" pitchFamily="34" charset="0"/>
              </a:rPr>
              <a:t> </a:t>
            </a:r>
            <a:r>
              <a:rPr lang="en-US" dirty="0" err="1">
                <a:solidFill>
                  <a:srgbClr val="000000"/>
                </a:solidFill>
                <a:latin typeface="verdana" panose="020B0604030504040204" pitchFamily="34" charset="0"/>
              </a:rPr>
              <a:t>Persoana</a:t>
            </a:r>
            <a:r>
              <a:rPr lang="en-US" dirty="0">
                <a:solidFill>
                  <a:srgbClr val="000000"/>
                </a:solidFill>
                <a:latin typeface="verdana" panose="020B0604030504040204" pitchFamily="34" charset="0"/>
              </a:rPr>
              <a:t> </a:t>
            </a:r>
            <a:r>
              <a:rPr lang="en-US" dirty="0" err="1">
                <a:solidFill>
                  <a:srgbClr val="000000"/>
                </a:solidFill>
                <a:latin typeface="verdana" panose="020B0604030504040204" pitchFamily="34" charset="0"/>
              </a:rPr>
              <a:t>lucrează</a:t>
            </a:r>
            <a:r>
              <a:rPr lang="en-US" dirty="0">
                <a:solidFill>
                  <a:srgbClr val="000000"/>
                </a:solidFill>
                <a:latin typeface="verdana" panose="020B0604030504040204" pitchFamily="34" charset="0"/>
              </a:rPr>
              <a:t> non stop (24 h/</a:t>
            </a:r>
            <a:r>
              <a:rPr lang="en-US" dirty="0" err="1">
                <a:solidFill>
                  <a:srgbClr val="000000"/>
                </a:solidFill>
                <a:latin typeface="verdana" panose="020B0604030504040204" pitchFamily="34" charset="0"/>
              </a:rPr>
              <a:t>zi</a:t>
            </a:r>
            <a:r>
              <a:rPr lang="en-US" dirty="0">
                <a:solidFill>
                  <a:srgbClr val="000000"/>
                </a:solidFill>
                <a:latin typeface="verdana" panose="020B0604030504040204" pitchFamily="34" charset="0"/>
              </a:rPr>
              <a:t>; 7 </a:t>
            </a:r>
            <a:r>
              <a:rPr lang="en-US" dirty="0" err="1">
                <a:solidFill>
                  <a:srgbClr val="000000"/>
                </a:solidFill>
                <a:latin typeface="verdana" panose="020B0604030504040204" pitchFamily="34" charset="0"/>
              </a:rPr>
              <a:t>zile</a:t>
            </a:r>
            <a:r>
              <a:rPr lang="en-US" dirty="0">
                <a:solidFill>
                  <a:srgbClr val="000000"/>
                </a:solidFill>
                <a:latin typeface="verdana" panose="020B0604030504040204" pitchFamily="34" charset="0"/>
              </a:rPr>
              <a:t>/</a:t>
            </a:r>
            <a:r>
              <a:rPr lang="en-US" dirty="0" err="1">
                <a:solidFill>
                  <a:srgbClr val="000000"/>
                </a:solidFill>
                <a:latin typeface="verdana" panose="020B0604030504040204" pitchFamily="34" charset="0"/>
              </a:rPr>
              <a:t>săptămână</a:t>
            </a:r>
            <a:r>
              <a:rPr lang="en-US" dirty="0">
                <a:solidFill>
                  <a:srgbClr val="000000"/>
                </a:solidFill>
                <a:latin typeface="verdana" panose="020B0604030504040204" pitchFamily="34" charset="0"/>
              </a:rPr>
              <a:t>)</a:t>
            </a:r>
            <a:r>
              <a:rPr lang="ro-RO" dirty="0">
                <a:solidFill>
                  <a:srgbClr val="000000"/>
                </a:solidFill>
                <a:latin typeface="verdana" panose="020B0604030504040204" pitchFamily="34" charset="0"/>
              </a:rPr>
              <a:t>;</a:t>
            </a:r>
            <a:r>
              <a:rPr lang="en-US" dirty="0">
                <a:solidFill>
                  <a:srgbClr val="000000"/>
                </a:solidFill>
                <a:latin typeface="verdana" panose="020B0604030504040204" pitchFamily="34" charset="0"/>
              </a:rPr>
              <a:t> </a:t>
            </a:r>
            <a:endParaRPr lang="ro-RO" dirty="0">
              <a:solidFill>
                <a:srgbClr val="000000"/>
              </a:solidFill>
              <a:latin typeface="verdana" panose="020B0604030504040204" pitchFamily="34" charset="0"/>
            </a:endParaRPr>
          </a:p>
          <a:p>
            <a:pPr marL="807079" lvl="1" indent="-342900" algn="just">
              <a:lnSpc>
                <a:spcPct val="150000"/>
              </a:lnSpc>
              <a:buFont typeface="Arial" panose="020B0604020202020204" pitchFamily="34" charset="0"/>
              <a:buChar char="•"/>
            </a:pPr>
            <a:r>
              <a:rPr lang="en-US" dirty="0" err="1">
                <a:solidFill>
                  <a:srgbClr val="000000"/>
                </a:solidFill>
                <a:latin typeface="verdana" panose="020B0604030504040204" pitchFamily="34" charset="0"/>
              </a:rPr>
              <a:t>Persoana</a:t>
            </a:r>
            <a:r>
              <a:rPr lang="en-US" dirty="0">
                <a:solidFill>
                  <a:srgbClr val="000000"/>
                </a:solidFill>
                <a:latin typeface="verdana" panose="020B0604030504040204" pitchFamily="34" charset="0"/>
              </a:rPr>
              <a:t> </a:t>
            </a:r>
            <a:r>
              <a:rPr lang="en-US" dirty="0" err="1">
                <a:solidFill>
                  <a:srgbClr val="000000"/>
                </a:solidFill>
                <a:latin typeface="verdana" panose="020B0604030504040204" pitchFamily="34" charset="0"/>
              </a:rPr>
              <a:t>este</a:t>
            </a:r>
            <a:r>
              <a:rPr lang="en-US" dirty="0">
                <a:solidFill>
                  <a:srgbClr val="000000"/>
                </a:solidFill>
                <a:latin typeface="verdana" panose="020B0604030504040204" pitchFamily="34" charset="0"/>
              </a:rPr>
              <a:t> </a:t>
            </a:r>
            <a:r>
              <a:rPr lang="en-US" dirty="0" err="1">
                <a:solidFill>
                  <a:srgbClr val="000000"/>
                </a:solidFill>
                <a:latin typeface="verdana" panose="020B0604030504040204" pitchFamily="34" charset="0"/>
              </a:rPr>
              <a:t>mutată</a:t>
            </a:r>
            <a:r>
              <a:rPr lang="en-US" dirty="0">
                <a:solidFill>
                  <a:srgbClr val="000000"/>
                </a:solidFill>
                <a:latin typeface="verdana" panose="020B0604030504040204" pitchFamily="34" charset="0"/>
              </a:rPr>
              <a:t> </a:t>
            </a:r>
            <a:r>
              <a:rPr lang="en-US" dirty="0" err="1">
                <a:solidFill>
                  <a:srgbClr val="000000"/>
                </a:solidFill>
                <a:latin typeface="verdana" panose="020B0604030504040204" pitchFamily="34" charset="0"/>
              </a:rPr>
              <a:t>dintr</a:t>
            </a:r>
            <a:r>
              <a:rPr lang="en-US" dirty="0">
                <a:solidFill>
                  <a:srgbClr val="000000"/>
                </a:solidFill>
                <a:latin typeface="verdana" panose="020B0604030504040204" pitchFamily="34" charset="0"/>
              </a:rPr>
              <a:t>- un </a:t>
            </a:r>
            <a:r>
              <a:rPr lang="en-US" dirty="0" err="1">
                <a:solidFill>
                  <a:srgbClr val="000000"/>
                </a:solidFill>
                <a:latin typeface="verdana" panose="020B0604030504040204" pitchFamily="34" charset="0"/>
              </a:rPr>
              <a:t>loc</a:t>
            </a:r>
            <a:r>
              <a:rPr lang="en-US" dirty="0">
                <a:solidFill>
                  <a:srgbClr val="000000"/>
                </a:solidFill>
                <a:latin typeface="verdana" panose="020B0604030504040204" pitchFamily="34" charset="0"/>
              </a:rPr>
              <a:t> </a:t>
            </a:r>
            <a:r>
              <a:rPr lang="en-US" dirty="0" err="1">
                <a:solidFill>
                  <a:srgbClr val="000000"/>
                </a:solidFill>
                <a:latin typeface="verdana" panose="020B0604030504040204" pitchFamily="34" charset="0"/>
              </a:rPr>
              <a:t>în</a:t>
            </a:r>
            <a:r>
              <a:rPr lang="en-US" dirty="0">
                <a:solidFill>
                  <a:srgbClr val="000000"/>
                </a:solidFill>
                <a:latin typeface="verdana" panose="020B0604030504040204" pitchFamily="34" charset="0"/>
              </a:rPr>
              <a:t> </a:t>
            </a:r>
            <a:r>
              <a:rPr lang="en-US" dirty="0" err="1">
                <a:solidFill>
                  <a:srgbClr val="000000"/>
                </a:solidFill>
                <a:latin typeface="verdana" panose="020B0604030504040204" pitchFamily="34" charset="0"/>
              </a:rPr>
              <a:t>altul</a:t>
            </a:r>
            <a:r>
              <a:rPr lang="en-US" dirty="0">
                <a:solidFill>
                  <a:srgbClr val="000000"/>
                </a:solidFill>
                <a:latin typeface="verdana" panose="020B0604030504040204" pitchFamily="34" charset="0"/>
              </a:rPr>
              <a:t>, </a:t>
            </a:r>
            <a:r>
              <a:rPr lang="en-US" dirty="0" err="1">
                <a:solidFill>
                  <a:srgbClr val="000000"/>
                </a:solidFill>
                <a:latin typeface="verdana" panose="020B0604030504040204" pitchFamily="34" charset="0"/>
              </a:rPr>
              <a:t>fără</a:t>
            </a:r>
            <a:r>
              <a:rPr lang="en-US" dirty="0">
                <a:solidFill>
                  <a:srgbClr val="000000"/>
                </a:solidFill>
                <a:latin typeface="verdana" panose="020B0604030504040204" pitchFamily="34" charset="0"/>
              </a:rPr>
              <a:t> </a:t>
            </a:r>
            <a:r>
              <a:rPr lang="en-US" dirty="0" err="1">
                <a:solidFill>
                  <a:srgbClr val="000000"/>
                </a:solidFill>
                <a:latin typeface="verdana" panose="020B0604030504040204" pitchFamily="34" charset="0"/>
              </a:rPr>
              <a:t>consimțământul</a:t>
            </a:r>
            <a:r>
              <a:rPr lang="en-US" dirty="0">
                <a:solidFill>
                  <a:srgbClr val="000000"/>
                </a:solidFill>
                <a:latin typeface="verdana" panose="020B0604030504040204" pitchFamily="34" charset="0"/>
              </a:rPr>
              <a:t> </a:t>
            </a:r>
            <a:r>
              <a:rPr lang="en-US" dirty="0" err="1">
                <a:solidFill>
                  <a:srgbClr val="000000"/>
                </a:solidFill>
                <a:latin typeface="verdana" panose="020B0604030504040204" pitchFamily="34" charset="0"/>
              </a:rPr>
              <a:t>său</a:t>
            </a:r>
            <a:r>
              <a:rPr lang="ro-RO" dirty="0">
                <a:solidFill>
                  <a:srgbClr val="000000"/>
                </a:solidFill>
                <a:latin typeface="verdana" panose="020B0604030504040204" pitchFamily="34" charset="0"/>
              </a:rPr>
              <a:t>;</a:t>
            </a:r>
            <a:r>
              <a:rPr lang="en-US" dirty="0">
                <a:solidFill>
                  <a:srgbClr val="000000"/>
                </a:solidFill>
                <a:latin typeface="verdana" panose="020B0604030504040204" pitchFamily="34" charset="0"/>
              </a:rPr>
              <a:t> </a:t>
            </a:r>
            <a:endParaRPr lang="ro-RO" dirty="0">
              <a:solidFill>
                <a:srgbClr val="000000"/>
              </a:solidFill>
              <a:latin typeface="verdana" panose="020B0604030504040204" pitchFamily="34" charset="0"/>
            </a:endParaRPr>
          </a:p>
          <a:p>
            <a:pPr marL="807079" lvl="1" indent="-342900" algn="just">
              <a:lnSpc>
                <a:spcPct val="150000"/>
              </a:lnSpc>
              <a:buFont typeface="Arial" panose="020B0604020202020204" pitchFamily="34" charset="0"/>
              <a:buChar char="•"/>
            </a:pPr>
            <a:r>
              <a:rPr lang="en-US" dirty="0" err="1">
                <a:solidFill>
                  <a:srgbClr val="000000"/>
                </a:solidFill>
                <a:latin typeface="verdana" panose="020B0604030504040204" pitchFamily="34" charset="0"/>
              </a:rPr>
              <a:t>Persoana</a:t>
            </a:r>
            <a:r>
              <a:rPr lang="en-US" dirty="0">
                <a:solidFill>
                  <a:srgbClr val="000000"/>
                </a:solidFill>
                <a:latin typeface="verdana" panose="020B0604030504040204" pitchFamily="34" charset="0"/>
              </a:rPr>
              <a:t> </a:t>
            </a:r>
            <a:r>
              <a:rPr lang="en-US" dirty="0" err="1">
                <a:solidFill>
                  <a:srgbClr val="000000"/>
                </a:solidFill>
                <a:latin typeface="verdana" panose="020B0604030504040204" pitchFamily="34" charset="0"/>
              </a:rPr>
              <a:t>trebuie</a:t>
            </a:r>
            <a:r>
              <a:rPr lang="en-US" dirty="0">
                <a:solidFill>
                  <a:srgbClr val="000000"/>
                </a:solidFill>
                <a:latin typeface="verdana" panose="020B0604030504040204" pitchFamily="34" charset="0"/>
              </a:rPr>
              <a:t> </a:t>
            </a:r>
            <a:r>
              <a:rPr lang="en-US" dirty="0" err="1">
                <a:solidFill>
                  <a:srgbClr val="000000"/>
                </a:solidFill>
                <a:latin typeface="verdana" panose="020B0604030504040204" pitchFamily="34" charset="0"/>
              </a:rPr>
              <a:t>să</a:t>
            </a:r>
            <a:r>
              <a:rPr lang="en-US" dirty="0">
                <a:solidFill>
                  <a:srgbClr val="000000"/>
                </a:solidFill>
                <a:latin typeface="verdana" panose="020B0604030504040204" pitchFamily="34" charset="0"/>
              </a:rPr>
              <a:t> </a:t>
            </a:r>
            <a:r>
              <a:rPr lang="en-US" dirty="0" err="1">
                <a:solidFill>
                  <a:srgbClr val="000000"/>
                </a:solidFill>
                <a:latin typeface="verdana" panose="020B0604030504040204" pitchFamily="34" charset="0"/>
              </a:rPr>
              <a:t>mintă</a:t>
            </a:r>
            <a:r>
              <a:rPr lang="en-US" dirty="0">
                <a:solidFill>
                  <a:srgbClr val="000000"/>
                </a:solidFill>
                <a:latin typeface="verdana" panose="020B0604030504040204" pitchFamily="34" charset="0"/>
              </a:rPr>
              <a:t> </a:t>
            </a:r>
            <a:r>
              <a:rPr lang="en-US" dirty="0" err="1">
                <a:solidFill>
                  <a:srgbClr val="000000"/>
                </a:solidFill>
                <a:latin typeface="verdana" panose="020B0604030504040204" pitchFamily="34" charset="0"/>
              </a:rPr>
              <a:t>în</a:t>
            </a:r>
            <a:r>
              <a:rPr lang="en-US" dirty="0">
                <a:solidFill>
                  <a:srgbClr val="000000"/>
                </a:solidFill>
                <a:latin typeface="verdana" panose="020B0604030504040204" pitchFamily="34" charset="0"/>
              </a:rPr>
              <a:t> </a:t>
            </a:r>
            <a:r>
              <a:rPr lang="en-US" dirty="0" err="1">
                <a:solidFill>
                  <a:srgbClr val="000000"/>
                </a:solidFill>
                <a:latin typeface="verdana" panose="020B0604030504040204" pitchFamily="34" charset="0"/>
              </a:rPr>
              <a:t>cazul</a:t>
            </a:r>
            <a:r>
              <a:rPr lang="en-US" dirty="0">
                <a:solidFill>
                  <a:srgbClr val="000000"/>
                </a:solidFill>
                <a:latin typeface="verdana" panose="020B0604030504040204" pitchFamily="34" charset="0"/>
              </a:rPr>
              <a:t> </a:t>
            </a:r>
            <a:r>
              <a:rPr lang="en-US" dirty="0" err="1">
                <a:solidFill>
                  <a:srgbClr val="000000"/>
                </a:solidFill>
                <a:latin typeface="verdana" panose="020B0604030504040204" pitchFamily="34" charset="0"/>
              </a:rPr>
              <a:t>controalelor</a:t>
            </a:r>
            <a:r>
              <a:rPr lang="en-US" dirty="0">
                <a:solidFill>
                  <a:srgbClr val="000000"/>
                </a:solidFill>
                <a:latin typeface="verdana" panose="020B0604030504040204" pitchFamily="34" charset="0"/>
              </a:rPr>
              <a:t> </a:t>
            </a:r>
            <a:r>
              <a:rPr lang="en-US" dirty="0" err="1">
                <a:solidFill>
                  <a:srgbClr val="000000"/>
                </a:solidFill>
                <a:latin typeface="verdana" panose="020B0604030504040204" pitchFamily="34" charset="0"/>
              </a:rPr>
              <a:t>făcute</a:t>
            </a:r>
            <a:r>
              <a:rPr lang="en-US" dirty="0">
                <a:solidFill>
                  <a:srgbClr val="000000"/>
                </a:solidFill>
                <a:latin typeface="verdana" panose="020B0604030504040204" pitchFamily="34" charset="0"/>
              </a:rPr>
              <a:t> de </a:t>
            </a:r>
            <a:r>
              <a:rPr lang="en-US" dirty="0" err="1">
                <a:solidFill>
                  <a:srgbClr val="000000"/>
                </a:solidFill>
                <a:latin typeface="verdana" panose="020B0604030504040204" pitchFamily="34" charset="0"/>
              </a:rPr>
              <a:t>autorități</a:t>
            </a:r>
            <a:r>
              <a:rPr lang="ro-RO" dirty="0">
                <a:solidFill>
                  <a:srgbClr val="000000"/>
                </a:solidFill>
                <a:latin typeface="verdana" panose="020B0604030504040204" pitchFamily="34" charset="0"/>
              </a:rPr>
              <a:t>;</a:t>
            </a:r>
            <a:r>
              <a:rPr lang="en-US" dirty="0">
                <a:solidFill>
                  <a:srgbClr val="000000"/>
                </a:solidFill>
                <a:latin typeface="verdana" panose="020B0604030504040204" pitchFamily="34" charset="0"/>
              </a:rPr>
              <a:t> </a:t>
            </a:r>
            <a:endParaRPr lang="ro-RO" dirty="0">
              <a:solidFill>
                <a:srgbClr val="000000"/>
              </a:solidFill>
              <a:latin typeface="verdana" panose="020B0604030504040204" pitchFamily="34" charset="0"/>
            </a:endParaRPr>
          </a:p>
          <a:p>
            <a:pPr marL="807079" lvl="1" indent="-342900" algn="just">
              <a:lnSpc>
                <a:spcPct val="150000"/>
              </a:lnSpc>
              <a:buFont typeface="Arial" panose="020B0604020202020204" pitchFamily="34" charset="0"/>
              <a:buChar char="•"/>
            </a:pPr>
            <a:r>
              <a:rPr lang="en-US" dirty="0" err="1">
                <a:solidFill>
                  <a:srgbClr val="000000"/>
                </a:solidFill>
                <a:latin typeface="verdana" panose="020B0604030504040204" pitchFamily="34" charset="0"/>
              </a:rPr>
              <a:t>Persoanei</a:t>
            </a:r>
            <a:r>
              <a:rPr lang="en-US" dirty="0">
                <a:solidFill>
                  <a:srgbClr val="000000"/>
                </a:solidFill>
                <a:latin typeface="verdana" panose="020B0604030504040204" pitchFamily="34" charset="0"/>
              </a:rPr>
              <a:t> </a:t>
            </a:r>
            <a:r>
              <a:rPr lang="en-US" dirty="0" err="1">
                <a:solidFill>
                  <a:srgbClr val="000000"/>
                </a:solidFill>
                <a:latin typeface="verdana" panose="020B0604030504040204" pitchFamily="34" charset="0"/>
              </a:rPr>
              <a:t>i</a:t>
            </a:r>
            <a:r>
              <a:rPr lang="en-US" dirty="0">
                <a:solidFill>
                  <a:srgbClr val="000000"/>
                </a:solidFill>
                <a:latin typeface="verdana" panose="020B0604030504040204" pitchFamily="34" charset="0"/>
              </a:rPr>
              <a:t> se </a:t>
            </a:r>
            <a:r>
              <a:rPr lang="en-US" dirty="0" err="1">
                <a:solidFill>
                  <a:srgbClr val="000000"/>
                </a:solidFill>
                <a:latin typeface="verdana" panose="020B0604030504040204" pitchFamily="34" charset="0"/>
              </a:rPr>
              <a:t>impune</a:t>
            </a:r>
            <a:r>
              <a:rPr lang="en-US" dirty="0">
                <a:solidFill>
                  <a:srgbClr val="000000"/>
                </a:solidFill>
                <a:latin typeface="verdana" panose="020B0604030504040204" pitchFamily="34" charset="0"/>
              </a:rPr>
              <a:t> </a:t>
            </a:r>
            <a:r>
              <a:rPr lang="en-US" dirty="0" err="1">
                <a:solidFill>
                  <a:srgbClr val="000000"/>
                </a:solidFill>
                <a:latin typeface="verdana" panose="020B0604030504040204" pitchFamily="34" charset="0"/>
              </a:rPr>
              <a:t>să</a:t>
            </a:r>
            <a:r>
              <a:rPr lang="en-US" dirty="0">
                <a:solidFill>
                  <a:srgbClr val="000000"/>
                </a:solidFill>
                <a:latin typeface="verdana" panose="020B0604030504040204" pitchFamily="34" charset="0"/>
              </a:rPr>
              <a:t> </a:t>
            </a:r>
            <a:r>
              <a:rPr lang="en-US" dirty="0" err="1">
                <a:solidFill>
                  <a:srgbClr val="000000"/>
                </a:solidFill>
                <a:latin typeface="verdana" panose="020B0604030504040204" pitchFamily="34" charset="0"/>
              </a:rPr>
              <a:t>desfășoare</a:t>
            </a:r>
            <a:r>
              <a:rPr lang="en-US" dirty="0">
                <a:solidFill>
                  <a:srgbClr val="000000"/>
                </a:solidFill>
                <a:latin typeface="verdana" panose="020B0604030504040204" pitchFamily="34" charset="0"/>
              </a:rPr>
              <a:t> </a:t>
            </a:r>
            <a:r>
              <a:rPr lang="en-US" dirty="0" err="1">
                <a:solidFill>
                  <a:srgbClr val="000000"/>
                </a:solidFill>
                <a:latin typeface="verdana" panose="020B0604030504040204" pitchFamily="34" charset="0"/>
              </a:rPr>
              <a:t>activități</a:t>
            </a:r>
            <a:r>
              <a:rPr lang="en-US" dirty="0">
                <a:solidFill>
                  <a:srgbClr val="000000"/>
                </a:solidFill>
                <a:latin typeface="verdana" panose="020B0604030504040204" pitchFamily="34" charset="0"/>
              </a:rPr>
              <a:t> </a:t>
            </a:r>
            <a:r>
              <a:rPr lang="en-US" dirty="0" err="1">
                <a:solidFill>
                  <a:srgbClr val="000000"/>
                </a:solidFill>
                <a:latin typeface="verdana" panose="020B0604030504040204" pitchFamily="34" charset="0"/>
              </a:rPr>
              <a:t>ilegale</a:t>
            </a:r>
            <a:r>
              <a:rPr lang="en-US" dirty="0">
                <a:solidFill>
                  <a:srgbClr val="000000"/>
                </a:solidFill>
                <a:latin typeface="verdana" panose="020B0604030504040204" pitchFamily="34" charset="0"/>
              </a:rPr>
              <a:t> </a:t>
            </a:r>
            <a:r>
              <a:rPr lang="en-US" dirty="0" err="1">
                <a:solidFill>
                  <a:srgbClr val="000000"/>
                </a:solidFill>
                <a:latin typeface="verdana" panose="020B0604030504040204" pitchFamily="34" charset="0"/>
              </a:rPr>
              <a:t>sau</a:t>
            </a:r>
            <a:r>
              <a:rPr lang="en-US" dirty="0">
                <a:solidFill>
                  <a:srgbClr val="000000"/>
                </a:solidFill>
                <a:latin typeface="verdana" panose="020B0604030504040204" pitchFamily="34" charset="0"/>
              </a:rPr>
              <a:t> </a:t>
            </a:r>
            <a:r>
              <a:rPr lang="en-US" dirty="0" err="1">
                <a:solidFill>
                  <a:srgbClr val="000000"/>
                </a:solidFill>
                <a:latin typeface="verdana" panose="020B0604030504040204" pitchFamily="34" charset="0"/>
              </a:rPr>
              <a:t>degradante</a:t>
            </a:r>
            <a:r>
              <a:rPr lang="ro-RO" dirty="0">
                <a:solidFill>
                  <a:srgbClr val="000000"/>
                </a:solidFill>
                <a:latin typeface="verdana" panose="020B0604030504040204" pitchFamily="34" charset="0"/>
              </a:rPr>
              <a:t>;</a:t>
            </a:r>
            <a:r>
              <a:rPr lang="en-US" dirty="0">
                <a:solidFill>
                  <a:srgbClr val="000000"/>
                </a:solidFill>
                <a:latin typeface="verdana" panose="020B0604030504040204" pitchFamily="34" charset="0"/>
              </a:rPr>
              <a:t> </a:t>
            </a:r>
            <a:endParaRPr lang="ro-RO" dirty="0">
              <a:solidFill>
                <a:srgbClr val="000000"/>
              </a:solidFill>
              <a:latin typeface="verdana" panose="020B0604030504040204" pitchFamily="34" charset="0"/>
            </a:endParaRPr>
          </a:p>
          <a:p>
            <a:pPr marL="807079" lvl="1" indent="-342900" algn="just">
              <a:lnSpc>
                <a:spcPct val="150000"/>
              </a:lnSpc>
              <a:buFont typeface="Arial" panose="020B0604020202020204" pitchFamily="34" charset="0"/>
              <a:buChar char="•"/>
            </a:pPr>
            <a:r>
              <a:rPr lang="en-US" dirty="0" err="1">
                <a:solidFill>
                  <a:srgbClr val="000000"/>
                </a:solidFill>
                <a:latin typeface="verdana" panose="020B0604030504040204" pitchFamily="34" charset="0"/>
              </a:rPr>
              <a:t>Mediul</a:t>
            </a:r>
            <a:r>
              <a:rPr lang="en-US" dirty="0">
                <a:solidFill>
                  <a:srgbClr val="000000"/>
                </a:solidFill>
                <a:latin typeface="verdana" panose="020B0604030504040204" pitchFamily="34" charset="0"/>
              </a:rPr>
              <a:t> de </a:t>
            </a:r>
            <a:r>
              <a:rPr lang="en-US" dirty="0" err="1">
                <a:solidFill>
                  <a:srgbClr val="000000"/>
                </a:solidFill>
                <a:latin typeface="verdana" panose="020B0604030504040204" pitchFamily="34" charset="0"/>
              </a:rPr>
              <a:t>lucru</a:t>
            </a:r>
            <a:r>
              <a:rPr lang="en-US" dirty="0">
                <a:solidFill>
                  <a:srgbClr val="000000"/>
                </a:solidFill>
                <a:latin typeface="verdana" panose="020B0604030504040204" pitchFamily="34" charset="0"/>
              </a:rPr>
              <a:t> e </a:t>
            </a:r>
            <a:r>
              <a:rPr lang="en-US" dirty="0" err="1">
                <a:solidFill>
                  <a:srgbClr val="000000"/>
                </a:solidFill>
                <a:latin typeface="verdana" panose="020B0604030504040204" pitchFamily="34" charset="0"/>
              </a:rPr>
              <a:t>insalubru</a:t>
            </a:r>
            <a:r>
              <a:rPr lang="en-US" dirty="0">
                <a:solidFill>
                  <a:srgbClr val="000000"/>
                </a:solidFill>
                <a:latin typeface="verdana" panose="020B0604030504040204" pitchFamily="34" charset="0"/>
              </a:rPr>
              <a:t>, are </a:t>
            </a:r>
            <a:r>
              <a:rPr lang="en-US" dirty="0" err="1">
                <a:solidFill>
                  <a:srgbClr val="000000"/>
                </a:solidFill>
                <a:latin typeface="verdana" panose="020B0604030504040204" pitchFamily="34" charset="0"/>
              </a:rPr>
              <a:t>iluminație</a:t>
            </a:r>
            <a:r>
              <a:rPr lang="en-US" dirty="0">
                <a:solidFill>
                  <a:srgbClr val="000000"/>
                </a:solidFill>
                <a:latin typeface="verdana" panose="020B0604030504040204" pitchFamily="34" charset="0"/>
              </a:rPr>
              <a:t> </a:t>
            </a:r>
            <a:r>
              <a:rPr lang="en-US" dirty="0" err="1">
                <a:solidFill>
                  <a:srgbClr val="000000"/>
                </a:solidFill>
                <a:latin typeface="verdana" panose="020B0604030504040204" pitchFamily="34" charset="0"/>
              </a:rPr>
              <a:t>sau</a:t>
            </a:r>
            <a:r>
              <a:rPr lang="en-US" dirty="0">
                <a:solidFill>
                  <a:srgbClr val="000000"/>
                </a:solidFill>
                <a:latin typeface="verdana" panose="020B0604030504040204" pitchFamily="34" charset="0"/>
              </a:rPr>
              <a:t> </a:t>
            </a:r>
            <a:r>
              <a:rPr lang="en-US" dirty="0" err="1">
                <a:solidFill>
                  <a:srgbClr val="000000"/>
                </a:solidFill>
                <a:latin typeface="verdana" panose="020B0604030504040204" pitchFamily="34" charset="0"/>
              </a:rPr>
              <a:t>ventilație</a:t>
            </a:r>
            <a:r>
              <a:rPr lang="en-US" dirty="0">
                <a:solidFill>
                  <a:srgbClr val="000000"/>
                </a:solidFill>
                <a:latin typeface="verdana" panose="020B0604030504040204" pitchFamily="34" charset="0"/>
              </a:rPr>
              <a:t> </a:t>
            </a:r>
            <a:r>
              <a:rPr lang="en-US" dirty="0" err="1">
                <a:solidFill>
                  <a:srgbClr val="000000"/>
                </a:solidFill>
                <a:latin typeface="verdana" panose="020B0604030504040204" pitchFamily="34" charset="0"/>
              </a:rPr>
              <a:t>slabă</a:t>
            </a:r>
            <a:r>
              <a:rPr lang="en-US" dirty="0">
                <a:solidFill>
                  <a:srgbClr val="000000"/>
                </a:solidFill>
                <a:latin typeface="verdana" panose="020B0604030504040204" pitchFamily="34" charset="0"/>
              </a:rPr>
              <a:t>, nu are </a:t>
            </a:r>
            <a:r>
              <a:rPr lang="en-US" dirty="0" err="1">
                <a:solidFill>
                  <a:srgbClr val="000000"/>
                </a:solidFill>
                <a:latin typeface="verdana" panose="020B0604030504040204" pitchFamily="34" charset="0"/>
              </a:rPr>
              <a:t>încălzire</a:t>
            </a:r>
            <a:r>
              <a:rPr lang="en-US" dirty="0">
                <a:solidFill>
                  <a:srgbClr val="000000"/>
                </a:solidFill>
                <a:latin typeface="verdana" panose="020B0604030504040204" pitchFamily="34" charset="0"/>
              </a:rPr>
              <a:t> </a:t>
            </a:r>
            <a:r>
              <a:rPr lang="en-US" dirty="0" err="1">
                <a:solidFill>
                  <a:srgbClr val="000000"/>
                </a:solidFill>
                <a:latin typeface="verdana" panose="020B0604030504040204" pitchFamily="34" charset="0"/>
              </a:rPr>
              <a:t>sau</a:t>
            </a:r>
            <a:r>
              <a:rPr lang="en-US" dirty="0">
                <a:solidFill>
                  <a:srgbClr val="000000"/>
                </a:solidFill>
                <a:latin typeface="verdana" panose="020B0604030504040204" pitchFamily="34" charset="0"/>
              </a:rPr>
              <a:t> </a:t>
            </a:r>
            <a:r>
              <a:rPr lang="en-US" dirty="0" err="1">
                <a:solidFill>
                  <a:srgbClr val="000000"/>
                </a:solidFill>
                <a:latin typeface="verdana" panose="020B0604030504040204" pitchFamily="34" charset="0"/>
              </a:rPr>
              <a:t>acces</a:t>
            </a:r>
            <a:r>
              <a:rPr lang="en-US" dirty="0">
                <a:solidFill>
                  <a:srgbClr val="000000"/>
                </a:solidFill>
                <a:latin typeface="verdana" panose="020B0604030504040204" pitchFamily="34" charset="0"/>
              </a:rPr>
              <a:t> la </a:t>
            </a:r>
            <a:r>
              <a:rPr lang="en-US" dirty="0" err="1">
                <a:solidFill>
                  <a:srgbClr val="000000"/>
                </a:solidFill>
                <a:latin typeface="verdana" panose="020B0604030504040204" pitchFamily="34" charset="0"/>
              </a:rPr>
              <a:t>facilități</a:t>
            </a:r>
            <a:r>
              <a:rPr lang="en-US" dirty="0">
                <a:solidFill>
                  <a:srgbClr val="000000"/>
                </a:solidFill>
                <a:latin typeface="verdana" panose="020B0604030504040204" pitchFamily="34" charset="0"/>
              </a:rPr>
              <a:t> </a:t>
            </a:r>
            <a:r>
              <a:rPr lang="en-US" dirty="0" err="1">
                <a:solidFill>
                  <a:srgbClr val="000000"/>
                </a:solidFill>
                <a:latin typeface="verdana" panose="020B0604030504040204" pitchFamily="34" charset="0"/>
              </a:rPr>
              <a:t>sanitare</a:t>
            </a:r>
            <a:r>
              <a:rPr lang="ro-RO" dirty="0">
                <a:solidFill>
                  <a:srgbClr val="000000"/>
                </a:solidFill>
                <a:latin typeface="verdana" panose="020B0604030504040204" pitchFamily="34" charset="0"/>
              </a:rPr>
              <a:t>;</a:t>
            </a:r>
            <a:r>
              <a:rPr lang="en-US" dirty="0">
                <a:solidFill>
                  <a:srgbClr val="000000"/>
                </a:solidFill>
                <a:latin typeface="verdana" panose="020B0604030504040204" pitchFamily="34" charset="0"/>
              </a:rPr>
              <a:t> </a:t>
            </a:r>
            <a:endParaRPr lang="ro-RO" dirty="0">
              <a:solidFill>
                <a:srgbClr val="000000"/>
              </a:solidFill>
              <a:latin typeface="verdana" panose="020B0604030504040204" pitchFamily="34" charset="0"/>
            </a:endParaRPr>
          </a:p>
          <a:p>
            <a:pPr marL="807079" lvl="1" indent="-342900" algn="just">
              <a:lnSpc>
                <a:spcPct val="150000"/>
              </a:lnSpc>
              <a:buFont typeface="Arial" panose="020B0604020202020204" pitchFamily="34" charset="0"/>
              <a:buChar char="•"/>
            </a:pPr>
            <a:r>
              <a:rPr lang="en-US" dirty="0" err="1">
                <a:solidFill>
                  <a:srgbClr val="000000"/>
                </a:solidFill>
                <a:latin typeface="verdana" panose="020B0604030504040204" pitchFamily="34" charset="0"/>
              </a:rPr>
              <a:t>Alte</a:t>
            </a:r>
            <a:r>
              <a:rPr lang="en-US" dirty="0">
                <a:solidFill>
                  <a:srgbClr val="000000"/>
                </a:solidFill>
                <a:latin typeface="verdana" panose="020B0604030504040204" pitchFamily="34" charset="0"/>
              </a:rPr>
              <a:t> </a:t>
            </a:r>
            <a:r>
              <a:rPr lang="en-US" dirty="0" err="1">
                <a:solidFill>
                  <a:srgbClr val="000000"/>
                </a:solidFill>
                <a:latin typeface="verdana" panose="020B0604030504040204" pitchFamily="34" charset="0"/>
              </a:rPr>
              <a:t>persoane</a:t>
            </a:r>
            <a:r>
              <a:rPr lang="en-US" dirty="0">
                <a:solidFill>
                  <a:srgbClr val="000000"/>
                </a:solidFill>
                <a:latin typeface="verdana" panose="020B0604030504040204" pitchFamily="34" charset="0"/>
              </a:rPr>
              <a:t> </a:t>
            </a:r>
            <a:r>
              <a:rPr lang="en-US" dirty="0" err="1">
                <a:solidFill>
                  <a:srgbClr val="000000"/>
                </a:solidFill>
                <a:latin typeface="verdana" panose="020B0604030504040204" pitchFamily="34" charset="0"/>
              </a:rPr>
              <a:t>în</a:t>
            </a:r>
            <a:r>
              <a:rPr lang="en-US" dirty="0">
                <a:solidFill>
                  <a:srgbClr val="000000"/>
                </a:solidFill>
                <a:latin typeface="verdana" panose="020B0604030504040204" pitchFamily="34" charset="0"/>
              </a:rPr>
              <a:t> </a:t>
            </a:r>
            <a:r>
              <a:rPr lang="en-US" dirty="0" err="1">
                <a:solidFill>
                  <a:srgbClr val="000000"/>
                </a:solidFill>
                <a:latin typeface="verdana" panose="020B0604030504040204" pitchFamily="34" charset="0"/>
              </a:rPr>
              <a:t>aceeași</a:t>
            </a:r>
            <a:r>
              <a:rPr lang="en-US" dirty="0">
                <a:solidFill>
                  <a:srgbClr val="000000"/>
                </a:solidFill>
                <a:latin typeface="verdana" panose="020B0604030504040204" pitchFamily="34" charset="0"/>
              </a:rPr>
              <a:t> </a:t>
            </a:r>
            <a:r>
              <a:rPr lang="en-US" dirty="0" err="1">
                <a:solidFill>
                  <a:srgbClr val="000000"/>
                </a:solidFill>
                <a:latin typeface="verdana" panose="020B0604030504040204" pitchFamily="34" charset="0"/>
              </a:rPr>
              <a:t>situație</a:t>
            </a:r>
            <a:r>
              <a:rPr lang="en-US" dirty="0">
                <a:solidFill>
                  <a:srgbClr val="000000"/>
                </a:solidFill>
                <a:latin typeface="verdana" panose="020B0604030504040204" pitchFamily="34" charset="0"/>
              </a:rPr>
              <a:t> </a:t>
            </a:r>
            <a:r>
              <a:rPr lang="en-US" dirty="0" err="1">
                <a:solidFill>
                  <a:srgbClr val="000000"/>
                </a:solidFill>
                <a:latin typeface="verdana" panose="020B0604030504040204" pitchFamily="34" charset="0"/>
              </a:rPr>
              <a:t>arată</a:t>
            </a:r>
            <a:r>
              <a:rPr lang="en-US" dirty="0">
                <a:solidFill>
                  <a:srgbClr val="000000"/>
                </a:solidFill>
                <a:latin typeface="verdana" panose="020B0604030504040204" pitchFamily="34" charset="0"/>
              </a:rPr>
              <a:t> </a:t>
            </a:r>
            <a:r>
              <a:rPr lang="en-US" dirty="0" err="1">
                <a:solidFill>
                  <a:srgbClr val="000000"/>
                </a:solidFill>
                <a:latin typeface="verdana" panose="020B0604030504040204" pitchFamily="34" charset="0"/>
              </a:rPr>
              <a:t>neîngrijite</a:t>
            </a:r>
            <a:r>
              <a:rPr lang="en-US" dirty="0">
                <a:solidFill>
                  <a:srgbClr val="000000"/>
                </a:solidFill>
                <a:latin typeface="verdana" panose="020B0604030504040204" pitchFamily="34" charset="0"/>
              </a:rPr>
              <a:t> </a:t>
            </a:r>
            <a:r>
              <a:rPr lang="en-US" dirty="0" err="1">
                <a:solidFill>
                  <a:srgbClr val="000000"/>
                </a:solidFill>
                <a:latin typeface="verdana" panose="020B0604030504040204" pitchFamily="34" charset="0"/>
              </a:rPr>
              <a:t>sau</a:t>
            </a:r>
            <a:r>
              <a:rPr lang="en-US" dirty="0">
                <a:solidFill>
                  <a:srgbClr val="000000"/>
                </a:solidFill>
                <a:latin typeface="verdana" panose="020B0604030504040204" pitchFamily="34" charset="0"/>
              </a:rPr>
              <a:t> </a:t>
            </a:r>
            <a:r>
              <a:rPr lang="en-US" dirty="0" err="1">
                <a:solidFill>
                  <a:srgbClr val="000000"/>
                </a:solidFill>
                <a:latin typeface="verdana" panose="020B0604030504040204" pitchFamily="34" charset="0"/>
              </a:rPr>
              <a:t>obosite</a:t>
            </a:r>
            <a:r>
              <a:rPr lang="en-US" dirty="0">
                <a:solidFill>
                  <a:srgbClr val="000000"/>
                </a:solidFill>
                <a:latin typeface="verdana" panose="020B0604030504040204" pitchFamily="34" charset="0"/>
              </a:rPr>
              <a:t> </a:t>
            </a:r>
            <a:r>
              <a:rPr lang="en-US" dirty="0" err="1">
                <a:solidFill>
                  <a:srgbClr val="000000"/>
                </a:solidFill>
                <a:latin typeface="verdana" panose="020B0604030504040204" pitchFamily="34" charset="0"/>
              </a:rPr>
              <a:t>Persoana</a:t>
            </a:r>
            <a:r>
              <a:rPr lang="en-US" dirty="0">
                <a:solidFill>
                  <a:srgbClr val="000000"/>
                </a:solidFill>
                <a:latin typeface="verdana" panose="020B0604030504040204" pitchFamily="34" charset="0"/>
              </a:rPr>
              <a:t> e </a:t>
            </a:r>
            <a:r>
              <a:rPr lang="en-US" dirty="0" err="1">
                <a:solidFill>
                  <a:srgbClr val="000000"/>
                </a:solidFill>
                <a:latin typeface="verdana" panose="020B0604030504040204" pitchFamily="34" charset="0"/>
              </a:rPr>
              <a:t>forțată</a:t>
            </a:r>
            <a:r>
              <a:rPr lang="en-US" dirty="0">
                <a:solidFill>
                  <a:srgbClr val="000000"/>
                </a:solidFill>
                <a:latin typeface="verdana" panose="020B0604030504040204" pitchFamily="34" charset="0"/>
              </a:rPr>
              <a:t> </a:t>
            </a:r>
            <a:r>
              <a:rPr lang="en-US" dirty="0" err="1">
                <a:solidFill>
                  <a:srgbClr val="000000"/>
                </a:solidFill>
                <a:latin typeface="verdana" panose="020B0604030504040204" pitchFamily="34" charset="0"/>
              </a:rPr>
              <a:t>să</a:t>
            </a:r>
            <a:r>
              <a:rPr lang="en-US" dirty="0">
                <a:solidFill>
                  <a:srgbClr val="000000"/>
                </a:solidFill>
                <a:latin typeface="verdana" panose="020B0604030504040204" pitchFamily="34" charset="0"/>
              </a:rPr>
              <a:t> se </a:t>
            </a:r>
            <a:r>
              <a:rPr lang="en-US" dirty="0" err="1">
                <a:solidFill>
                  <a:srgbClr val="000000"/>
                </a:solidFill>
                <a:latin typeface="verdana" panose="020B0604030504040204" pitchFamily="34" charset="0"/>
              </a:rPr>
              <a:t>prostitueze</a:t>
            </a:r>
            <a:r>
              <a:rPr lang="en-US" dirty="0">
                <a:solidFill>
                  <a:srgbClr val="000000"/>
                </a:solidFill>
                <a:latin typeface="verdana" panose="020B0604030504040204" pitchFamily="34" charset="0"/>
              </a:rPr>
              <a:t> </a:t>
            </a:r>
            <a:r>
              <a:rPr lang="en-US" dirty="0" err="1">
                <a:solidFill>
                  <a:srgbClr val="000000"/>
                </a:solidFill>
                <a:latin typeface="verdana" panose="020B0604030504040204" pitchFamily="34" charset="0"/>
              </a:rPr>
              <a:t>și</a:t>
            </a:r>
            <a:r>
              <a:rPr lang="en-US" dirty="0">
                <a:solidFill>
                  <a:srgbClr val="000000"/>
                </a:solidFill>
                <a:latin typeface="verdana" panose="020B0604030504040204" pitchFamily="34" charset="0"/>
              </a:rPr>
              <a:t> </a:t>
            </a:r>
            <a:r>
              <a:rPr lang="en-US" dirty="0" err="1">
                <a:solidFill>
                  <a:srgbClr val="000000"/>
                </a:solidFill>
                <a:latin typeface="verdana" panose="020B0604030504040204" pitchFamily="34" charset="0"/>
              </a:rPr>
              <a:t>atunci</a:t>
            </a:r>
            <a:r>
              <a:rPr lang="en-US" dirty="0">
                <a:solidFill>
                  <a:srgbClr val="000000"/>
                </a:solidFill>
                <a:latin typeface="verdana" panose="020B0604030504040204" pitchFamily="34" charset="0"/>
              </a:rPr>
              <a:t> </a:t>
            </a:r>
            <a:r>
              <a:rPr lang="en-US" dirty="0" err="1">
                <a:solidFill>
                  <a:srgbClr val="000000"/>
                </a:solidFill>
                <a:latin typeface="verdana" panose="020B0604030504040204" pitchFamily="34" charset="0"/>
              </a:rPr>
              <a:t>când</a:t>
            </a:r>
            <a:r>
              <a:rPr lang="en-US" dirty="0">
                <a:solidFill>
                  <a:srgbClr val="000000"/>
                </a:solidFill>
                <a:latin typeface="verdana" panose="020B0604030504040204" pitchFamily="34" charset="0"/>
              </a:rPr>
              <a:t> </a:t>
            </a:r>
            <a:r>
              <a:rPr lang="en-US" dirty="0" err="1">
                <a:solidFill>
                  <a:srgbClr val="000000"/>
                </a:solidFill>
                <a:latin typeface="verdana" panose="020B0604030504040204" pitchFamily="34" charset="0"/>
              </a:rPr>
              <a:t>este</a:t>
            </a:r>
            <a:r>
              <a:rPr lang="en-US" dirty="0">
                <a:solidFill>
                  <a:srgbClr val="000000"/>
                </a:solidFill>
                <a:latin typeface="verdana" panose="020B0604030504040204" pitchFamily="34" charset="0"/>
              </a:rPr>
              <a:t> </a:t>
            </a:r>
            <a:r>
              <a:rPr lang="en-US" dirty="0" err="1">
                <a:solidFill>
                  <a:srgbClr val="000000"/>
                </a:solidFill>
                <a:latin typeface="verdana" panose="020B0604030504040204" pitchFamily="34" charset="0"/>
              </a:rPr>
              <a:t>însărcinată</a:t>
            </a:r>
            <a:r>
              <a:rPr lang="en-US" dirty="0">
                <a:solidFill>
                  <a:srgbClr val="000000"/>
                </a:solidFill>
                <a:latin typeface="verdana" panose="020B0604030504040204" pitchFamily="34" charset="0"/>
              </a:rPr>
              <a:t> </a:t>
            </a:r>
            <a:r>
              <a:rPr lang="en-US" dirty="0" err="1">
                <a:solidFill>
                  <a:srgbClr val="000000"/>
                </a:solidFill>
                <a:latin typeface="verdana" panose="020B0604030504040204" pitchFamily="34" charset="0"/>
              </a:rPr>
              <a:t>sau</a:t>
            </a:r>
            <a:r>
              <a:rPr lang="en-US" dirty="0">
                <a:solidFill>
                  <a:srgbClr val="000000"/>
                </a:solidFill>
                <a:latin typeface="verdana" panose="020B0604030504040204" pitchFamily="34" charset="0"/>
              </a:rPr>
              <a:t> </a:t>
            </a:r>
            <a:r>
              <a:rPr lang="en-US" dirty="0" err="1">
                <a:solidFill>
                  <a:srgbClr val="000000"/>
                </a:solidFill>
                <a:latin typeface="verdana" panose="020B0604030504040204" pitchFamily="34" charset="0"/>
              </a:rPr>
              <a:t>bolnavă</a:t>
            </a:r>
            <a:r>
              <a:rPr lang="ro-RO" dirty="0">
                <a:solidFill>
                  <a:srgbClr val="000000"/>
                </a:solidFill>
                <a:latin typeface="verdana" panose="020B0604030504040204" pitchFamily="34" charset="0"/>
              </a:rPr>
              <a:t>;</a:t>
            </a:r>
            <a:r>
              <a:rPr lang="en-US" dirty="0">
                <a:solidFill>
                  <a:srgbClr val="000000"/>
                </a:solidFill>
                <a:latin typeface="verdana" panose="020B0604030504040204" pitchFamily="34" charset="0"/>
              </a:rPr>
              <a:t> </a:t>
            </a:r>
            <a:endParaRPr lang="ro-RO" dirty="0">
              <a:solidFill>
                <a:srgbClr val="000000"/>
              </a:solidFill>
              <a:latin typeface="verdana" panose="020B0604030504040204" pitchFamily="34" charset="0"/>
            </a:endParaRPr>
          </a:p>
          <a:p>
            <a:pPr marL="807079" lvl="1" indent="-342900" algn="just">
              <a:lnSpc>
                <a:spcPct val="150000"/>
              </a:lnSpc>
              <a:buFont typeface="Arial" panose="020B0604020202020204" pitchFamily="34" charset="0"/>
              <a:buChar char="•"/>
            </a:pPr>
            <a:r>
              <a:rPr lang="en-US" dirty="0" err="1">
                <a:solidFill>
                  <a:srgbClr val="000000"/>
                </a:solidFill>
                <a:latin typeface="verdana" panose="020B0604030504040204" pitchFamily="34" charset="0"/>
              </a:rPr>
              <a:t>Persoana</a:t>
            </a:r>
            <a:r>
              <a:rPr lang="en-US" dirty="0">
                <a:solidFill>
                  <a:srgbClr val="000000"/>
                </a:solidFill>
                <a:latin typeface="verdana" panose="020B0604030504040204" pitchFamily="34" charset="0"/>
              </a:rPr>
              <a:t> </a:t>
            </a:r>
            <a:r>
              <a:rPr lang="en-US" dirty="0" err="1">
                <a:solidFill>
                  <a:srgbClr val="000000"/>
                </a:solidFill>
                <a:latin typeface="verdana" panose="020B0604030504040204" pitchFamily="34" charset="0"/>
              </a:rPr>
              <a:t>este</a:t>
            </a:r>
            <a:r>
              <a:rPr lang="en-US" dirty="0">
                <a:solidFill>
                  <a:srgbClr val="000000"/>
                </a:solidFill>
                <a:latin typeface="verdana" panose="020B0604030504040204" pitchFamily="34" charset="0"/>
              </a:rPr>
              <a:t> </a:t>
            </a:r>
            <a:r>
              <a:rPr lang="en-US" dirty="0" err="1">
                <a:solidFill>
                  <a:srgbClr val="000000"/>
                </a:solidFill>
                <a:latin typeface="verdana" panose="020B0604030504040204" pitchFamily="34" charset="0"/>
              </a:rPr>
              <a:t>întotdeauna</a:t>
            </a:r>
            <a:r>
              <a:rPr lang="en-US" dirty="0">
                <a:solidFill>
                  <a:srgbClr val="000000"/>
                </a:solidFill>
                <a:latin typeface="verdana" panose="020B0604030504040204" pitchFamily="34" charset="0"/>
              </a:rPr>
              <a:t> </a:t>
            </a:r>
            <a:r>
              <a:rPr lang="en-US" dirty="0" err="1">
                <a:solidFill>
                  <a:srgbClr val="000000"/>
                </a:solidFill>
                <a:latin typeface="verdana" panose="020B0604030504040204" pitchFamily="34" charset="0"/>
              </a:rPr>
              <a:t>însoțită</a:t>
            </a:r>
            <a:r>
              <a:rPr lang="en-US" dirty="0">
                <a:solidFill>
                  <a:srgbClr val="000000"/>
                </a:solidFill>
                <a:latin typeface="verdana" panose="020B0604030504040204" pitchFamily="34" charset="0"/>
              </a:rPr>
              <a:t> </a:t>
            </a:r>
            <a:r>
              <a:rPr lang="en-US" dirty="0" err="1">
                <a:solidFill>
                  <a:srgbClr val="000000"/>
                </a:solidFill>
                <a:latin typeface="verdana" panose="020B0604030504040204" pitchFamily="34" charset="0"/>
              </a:rPr>
              <a:t>când</a:t>
            </a:r>
            <a:r>
              <a:rPr lang="en-US" dirty="0">
                <a:solidFill>
                  <a:srgbClr val="000000"/>
                </a:solidFill>
                <a:latin typeface="verdana" panose="020B0604030504040204" pitchFamily="34" charset="0"/>
              </a:rPr>
              <a:t> </a:t>
            </a:r>
            <a:r>
              <a:rPr lang="en-US" dirty="0" err="1">
                <a:solidFill>
                  <a:srgbClr val="000000"/>
                </a:solidFill>
                <a:latin typeface="verdana" panose="020B0604030504040204" pitchFamily="34" charset="0"/>
              </a:rPr>
              <a:t>iese</a:t>
            </a:r>
            <a:r>
              <a:rPr lang="en-US" dirty="0">
                <a:solidFill>
                  <a:srgbClr val="000000"/>
                </a:solidFill>
                <a:latin typeface="verdana" panose="020B0604030504040204" pitchFamily="34" charset="0"/>
              </a:rPr>
              <a:t> din </a:t>
            </a:r>
            <a:r>
              <a:rPr lang="en-US" dirty="0" err="1">
                <a:solidFill>
                  <a:srgbClr val="000000"/>
                </a:solidFill>
                <a:latin typeface="verdana" panose="020B0604030504040204" pitchFamily="34" charset="0"/>
              </a:rPr>
              <a:t>casă</a:t>
            </a:r>
            <a:r>
              <a:rPr lang="en-US" dirty="0">
                <a:solidFill>
                  <a:srgbClr val="000000"/>
                </a:solidFill>
                <a:latin typeface="verdana" panose="020B0604030504040204" pitchFamily="34" charset="0"/>
              </a:rPr>
              <a:t> </a:t>
            </a:r>
            <a:r>
              <a:rPr lang="en-US" dirty="0" err="1">
                <a:solidFill>
                  <a:srgbClr val="000000"/>
                </a:solidFill>
                <a:latin typeface="verdana" panose="020B0604030504040204" pitchFamily="34" charset="0"/>
              </a:rPr>
              <a:t>Persoana</a:t>
            </a:r>
            <a:r>
              <a:rPr lang="en-US" dirty="0">
                <a:solidFill>
                  <a:srgbClr val="000000"/>
                </a:solidFill>
                <a:latin typeface="verdana" panose="020B0604030504040204" pitchFamily="34" charset="0"/>
              </a:rPr>
              <a:t> are </a:t>
            </a:r>
            <a:r>
              <a:rPr lang="en-US" dirty="0" err="1">
                <a:solidFill>
                  <a:srgbClr val="000000"/>
                </a:solidFill>
                <a:latin typeface="verdana" panose="020B0604030504040204" pitchFamily="34" charset="0"/>
              </a:rPr>
              <a:t>tatuaje</a:t>
            </a:r>
            <a:r>
              <a:rPr lang="en-US" dirty="0">
                <a:solidFill>
                  <a:srgbClr val="000000"/>
                </a:solidFill>
                <a:latin typeface="verdana" panose="020B0604030504040204" pitchFamily="34" charset="0"/>
              </a:rPr>
              <a:t> care </a:t>
            </a:r>
            <a:r>
              <a:rPr lang="en-US" dirty="0" err="1">
                <a:solidFill>
                  <a:srgbClr val="000000"/>
                </a:solidFill>
                <a:latin typeface="verdana" panose="020B0604030504040204" pitchFamily="34" charset="0"/>
              </a:rPr>
              <a:t>ar</a:t>
            </a:r>
            <a:r>
              <a:rPr lang="en-US" dirty="0">
                <a:solidFill>
                  <a:srgbClr val="000000"/>
                </a:solidFill>
                <a:latin typeface="verdana" panose="020B0604030504040204" pitchFamily="34" charset="0"/>
              </a:rPr>
              <a:t> </a:t>
            </a:r>
            <a:r>
              <a:rPr lang="en-US" dirty="0" err="1">
                <a:solidFill>
                  <a:srgbClr val="000000"/>
                </a:solidFill>
                <a:latin typeface="verdana" panose="020B0604030504040204" pitchFamily="34" charset="0"/>
              </a:rPr>
              <a:t>putea</a:t>
            </a:r>
            <a:r>
              <a:rPr lang="en-US" dirty="0">
                <a:solidFill>
                  <a:srgbClr val="000000"/>
                </a:solidFill>
                <a:latin typeface="verdana" panose="020B0604030504040204" pitchFamily="34" charset="0"/>
              </a:rPr>
              <a:t> </a:t>
            </a:r>
            <a:r>
              <a:rPr lang="en-US" dirty="0" err="1">
                <a:solidFill>
                  <a:srgbClr val="000000"/>
                </a:solidFill>
                <a:latin typeface="verdana" panose="020B0604030504040204" pitchFamily="34" charset="0"/>
              </a:rPr>
              <a:t>indica</a:t>
            </a:r>
            <a:r>
              <a:rPr lang="en-US" dirty="0">
                <a:solidFill>
                  <a:srgbClr val="000000"/>
                </a:solidFill>
                <a:latin typeface="verdana" panose="020B0604030504040204" pitchFamily="34" charset="0"/>
              </a:rPr>
              <a:t> o </a:t>
            </a:r>
            <a:r>
              <a:rPr lang="en-US" dirty="0" err="1">
                <a:solidFill>
                  <a:srgbClr val="000000"/>
                </a:solidFill>
                <a:latin typeface="verdana" panose="020B0604030504040204" pitchFamily="34" charset="0"/>
              </a:rPr>
              <a:t>relație</a:t>
            </a:r>
            <a:r>
              <a:rPr lang="en-US" dirty="0">
                <a:solidFill>
                  <a:srgbClr val="000000"/>
                </a:solidFill>
                <a:latin typeface="verdana" panose="020B0604030504040204" pitchFamily="34" charset="0"/>
              </a:rPr>
              <a:t> de </a:t>
            </a:r>
            <a:r>
              <a:rPr lang="en-US" dirty="0" err="1">
                <a:solidFill>
                  <a:srgbClr val="000000"/>
                </a:solidFill>
                <a:latin typeface="verdana" panose="020B0604030504040204" pitchFamily="34" charset="0"/>
              </a:rPr>
              <a:t>dependență</a:t>
            </a:r>
            <a:r>
              <a:rPr lang="en-US" dirty="0">
                <a:solidFill>
                  <a:srgbClr val="000000"/>
                </a:solidFill>
                <a:latin typeface="verdana" panose="020B0604030504040204" pitchFamily="34" charset="0"/>
              </a:rPr>
              <a:t> </a:t>
            </a:r>
            <a:r>
              <a:rPr lang="en-US" dirty="0" err="1">
                <a:solidFill>
                  <a:srgbClr val="000000"/>
                </a:solidFill>
                <a:latin typeface="verdana" panose="020B0604030504040204" pitchFamily="34" charset="0"/>
              </a:rPr>
              <a:t>față</a:t>
            </a:r>
            <a:r>
              <a:rPr lang="en-US" dirty="0">
                <a:solidFill>
                  <a:srgbClr val="000000"/>
                </a:solidFill>
                <a:latin typeface="verdana" panose="020B0604030504040204" pitchFamily="34" charset="0"/>
              </a:rPr>
              <a:t> de un </a:t>
            </a:r>
            <a:r>
              <a:rPr lang="en-US" dirty="0" err="1">
                <a:solidFill>
                  <a:srgbClr val="000000"/>
                </a:solidFill>
                <a:latin typeface="verdana" panose="020B0604030504040204" pitchFamily="34" charset="0"/>
              </a:rPr>
              <a:t>grup</a:t>
            </a:r>
            <a:r>
              <a:rPr lang="ro-RO" dirty="0">
                <a:solidFill>
                  <a:srgbClr val="000000"/>
                </a:solidFill>
                <a:latin typeface="verdana" panose="020B0604030504040204" pitchFamily="34" charset="0"/>
              </a:rPr>
              <a:t>;</a:t>
            </a:r>
          </a:p>
          <a:p>
            <a:pPr marL="807079" lvl="1" indent="-342900" algn="just">
              <a:lnSpc>
                <a:spcPct val="150000"/>
              </a:lnSpc>
              <a:buFont typeface="Arial" panose="020B0604020202020204" pitchFamily="34" charset="0"/>
              <a:buChar char="•"/>
            </a:pPr>
            <a:r>
              <a:rPr lang="en-US" dirty="0" err="1">
                <a:solidFill>
                  <a:srgbClr val="000000"/>
                </a:solidFill>
                <a:latin typeface="verdana" panose="020B0604030504040204" pitchFamily="34" charset="0"/>
              </a:rPr>
              <a:t>Persoana</a:t>
            </a:r>
            <a:r>
              <a:rPr lang="en-US" dirty="0">
                <a:solidFill>
                  <a:srgbClr val="000000"/>
                </a:solidFill>
                <a:latin typeface="verdana" panose="020B0604030504040204" pitchFamily="34" charset="0"/>
              </a:rPr>
              <a:t> nu are </a:t>
            </a:r>
            <a:r>
              <a:rPr lang="en-US" dirty="0" err="1">
                <a:solidFill>
                  <a:srgbClr val="000000"/>
                </a:solidFill>
                <a:latin typeface="verdana" panose="020B0604030504040204" pitchFamily="34" charset="0"/>
              </a:rPr>
              <a:t>asupra</a:t>
            </a:r>
            <a:r>
              <a:rPr lang="en-US" dirty="0">
                <a:solidFill>
                  <a:srgbClr val="000000"/>
                </a:solidFill>
                <a:latin typeface="verdana" panose="020B0604030504040204" pitchFamily="34" charset="0"/>
              </a:rPr>
              <a:t> </a:t>
            </a:r>
            <a:r>
              <a:rPr lang="en-US" dirty="0" err="1">
                <a:solidFill>
                  <a:srgbClr val="000000"/>
                </a:solidFill>
                <a:latin typeface="verdana" panose="020B0604030504040204" pitchFamily="34" charset="0"/>
              </a:rPr>
              <a:t>ei</a:t>
            </a:r>
            <a:r>
              <a:rPr lang="en-US" dirty="0">
                <a:solidFill>
                  <a:srgbClr val="000000"/>
                </a:solidFill>
                <a:latin typeface="verdana" panose="020B0604030504040204" pitchFamily="34" charset="0"/>
              </a:rPr>
              <a:t> </a:t>
            </a:r>
            <a:r>
              <a:rPr lang="en-US" dirty="0" err="1">
                <a:solidFill>
                  <a:srgbClr val="000000"/>
                </a:solidFill>
                <a:latin typeface="verdana" panose="020B0604030504040204" pitchFamily="34" charset="0"/>
              </a:rPr>
              <a:t>bani</a:t>
            </a:r>
            <a:r>
              <a:rPr lang="en-US" dirty="0">
                <a:solidFill>
                  <a:srgbClr val="000000"/>
                </a:solidFill>
                <a:latin typeface="verdana" panose="020B0604030504040204" pitchFamily="34" charset="0"/>
              </a:rPr>
              <a:t> </a:t>
            </a:r>
            <a:r>
              <a:rPr lang="en-US" dirty="0" err="1">
                <a:solidFill>
                  <a:srgbClr val="000000"/>
                </a:solidFill>
                <a:latin typeface="verdana" panose="020B0604030504040204" pitchFamily="34" charset="0"/>
              </a:rPr>
              <a:t>numerar</a:t>
            </a:r>
            <a:r>
              <a:rPr lang="ro-RO" dirty="0">
                <a:solidFill>
                  <a:srgbClr val="000000"/>
                </a:solidFill>
                <a:latin typeface="verdana" panose="020B0604030504040204" pitchFamily="34" charset="0"/>
              </a:rPr>
              <a:t>.</a:t>
            </a:r>
          </a:p>
        </p:txBody>
      </p:sp>
      <p:sp>
        <p:nvSpPr>
          <p:cNvPr id="7" name="TextBox 7"/>
          <p:cNvSpPr txBox="1"/>
          <p:nvPr/>
        </p:nvSpPr>
        <p:spPr>
          <a:xfrm>
            <a:off x="1028700" y="4467861"/>
            <a:ext cx="4709173" cy="730969"/>
          </a:xfrm>
          <a:prstGeom prst="rect">
            <a:avLst/>
          </a:prstGeom>
        </p:spPr>
        <p:txBody>
          <a:bodyPr lIns="0" tIns="0" rIns="0" bIns="0" rtlCol="0" anchor="t">
            <a:spAutoFit/>
          </a:bodyPr>
          <a:lstStyle/>
          <a:p>
            <a:pPr algn="ctr">
              <a:lnSpc>
                <a:spcPts val="5719"/>
              </a:lnSpc>
            </a:pPr>
            <a:r>
              <a:rPr lang="ro-RO" sz="3200" dirty="0">
                <a:solidFill>
                  <a:srgbClr val="000000"/>
                </a:solidFill>
                <a:latin typeface="verdana" panose="020B0604030504040204" pitchFamily="34" charset="0"/>
              </a:rPr>
              <a:t>Exploatarea sexuală</a:t>
            </a:r>
            <a:endParaRPr lang="en-US" sz="3200" dirty="0">
              <a:solidFill>
                <a:srgbClr val="1D2896"/>
              </a:solidFill>
            </a:endParaRPr>
          </a:p>
        </p:txBody>
      </p:sp>
      <p:grpSp>
        <p:nvGrpSpPr>
          <p:cNvPr id="8" name="Group 8"/>
          <p:cNvGrpSpPr/>
          <p:nvPr/>
        </p:nvGrpSpPr>
        <p:grpSpPr>
          <a:xfrm>
            <a:off x="15701935" y="9544050"/>
            <a:ext cx="473857" cy="473857"/>
            <a:chOff x="0" y="0"/>
            <a:chExt cx="812800" cy="812800"/>
          </a:xfrm>
        </p:grpSpPr>
        <p:sp>
          <p:nvSpPr>
            <p:cNvPr id="9" name="Freeform 9"/>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24225C"/>
            </a:solidFill>
          </p:spPr>
        </p:sp>
        <p:sp>
          <p:nvSpPr>
            <p:cNvPr id="10" name="TextBox 10"/>
            <p:cNvSpPr txBox="1"/>
            <p:nvPr/>
          </p:nvSpPr>
          <p:spPr>
            <a:xfrm>
              <a:off x="76200" y="104775"/>
              <a:ext cx="660400" cy="631825"/>
            </a:xfrm>
            <a:prstGeom prst="rect">
              <a:avLst/>
            </a:prstGeom>
          </p:spPr>
          <p:txBody>
            <a:bodyPr lIns="50800" tIns="50800" rIns="50800" bIns="50800" rtlCol="0" anchor="ctr"/>
            <a:lstStyle/>
            <a:p>
              <a:pPr algn="ctr">
                <a:lnSpc>
                  <a:spcPts val="2000"/>
                </a:lnSpc>
              </a:pPr>
              <a:endParaRPr>
                <a:solidFill>
                  <a:prstClr val="black"/>
                </a:solidFill>
              </a:endParaRPr>
            </a:p>
          </p:txBody>
        </p:sp>
      </p:grpSp>
      <p:grpSp>
        <p:nvGrpSpPr>
          <p:cNvPr id="11" name="Group 11"/>
          <p:cNvGrpSpPr/>
          <p:nvPr/>
        </p:nvGrpSpPr>
        <p:grpSpPr>
          <a:xfrm>
            <a:off x="16790205" y="9544050"/>
            <a:ext cx="473857" cy="473857"/>
            <a:chOff x="0" y="0"/>
            <a:chExt cx="812800" cy="812800"/>
          </a:xfrm>
        </p:grpSpPr>
        <p:sp>
          <p:nvSpPr>
            <p:cNvPr id="12" name="Freeform 12"/>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24225C"/>
            </a:solidFill>
          </p:spPr>
        </p:sp>
        <p:sp>
          <p:nvSpPr>
            <p:cNvPr id="13" name="TextBox 13"/>
            <p:cNvSpPr txBox="1"/>
            <p:nvPr/>
          </p:nvSpPr>
          <p:spPr>
            <a:xfrm>
              <a:off x="76200" y="104775"/>
              <a:ext cx="660400" cy="631825"/>
            </a:xfrm>
            <a:prstGeom prst="rect">
              <a:avLst/>
            </a:prstGeom>
          </p:spPr>
          <p:txBody>
            <a:bodyPr lIns="50800" tIns="50800" rIns="50800" bIns="50800" rtlCol="0" anchor="ctr"/>
            <a:lstStyle/>
            <a:p>
              <a:pPr algn="ctr">
                <a:lnSpc>
                  <a:spcPts val="2000"/>
                </a:lnSpc>
              </a:pPr>
              <a:endParaRPr>
                <a:solidFill>
                  <a:prstClr val="black"/>
                </a:solidFill>
              </a:endParaRPr>
            </a:p>
          </p:txBody>
        </p:sp>
      </p:grpSp>
      <p:grpSp>
        <p:nvGrpSpPr>
          <p:cNvPr id="14" name="Group 14"/>
          <p:cNvGrpSpPr/>
          <p:nvPr/>
        </p:nvGrpSpPr>
        <p:grpSpPr>
          <a:xfrm>
            <a:off x="15938863" y="9544050"/>
            <a:ext cx="1088270" cy="473857"/>
            <a:chOff x="0" y="0"/>
            <a:chExt cx="286623" cy="124802"/>
          </a:xfrm>
        </p:grpSpPr>
        <p:sp>
          <p:nvSpPr>
            <p:cNvPr id="15" name="Freeform 15"/>
            <p:cNvSpPr/>
            <p:nvPr/>
          </p:nvSpPr>
          <p:spPr>
            <a:xfrm>
              <a:off x="0" y="0"/>
              <a:ext cx="286623" cy="124802"/>
            </a:xfrm>
            <a:custGeom>
              <a:avLst/>
              <a:gdLst/>
              <a:ahLst/>
              <a:cxnLst/>
              <a:rect l="l" t="t" r="r" b="b"/>
              <a:pathLst>
                <a:path w="286623" h="124802">
                  <a:moveTo>
                    <a:pt x="0" y="0"/>
                  </a:moveTo>
                  <a:lnTo>
                    <a:pt x="286623" y="0"/>
                  </a:lnTo>
                  <a:lnTo>
                    <a:pt x="286623" y="124802"/>
                  </a:lnTo>
                  <a:lnTo>
                    <a:pt x="0" y="124802"/>
                  </a:lnTo>
                  <a:close/>
                </a:path>
              </a:pathLst>
            </a:custGeom>
            <a:solidFill>
              <a:srgbClr val="24225C"/>
            </a:solidFill>
          </p:spPr>
        </p:sp>
        <p:sp>
          <p:nvSpPr>
            <p:cNvPr id="16" name="TextBox 16"/>
            <p:cNvSpPr txBox="1"/>
            <p:nvPr/>
          </p:nvSpPr>
          <p:spPr>
            <a:xfrm>
              <a:off x="0" y="28575"/>
              <a:ext cx="812800" cy="784225"/>
            </a:xfrm>
            <a:prstGeom prst="rect">
              <a:avLst/>
            </a:prstGeom>
          </p:spPr>
          <p:txBody>
            <a:bodyPr lIns="50800" tIns="50800" rIns="50800" bIns="50800" rtlCol="0" anchor="ctr"/>
            <a:lstStyle/>
            <a:p>
              <a:pPr algn="ctr">
                <a:lnSpc>
                  <a:spcPts val="2000"/>
                </a:lnSpc>
              </a:pPr>
              <a:endParaRPr>
                <a:solidFill>
                  <a:prstClr val="black"/>
                </a:solidFill>
              </a:endParaRPr>
            </a:p>
          </p:txBody>
        </p:sp>
      </p:grpSp>
      <p:sp>
        <p:nvSpPr>
          <p:cNvPr id="17" name="TextBox 17"/>
          <p:cNvSpPr txBox="1"/>
          <p:nvPr/>
        </p:nvSpPr>
        <p:spPr>
          <a:xfrm>
            <a:off x="15938863" y="9660329"/>
            <a:ext cx="1088270" cy="269875"/>
          </a:xfrm>
          <a:prstGeom prst="rect">
            <a:avLst/>
          </a:prstGeom>
        </p:spPr>
        <p:txBody>
          <a:bodyPr lIns="0" tIns="0" rIns="0" bIns="0" rtlCol="0" anchor="t">
            <a:spAutoFit/>
          </a:bodyPr>
          <a:lstStyle/>
          <a:p>
            <a:pPr algn="ctr">
              <a:lnSpc>
                <a:spcPts val="2000"/>
              </a:lnSpc>
            </a:pPr>
            <a:r>
              <a:rPr lang="en-US" sz="2000">
                <a:solidFill>
                  <a:srgbClr val="FFFFFF"/>
                </a:solidFill>
                <a:latin typeface="Kollektif"/>
              </a:rPr>
              <a:t>05/12</a:t>
            </a:r>
          </a:p>
        </p:txBody>
      </p:sp>
      <p:grpSp>
        <p:nvGrpSpPr>
          <p:cNvPr id="18" name="Group 18"/>
          <p:cNvGrpSpPr/>
          <p:nvPr/>
        </p:nvGrpSpPr>
        <p:grpSpPr>
          <a:xfrm>
            <a:off x="8674905" y="9544050"/>
            <a:ext cx="473857" cy="473857"/>
            <a:chOff x="0" y="0"/>
            <a:chExt cx="812800" cy="812800"/>
          </a:xfrm>
        </p:grpSpPr>
        <p:sp>
          <p:nvSpPr>
            <p:cNvPr id="19" name="Freeform 19"/>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24225C"/>
            </a:solidFill>
          </p:spPr>
        </p:sp>
        <p:sp>
          <p:nvSpPr>
            <p:cNvPr id="20" name="TextBox 20"/>
            <p:cNvSpPr txBox="1"/>
            <p:nvPr/>
          </p:nvSpPr>
          <p:spPr>
            <a:xfrm>
              <a:off x="76200" y="104775"/>
              <a:ext cx="660400" cy="631825"/>
            </a:xfrm>
            <a:prstGeom prst="rect">
              <a:avLst/>
            </a:prstGeom>
          </p:spPr>
          <p:txBody>
            <a:bodyPr lIns="50800" tIns="50800" rIns="50800" bIns="50800" rtlCol="0" anchor="ctr"/>
            <a:lstStyle/>
            <a:p>
              <a:pPr algn="ctr">
                <a:lnSpc>
                  <a:spcPts val="2000"/>
                </a:lnSpc>
              </a:pPr>
              <a:endParaRPr>
                <a:solidFill>
                  <a:prstClr val="black"/>
                </a:solidFill>
              </a:endParaRPr>
            </a:p>
          </p:txBody>
        </p:sp>
      </p:grpSp>
      <p:grpSp>
        <p:nvGrpSpPr>
          <p:cNvPr id="21" name="Group 21"/>
          <p:cNvGrpSpPr/>
          <p:nvPr/>
        </p:nvGrpSpPr>
        <p:grpSpPr>
          <a:xfrm>
            <a:off x="9139238" y="9544050"/>
            <a:ext cx="473857" cy="473857"/>
            <a:chOff x="0" y="0"/>
            <a:chExt cx="812800" cy="812800"/>
          </a:xfrm>
        </p:grpSpPr>
        <p:sp>
          <p:nvSpPr>
            <p:cNvPr id="22" name="Freeform 22"/>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24225C"/>
            </a:solidFill>
          </p:spPr>
        </p:sp>
        <p:sp>
          <p:nvSpPr>
            <p:cNvPr id="23" name="TextBox 23"/>
            <p:cNvSpPr txBox="1"/>
            <p:nvPr/>
          </p:nvSpPr>
          <p:spPr>
            <a:xfrm>
              <a:off x="76200" y="104775"/>
              <a:ext cx="660400" cy="631825"/>
            </a:xfrm>
            <a:prstGeom prst="rect">
              <a:avLst/>
            </a:prstGeom>
          </p:spPr>
          <p:txBody>
            <a:bodyPr lIns="50800" tIns="50800" rIns="50800" bIns="50800" rtlCol="0" anchor="ctr"/>
            <a:lstStyle/>
            <a:p>
              <a:pPr algn="ctr">
                <a:lnSpc>
                  <a:spcPts val="2000"/>
                </a:lnSpc>
              </a:pPr>
              <a:endParaRPr>
                <a:solidFill>
                  <a:prstClr val="black"/>
                </a:solidFill>
              </a:endParaRPr>
            </a:p>
          </p:txBody>
        </p:sp>
      </p:grpSp>
      <p:grpSp>
        <p:nvGrpSpPr>
          <p:cNvPr id="24" name="Group 24"/>
          <p:cNvGrpSpPr/>
          <p:nvPr/>
        </p:nvGrpSpPr>
        <p:grpSpPr>
          <a:xfrm>
            <a:off x="8911834" y="9544050"/>
            <a:ext cx="464332" cy="473857"/>
            <a:chOff x="0" y="0"/>
            <a:chExt cx="122293" cy="124802"/>
          </a:xfrm>
        </p:grpSpPr>
        <p:sp>
          <p:nvSpPr>
            <p:cNvPr id="25" name="Freeform 25"/>
            <p:cNvSpPr/>
            <p:nvPr/>
          </p:nvSpPr>
          <p:spPr>
            <a:xfrm>
              <a:off x="0" y="0"/>
              <a:ext cx="122293" cy="124802"/>
            </a:xfrm>
            <a:custGeom>
              <a:avLst/>
              <a:gdLst/>
              <a:ahLst/>
              <a:cxnLst/>
              <a:rect l="l" t="t" r="r" b="b"/>
              <a:pathLst>
                <a:path w="122293" h="124802">
                  <a:moveTo>
                    <a:pt x="0" y="0"/>
                  </a:moveTo>
                  <a:lnTo>
                    <a:pt x="122293" y="0"/>
                  </a:lnTo>
                  <a:lnTo>
                    <a:pt x="122293" y="124802"/>
                  </a:lnTo>
                  <a:lnTo>
                    <a:pt x="0" y="124802"/>
                  </a:lnTo>
                  <a:close/>
                </a:path>
              </a:pathLst>
            </a:custGeom>
            <a:solidFill>
              <a:srgbClr val="24225C"/>
            </a:solidFill>
          </p:spPr>
        </p:sp>
        <p:sp>
          <p:nvSpPr>
            <p:cNvPr id="26" name="TextBox 26"/>
            <p:cNvSpPr txBox="1"/>
            <p:nvPr/>
          </p:nvSpPr>
          <p:spPr>
            <a:xfrm>
              <a:off x="0" y="28575"/>
              <a:ext cx="812800" cy="784225"/>
            </a:xfrm>
            <a:prstGeom prst="rect">
              <a:avLst/>
            </a:prstGeom>
          </p:spPr>
          <p:txBody>
            <a:bodyPr lIns="50800" tIns="50800" rIns="50800" bIns="50800" rtlCol="0" anchor="ctr"/>
            <a:lstStyle/>
            <a:p>
              <a:pPr algn="ctr">
                <a:lnSpc>
                  <a:spcPts val="2000"/>
                </a:lnSpc>
              </a:pPr>
              <a:endParaRPr>
                <a:solidFill>
                  <a:prstClr val="black"/>
                </a:solidFill>
              </a:endParaRPr>
            </a:p>
          </p:txBody>
        </p:sp>
      </p:grpSp>
      <p:pic>
        <p:nvPicPr>
          <p:cNvPr id="27" name="Picture 27"/>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973740" y="9648895"/>
            <a:ext cx="350045" cy="281309"/>
          </a:xfrm>
          <a:prstGeom prst="rect">
            <a:avLst/>
          </a:prstGeom>
        </p:spPr>
      </p:pic>
      <p:sp>
        <p:nvSpPr>
          <p:cNvPr id="28" name="TextBox 28"/>
          <p:cNvSpPr txBox="1"/>
          <p:nvPr/>
        </p:nvSpPr>
        <p:spPr>
          <a:xfrm>
            <a:off x="-462633" y="418500"/>
            <a:ext cx="18363924" cy="807913"/>
          </a:xfrm>
          <a:prstGeom prst="rect">
            <a:avLst/>
          </a:prstGeom>
        </p:spPr>
        <p:txBody>
          <a:bodyPr lIns="0" tIns="0" rIns="0" bIns="0" rtlCol="0" anchor="t">
            <a:spAutoFit/>
          </a:bodyPr>
          <a:lstStyle/>
          <a:p>
            <a:pPr>
              <a:lnSpc>
                <a:spcPts val="6299"/>
              </a:lnSpc>
            </a:pPr>
            <a:r>
              <a:rPr lang="ro-RO" sz="6999" dirty="0">
                <a:solidFill>
                  <a:srgbClr val="24225C"/>
                </a:solidFill>
                <a:latin typeface="Assistant Bold"/>
              </a:rPr>
              <a:t>                        </a:t>
            </a:r>
            <a:r>
              <a:rPr lang="en-US" sz="6000" dirty="0">
                <a:solidFill>
                  <a:srgbClr val="24225C"/>
                </a:solidFill>
                <a:latin typeface="Assistant Bold"/>
              </a:rPr>
              <a:t>I</a:t>
            </a:r>
            <a:r>
              <a:rPr lang="ro-RO" sz="6000" dirty="0">
                <a:solidFill>
                  <a:srgbClr val="24225C"/>
                </a:solidFill>
                <a:latin typeface="Assistant Bold"/>
              </a:rPr>
              <a:t>ndicatori referitori la scop</a:t>
            </a:r>
            <a:endParaRPr lang="en-US" sz="6000" dirty="0">
              <a:solidFill>
                <a:srgbClr val="24225C"/>
              </a:solidFill>
              <a:latin typeface="Assistant Bold"/>
            </a:endParaRPr>
          </a:p>
        </p:txBody>
      </p:sp>
      <p:pic>
        <p:nvPicPr>
          <p:cNvPr id="29" name="Picture 29"/>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6853107" y="3478907"/>
            <a:ext cx="1821798" cy="728719"/>
          </a:xfrm>
          <a:prstGeom prst="rect">
            <a:avLst/>
          </a:prstGeom>
        </p:spPr>
      </p:pic>
    </p:spTree>
    <p:extLst>
      <p:ext uri="{BB962C8B-B14F-4D97-AF65-F5344CB8AC3E}">
        <p14:creationId xmlns:p14="http://schemas.microsoft.com/office/powerpoint/2010/main" val="1278156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rot="5400000" flipH="1">
            <a:off x="-1138238" y="-9525"/>
            <a:ext cx="10287000" cy="10287000"/>
          </a:xfrm>
          <a:prstGeom prst="rect">
            <a:avLst/>
          </a:prstGeom>
        </p:spPr>
      </p:pic>
      <p:grpSp>
        <p:nvGrpSpPr>
          <p:cNvPr id="3" name="Group 3"/>
          <p:cNvGrpSpPr/>
          <p:nvPr/>
        </p:nvGrpSpPr>
        <p:grpSpPr>
          <a:xfrm>
            <a:off x="15701935" y="9544050"/>
            <a:ext cx="473857" cy="473857"/>
            <a:chOff x="0" y="0"/>
            <a:chExt cx="812800" cy="812800"/>
          </a:xfrm>
        </p:grpSpPr>
        <p:sp>
          <p:nvSpPr>
            <p:cNvPr id="4" name="Freeform 4"/>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24225C"/>
            </a:solidFill>
          </p:spPr>
        </p:sp>
        <p:sp>
          <p:nvSpPr>
            <p:cNvPr id="5" name="TextBox 5"/>
            <p:cNvSpPr txBox="1"/>
            <p:nvPr/>
          </p:nvSpPr>
          <p:spPr>
            <a:xfrm>
              <a:off x="76200" y="104775"/>
              <a:ext cx="660400" cy="631825"/>
            </a:xfrm>
            <a:prstGeom prst="rect">
              <a:avLst/>
            </a:prstGeom>
          </p:spPr>
          <p:txBody>
            <a:bodyPr lIns="50800" tIns="50800" rIns="50800" bIns="50800" rtlCol="0" anchor="ctr"/>
            <a:lstStyle/>
            <a:p>
              <a:pPr algn="ctr">
                <a:lnSpc>
                  <a:spcPts val="2000"/>
                </a:lnSpc>
              </a:pPr>
              <a:endParaRPr/>
            </a:p>
          </p:txBody>
        </p:sp>
      </p:grpSp>
      <p:grpSp>
        <p:nvGrpSpPr>
          <p:cNvPr id="6" name="Group 6"/>
          <p:cNvGrpSpPr/>
          <p:nvPr/>
        </p:nvGrpSpPr>
        <p:grpSpPr>
          <a:xfrm>
            <a:off x="16790205" y="9544050"/>
            <a:ext cx="473857" cy="473857"/>
            <a:chOff x="0" y="0"/>
            <a:chExt cx="812800" cy="812800"/>
          </a:xfrm>
        </p:grpSpPr>
        <p:sp>
          <p:nvSpPr>
            <p:cNvPr id="7" name="Freeform 7"/>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24225C"/>
            </a:solidFill>
          </p:spPr>
        </p:sp>
        <p:sp>
          <p:nvSpPr>
            <p:cNvPr id="8" name="TextBox 8"/>
            <p:cNvSpPr txBox="1"/>
            <p:nvPr/>
          </p:nvSpPr>
          <p:spPr>
            <a:xfrm>
              <a:off x="76200" y="104775"/>
              <a:ext cx="660400" cy="631825"/>
            </a:xfrm>
            <a:prstGeom prst="rect">
              <a:avLst/>
            </a:prstGeom>
          </p:spPr>
          <p:txBody>
            <a:bodyPr lIns="50800" tIns="50800" rIns="50800" bIns="50800" rtlCol="0" anchor="ctr"/>
            <a:lstStyle/>
            <a:p>
              <a:pPr algn="ctr">
                <a:lnSpc>
                  <a:spcPts val="2000"/>
                </a:lnSpc>
              </a:pPr>
              <a:endParaRPr/>
            </a:p>
          </p:txBody>
        </p:sp>
      </p:grpSp>
      <p:grpSp>
        <p:nvGrpSpPr>
          <p:cNvPr id="9" name="Group 9"/>
          <p:cNvGrpSpPr/>
          <p:nvPr/>
        </p:nvGrpSpPr>
        <p:grpSpPr>
          <a:xfrm>
            <a:off x="15938863" y="9544050"/>
            <a:ext cx="1088270" cy="473857"/>
            <a:chOff x="0" y="0"/>
            <a:chExt cx="286623" cy="124802"/>
          </a:xfrm>
        </p:grpSpPr>
        <p:sp>
          <p:nvSpPr>
            <p:cNvPr id="10" name="Freeform 10"/>
            <p:cNvSpPr/>
            <p:nvPr/>
          </p:nvSpPr>
          <p:spPr>
            <a:xfrm>
              <a:off x="0" y="0"/>
              <a:ext cx="286623" cy="124802"/>
            </a:xfrm>
            <a:custGeom>
              <a:avLst/>
              <a:gdLst/>
              <a:ahLst/>
              <a:cxnLst/>
              <a:rect l="l" t="t" r="r" b="b"/>
              <a:pathLst>
                <a:path w="286623" h="124802">
                  <a:moveTo>
                    <a:pt x="0" y="0"/>
                  </a:moveTo>
                  <a:lnTo>
                    <a:pt x="286623" y="0"/>
                  </a:lnTo>
                  <a:lnTo>
                    <a:pt x="286623" y="124802"/>
                  </a:lnTo>
                  <a:lnTo>
                    <a:pt x="0" y="124802"/>
                  </a:lnTo>
                  <a:close/>
                </a:path>
              </a:pathLst>
            </a:custGeom>
            <a:solidFill>
              <a:srgbClr val="24225C"/>
            </a:solidFill>
          </p:spPr>
        </p:sp>
        <p:sp>
          <p:nvSpPr>
            <p:cNvPr id="11" name="TextBox 11"/>
            <p:cNvSpPr txBox="1"/>
            <p:nvPr/>
          </p:nvSpPr>
          <p:spPr>
            <a:xfrm>
              <a:off x="0" y="28575"/>
              <a:ext cx="812800" cy="784225"/>
            </a:xfrm>
            <a:prstGeom prst="rect">
              <a:avLst/>
            </a:prstGeom>
          </p:spPr>
          <p:txBody>
            <a:bodyPr lIns="50800" tIns="50800" rIns="50800" bIns="50800" rtlCol="0" anchor="ctr"/>
            <a:lstStyle/>
            <a:p>
              <a:pPr algn="ctr">
                <a:lnSpc>
                  <a:spcPts val="2000"/>
                </a:lnSpc>
              </a:pPr>
              <a:endParaRPr/>
            </a:p>
          </p:txBody>
        </p:sp>
      </p:grpSp>
      <p:sp>
        <p:nvSpPr>
          <p:cNvPr id="12" name="TextBox 12"/>
          <p:cNvSpPr txBox="1"/>
          <p:nvPr/>
        </p:nvSpPr>
        <p:spPr>
          <a:xfrm>
            <a:off x="15938863" y="9660329"/>
            <a:ext cx="1088270" cy="269875"/>
          </a:xfrm>
          <a:prstGeom prst="rect">
            <a:avLst/>
          </a:prstGeom>
        </p:spPr>
        <p:txBody>
          <a:bodyPr lIns="0" tIns="0" rIns="0" bIns="0" rtlCol="0" anchor="t">
            <a:spAutoFit/>
          </a:bodyPr>
          <a:lstStyle/>
          <a:p>
            <a:pPr algn="ctr">
              <a:lnSpc>
                <a:spcPts val="2000"/>
              </a:lnSpc>
            </a:pPr>
            <a:r>
              <a:rPr lang="en-US" sz="2000">
                <a:solidFill>
                  <a:srgbClr val="FFFFFF"/>
                </a:solidFill>
                <a:latin typeface="Kollektif"/>
              </a:rPr>
              <a:t>01/10</a:t>
            </a:r>
          </a:p>
        </p:txBody>
      </p:sp>
      <p:sp>
        <p:nvSpPr>
          <p:cNvPr id="13" name="TextBox 13"/>
          <p:cNvSpPr txBox="1"/>
          <p:nvPr/>
        </p:nvSpPr>
        <p:spPr>
          <a:xfrm>
            <a:off x="2263243" y="2638892"/>
            <a:ext cx="7101926" cy="530224"/>
          </a:xfrm>
          <a:prstGeom prst="rect">
            <a:avLst/>
          </a:prstGeom>
        </p:spPr>
        <p:txBody>
          <a:bodyPr lIns="0" tIns="0" rIns="0" bIns="0" rtlCol="0" anchor="t">
            <a:spAutoFit/>
          </a:bodyPr>
          <a:lstStyle/>
          <a:p>
            <a:pPr>
              <a:lnSpc>
                <a:spcPts val="3999"/>
              </a:lnSpc>
            </a:pPr>
            <a:r>
              <a:rPr lang="en-US" sz="3999">
                <a:solidFill>
                  <a:srgbClr val="24225C"/>
                </a:solidFill>
                <a:latin typeface="Kollektif Bold"/>
              </a:rPr>
              <a:t>PROXENETISM</a:t>
            </a:r>
          </a:p>
        </p:txBody>
      </p:sp>
      <p:sp>
        <p:nvSpPr>
          <p:cNvPr id="14" name="TextBox 14"/>
          <p:cNvSpPr txBox="1"/>
          <p:nvPr/>
        </p:nvSpPr>
        <p:spPr>
          <a:xfrm>
            <a:off x="770587" y="4352925"/>
            <a:ext cx="8043033" cy="4003675"/>
          </a:xfrm>
          <a:prstGeom prst="rect">
            <a:avLst/>
          </a:prstGeom>
        </p:spPr>
        <p:txBody>
          <a:bodyPr lIns="0" tIns="0" rIns="0" bIns="0" rtlCol="0" anchor="t">
            <a:spAutoFit/>
          </a:bodyPr>
          <a:lstStyle/>
          <a:p>
            <a:pPr>
              <a:lnSpc>
                <a:spcPts val="4549"/>
              </a:lnSpc>
            </a:pPr>
            <a:r>
              <a:rPr lang="en-US" sz="3499">
                <a:solidFill>
                  <a:srgbClr val="24225C"/>
                </a:solidFill>
                <a:latin typeface="Barlow Light Bold"/>
              </a:rPr>
              <a:t>presupune determinarea sau inlesnirea practicarii prostitutiei ori obtinerea de foloase patrimoniale de pe urma practicarii prostitutiei da catre una sau mai multe persoane.</a:t>
            </a:r>
          </a:p>
          <a:p>
            <a:pPr>
              <a:lnSpc>
                <a:spcPts val="4549"/>
              </a:lnSpc>
            </a:pPr>
            <a:endParaRPr lang="en-US" sz="3499">
              <a:solidFill>
                <a:srgbClr val="24225C"/>
              </a:solidFill>
              <a:latin typeface="Barlow Light Bold"/>
            </a:endParaRPr>
          </a:p>
          <a:p>
            <a:pPr algn="ctr">
              <a:lnSpc>
                <a:spcPts val="4549"/>
              </a:lnSpc>
            </a:pPr>
            <a:r>
              <a:rPr lang="en-US" sz="3499">
                <a:solidFill>
                  <a:srgbClr val="24225C"/>
                </a:solidFill>
                <a:latin typeface="Barlow Light Bold"/>
              </a:rPr>
              <a:t>INFRACTIUNE</a:t>
            </a:r>
          </a:p>
        </p:txBody>
      </p:sp>
      <p:sp>
        <p:nvSpPr>
          <p:cNvPr id="15" name="TextBox 15"/>
          <p:cNvSpPr txBox="1"/>
          <p:nvPr/>
        </p:nvSpPr>
        <p:spPr>
          <a:xfrm>
            <a:off x="12424932" y="2638892"/>
            <a:ext cx="7501720" cy="530224"/>
          </a:xfrm>
          <a:prstGeom prst="rect">
            <a:avLst/>
          </a:prstGeom>
        </p:spPr>
        <p:txBody>
          <a:bodyPr lIns="0" tIns="0" rIns="0" bIns="0" rtlCol="0" anchor="t">
            <a:spAutoFit/>
          </a:bodyPr>
          <a:lstStyle/>
          <a:p>
            <a:pPr>
              <a:lnSpc>
                <a:spcPts val="3999"/>
              </a:lnSpc>
            </a:pPr>
            <a:r>
              <a:rPr lang="en-US" sz="3999">
                <a:solidFill>
                  <a:srgbClr val="24225C"/>
                </a:solidFill>
                <a:latin typeface="Kollektif Bold"/>
              </a:rPr>
              <a:t>PROSTITUTIE</a:t>
            </a:r>
          </a:p>
        </p:txBody>
      </p:sp>
      <p:sp>
        <p:nvSpPr>
          <p:cNvPr id="16" name="TextBox 16"/>
          <p:cNvSpPr txBox="1"/>
          <p:nvPr/>
        </p:nvSpPr>
        <p:spPr>
          <a:xfrm>
            <a:off x="9898569" y="3752850"/>
            <a:ext cx="7898894" cy="4575175"/>
          </a:xfrm>
          <a:prstGeom prst="rect">
            <a:avLst/>
          </a:prstGeom>
        </p:spPr>
        <p:txBody>
          <a:bodyPr lIns="0" tIns="0" rIns="0" bIns="0" rtlCol="0" anchor="t">
            <a:spAutoFit/>
          </a:bodyPr>
          <a:lstStyle/>
          <a:p>
            <a:pPr>
              <a:lnSpc>
                <a:spcPts val="4549"/>
              </a:lnSpc>
            </a:pPr>
            <a:endParaRPr/>
          </a:p>
          <a:p>
            <a:pPr>
              <a:lnSpc>
                <a:spcPts val="4549"/>
              </a:lnSpc>
            </a:pPr>
            <a:r>
              <a:rPr lang="en-US" sz="3499">
                <a:solidFill>
                  <a:srgbClr val="24225C"/>
                </a:solidFill>
                <a:latin typeface="Barlow Light Bold"/>
              </a:rPr>
              <a:t>reprezintă activitatea benevolă a unei persoane de a întreţine relaţii sexuale în vederea obţinerii unor foloase patrimoniale pentru sine sau pentru altcineva, nefiind infracţiune, ci</a:t>
            </a:r>
          </a:p>
          <a:p>
            <a:pPr>
              <a:lnSpc>
                <a:spcPts val="4549"/>
              </a:lnSpc>
            </a:pPr>
            <a:endParaRPr lang="en-US" sz="3499">
              <a:solidFill>
                <a:srgbClr val="24225C"/>
              </a:solidFill>
              <a:latin typeface="Barlow Light Bold"/>
            </a:endParaRPr>
          </a:p>
          <a:p>
            <a:pPr algn="ctr">
              <a:lnSpc>
                <a:spcPts val="4549"/>
              </a:lnSpc>
            </a:pPr>
            <a:r>
              <a:rPr lang="en-US" sz="3499">
                <a:solidFill>
                  <a:srgbClr val="24225C"/>
                </a:solidFill>
                <a:latin typeface="Barlow Light Bold"/>
              </a:rPr>
              <a:t>CONTRAVENTIE</a:t>
            </a:r>
          </a:p>
        </p:txBody>
      </p:sp>
      <p:sp>
        <p:nvSpPr>
          <p:cNvPr id="17" name="TextBox 17"/>
          <p:cNvSpPr txBox="1"/>
          <p:nvPr/>
        </p:nvSpPr>
        <p:spPr>
          <a:xfrm>
            <a:off x="4592184" y="1047750"/>
            <a:ext cx="9545970" cy="847725"/>
          </a:xfrm>
          <a:prstGeom prst="rect">
            <a:avLst/>
          </a:prstGeom>
        </p:spPr>
        <p:txBody>
          <a:bodyPr lIns="0" tIns="0" rIns="0" bIns="0" rtlCol="0" anchor="t">
            <a:spAutoFit/>
          </a:bodyPr>
          <a:lstStyle/>
          <a:p>
            <a:pPr algn="ctr">
              <a:lnSpc>
                <a:spcPts val="6299"/>
              </a:lnSpc>
            </a:pPr>
            <a:r>
              <a:rPr lang="en-US" sz="6999">
                <a:solidFill>
                  <a:srgbClr val="24225C"/>
                </a:solidFill>
                <a:latin typeface="Assistant Bold"/>
              </a:rPr>
              <a:t>TRAFICUL DE PERSOANE</a:t>
            </a:r>
          </a:p>
        </p:txBody>
      </p:sp>
      <p:sp>
        <p:nvSpPr>
          <p:cNvPr id="18" name="TextBox 18"/>
          <p:cNvSpPr txBox="1"/>
          <p:nvPr/>
        </p:nvSpPr>
        <p:spPr>
          <a:xfrm>
            <a:off x="8813620" y="2108136"/>
            <a:ext cx="2421826" cy="412115"/>
          </a:xfrm>
          <a:prstGeom prst="rect">
            <a:avLst/>
          </a:prstGeom>
        </p:spPr>
        <p:txBody>
          <a:bodyPr lIns="0" tIns="0" rIns="0" bIns="0" rtlCol="0" anchor="t">
            <a:spAutoFit/>
          </a:bodyPr>
          <a:lstStyle/>
          <a:p>
            <a:pPr>
              <a:lnSpc>
                <a:spcPts val="3099"/>
              </a:lnSpc>
            </a:pPr>
            <a:r>
              <a:rPr lang="en-US" sz="3099">
                <a:solidFill>
                  <a:srgbClr val="24225C"/>
                </a:solidFill>
                <a:latin typeface="Kollektif Bold"/>
              </a:rPr>
              <a:t>VS</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rot="5400000" flipH="1">
            <a:off x="-2209800" y="0"/>
            <a:ext cx="10287000" cy="10287000"/>
          </a:xfrm>
          <a:prstGeom prst="rect">
            <a:avLst/>
          </a:prstGeom>
        </p:spPr>
      </p:pic>
      <p:grpSp>
        <p:nvGrpSpPr>
          <p:cNvPr id="3" name="Group 3"/>
          <p:cNvGrpSpPr>
            <a:grpSpLocks noChangeAspect="1"/>
          </p:cNvGrpSpPr>
          <p:nvPr/>
        </p:nvGrpSpPr>
        <p:grpSpPr>
          <a:xfrm rot="5400000">
            <a:off x="1483399" y="2386436"/>
            <a:ext cx="3799774" cy="5106316"/>
            <a:chOff x="0" y="0"/>
            <a:chExt cx="3663950" cy="4923790"/>
          </a:xfrm>
        </p:grpSpPr>
        <p:sp>
          <p:nvSpPr>
            <p:cNvPr id="4" name="Freeform 4"/>
            <p:cNvSpPr/>
            <p:nvPr/>
          </p:nvSpPr>
          <p:spPr>
            <a:xfrm>
              <a:off x="31750" y="31750"/>
              <a:ext cx="3600450" cy="4859020"/>
            </a:xfrm>
            <a:custGeom>
              <a:avLst/>
              <a:gdLst/>
              <a:ahLst/>
              <a:cxnLst/>
              <a:rect l="l" t="t" r="r" b="b"/>
              <a:pathLst>
                <a:path w="3600450" h="4859020">
                  <a:moveTo>
                    <a:pt x="3600450" y="4499610"/>
                  </a:moveTo>
                  <a:cubicBezTo>
                    <a:pt x="3600450" y="4699000"/>
                    <a:pt x="3439160" y="4859020"/>
                    <a:pt x="3241040" y="4859020"/>
                  </a:cubicBezTo>
                  <a:lnTo>
                    <a:pt x="359410" y="4859020"/>
                  </a:lnTo>
                  <a:cubicBezTo>
                    <a:pt x="160020" y="4859020"/>
                    <a:pt x="0" y="4697730"/>
                    <a:pt x="0" y="4499610"/>
                  </a:cubicBezTo>
                  <a:lnTo>
                    <a:pt x="0" y="359410"/>
                  </a:lnTo>
                  <a:cubicBezTo>
                    <a:pt x="0" y="160020"/>
                    <a:pt x="161290" y="0"/>
                    <a:pt x="359410" y="0"/>
                  </a:cubicBezTo>
                  <a:lnTo>
                    <a:pt x="3239770" y="0"/>
                  </a:lnTo>
                  <a:cubicBezTo>
                    <a:pt x="3439160" y="0"/>
                    <a:pt x="3599180" y="161290"/>
                    <a:pt x="3599180" y="359410"/>
                  </a:cubicBezTo>
                  <a:lnTo>
                    <a:pt x="3600450" y="4499610"/>
                  </a:lnTo>
                  <a:close/>
                </a:path>
              </a:pathLst>
            </a:custGeom>
            <a:solidFill>
              <a:srgbClr val="C939E6"/>
            </a:solidFill>
          </p:spPr>
        </p:sp>
        <p:sp>
          <p:nvSpPr>
            <p:cNvPr id="5" name="Freeform 5"/>
            <p:cNvSpPr/>
            <p:nvPr/>
          </p:nvSpPr>
          <p:spPr>
            <a:xfrm>
              <a:off x="0" y="0"/>
              <a:ext cx="3663950" cy="4923790"/>
            </a:xfrm>
            <a:custGeom>
              <a:avLst/>
              <a:gdLst/>
              <a:ahLst/>
              <a:cxnLst/>
              <a:rect l="l" t="t" r="r" b="b"/>
              <a:pathLst>
                <a:path w="3663950" h="4923790">
                  <a:moveTo>
                    <a:pt x="3271520" y="4923790"/>
                  </a:moveTo>
                  <a:lnTo>
                    <a:pt x="391160" y="4923790"/>
                  </a:lnTo>
                  <a:cubicBezTo>
                    <a:pt x="175260" y="4923790"/>
                    <a:pt x="0" y="4748530"/>
                    <a:pt x="0" y="4532630"/>
                  </a:cubicBezTo>
                  <a:lnTo>
                    <a:pt x="0" y="392430"/>
                  </a:lnTo>
                  <a:cubicBezTo>
                    <a:pt x="0" y="175260"/>
                    <a:pt x="175260" y="0"/>
                    <a:pt x="391160" y="0"/>
                  </a:cubicBezTo>
                  <a:lnTo>
                    <a:pt x="3271520" y="0"/>
                  </a:lnTo>
                  <a:cubicBezTo>
                    <a:pt x="3487420" y="0"/>
                    <a:pt x="3662680" y="175260"/>
                    <a:pt x="3662680" y="391160"/>
                  </a:cubicBezTo>
                  <a:lnTo>
                    <a:pt x="3662680" y="4531360"/>
                  </a:lnTo>
                  <a:cubicBezTo>
                    <a:pt x="3663950" y="4747260"/>
                    <a:pt x="3487420" y="4923790"/>
                    <a:pt x="3271520" y="4923790"/>
                  </a:cubicBezTo>
                  <a:close/>
                  <a:moveTo>
                    <a:pt x="391160" y="63500"/>
                  </a:moveTo>
                  <a:cubicBezTo>
                    <a:pt x="210820" y="63500"/>
                    <a:pt x="63500" y="210820"/>
                    <a:pt x="63500" y="391160"/>
                  </a:cubicBezTo>
                  <a:lnTo>
                    <a:pt x="63500" y="4531360"/>
                  </a:lnTo>
                  <a:cubicBezTo>
                    <a:pt x="63500" y="4712970"/>
                    <a:pt x="210820" y="4859020"/>
                    <a:pt x="391160" y="4859020"/>
                  </a:cubicBezTo>
                  <a:lnTo>
                    <a:pt x="3271520" y="4859020"/>
                  </a:lnTo>
                  <a:cubicBezTo>
                    <a:pt x="3453130" y="4859020"/>
                    <a:pt x="3599180" y="4711700"/>
                    <a:pt x="3599180" y="4531360"/>
                  </a:cubicBezTo>
                  <a:lnTo>
                    <a:pt x="3599180" y="391160"/>
                  </a:lnTo>
                  <a:cubicBezTo>
                    <a:pt x="3599180" y="209550"/>
                    <a:pt x="3451860" y="63500"/>
                    <a:pt x="3271520" y="63500"/>
                  </a:cubicBezTo>
                  <a:lnTo>
                    <a:pt x="391160" y="63500"/>
                  </a:lnTo>
                  <a:close/>
                </a:path>
              </a:pathLst>
            </a:custGeom>
            <a:solidFill>
              <a:srgbClr val="C939E6"/>
            </a:solidFill>
          </p:spPr>
        </p:sp>
      </p:grpSp>
      <p:sp>
        <p:nvSpPr>
          <p:cNvPr id="6" name="TextBox 6"/>
          <p:cNvSpPr txBox="1"/>
          <p:nvPr/>
        </p:nvSpPr>
        <p:spPr>
          <a:xfrm>
            <a:off x="8534400" y="1707940"/>
            <a:ext cx="9195777" cy="7755969"/>
          </a:xfrm>
          <a:prstGeom prst="rect">
            <a:avLst/>
          </a:prstGeom>
        </p:spPr>
        <p:txBody>
          <a:bodyPr wrap="square" lIns="0" tIns="0" rIns="0" bIns="0" rtlCol="0" anchor="t">
            <a:spAutoFit/>
          </a:bodyPr>
          <a:lstStyle/>
          <a:p>
            <a:pPr marL="807079" lvl="1" indent="-342900" algn="just">
              <a:lnSpc>
                <a:spcPct val="150000"/>
              </a:lnSpc>
              <a:buFont typeface="Arial" panose="020B0604020202020204" pitchFamily="34" charset="0"/>
              <a:buChar char="•"/>
            </a:pPr>
            <a:r>
              <a:rPr lang="ro-RO" sz="1400" dirty="0">
                <a:solidFill>
                  <a:srgbClr val="000000"/>
                </a:solidFill>
                <a:latin typeface="verdana" panose="020B0604030504040204" pitchFamily="34" charset="0"/>
              </a:rPr>
              <a:t>Lucrătorului i se impune să desfășoare activități periculoase, fără echipament de protecție adecvat; </a:t>
            </a:r>
          </a:p>
          <a:p>
            <a:pPr marL="807079" lvl="1" indent="-342900" algn="just">
              <a:lnSpc>
                <a:spcPct val="150000"/>
              </a:lnSpc>
              <a:buFont typeface="Arial" panose="020B0604020202020204" pitchFamily="34" charset="0"/>
              <a:buChar char="•"/>
            </a:pPr>
            <a:r>
              <a:rPr lang="ro-RO" sz="1400" dirty="0">
                <a:solidFill>
                  <a:srgbClr val="000000"/>
                </a:solidFill>
                <a:latin typeface="verdana" panose="020B0604030504040204" pitchFamily="34" charset="0"/>
              </a:rPr>
              <a:t>Lucrătorul nu are pregătirea și experiența necesare pentru a lucra în condiții de siguranță; </a:t>
            </a:r>
          </a:p>
          <a:p>
            <a:pPr marL="807079" lvl="1" indent="-342900" algn="just">
              <a:lnSpc>
                <a:spcPct val="150000"/>
              </a:lnSpc>
              <a:buFont typeface="Arial" panose="020B0604020202020204" pitchFamily="34" charset="0"/>
              <a:buChar char="•"/>
            </a:pPr>
            <a:r>
              <a:rPr lang="ro-RO" sz="1400" dirty="0">
                <a:solidFill>
                  <a:srgbClr val="000000"/>
                </a:solidFill>
                <a:latin typeface="verdana" panose="020B0604030504040204" pitchFamily="34" charset="0"/>
              </a:rPr>
              <a:t>Lucrătorului i se impune să desfășoare activități degradante sau ilegale Mediul de lucru e insalubru, are iluminație sau ventilație slabă, nu are încălzire sau acces la facilități sanitare; </a:t>
            </a:r>
          </a:p>
          <a:p>
            <a:pPr marL="807079" lvl="1" indent="-342900" algn="just">
              <a:lnSpc>
                <a:spcPct val="150000"/>
              </a:lnSpc>
              <a:buFont typeface="Arial" panose="020B0604020202020204" pitchFamily="34" charset="0"/>
              <a:buChar char="•"/>
            </a:pPr>
            <a:r>
              <a:rPr lang="ro-RO" sz="1400" dirty="0">
                <a:solidFill>
                  <a:srgbClr val="000000"/>
                </a:solidFill>
                <a:latin typeface="verdana" panose="020B0604030504040204" pitchFamily="34" charset="0"/>
              </a:rPr>
              <a:t>Nu există instrucțiuni privind securitatea și sănătatea în muncă la locul de muncă iar echipamentul lipsește; </a:t>
            </a:r>
          </a:p>
          <a:p>
            <a:pPr marL="807079" lvl="1" indent="-342900" algn="just">
              <a:lnSpc>
                <a:spcPct val="150000"/>
              </a:lnSpc>
              <a:buFont typeface="Arial" panose="020B0604020202020204" pitchFamily="34" charset="0"/>
              <a:buChar char="•"/>
            </a:pPr>
            <a:r>
              <a:rPr lang="ro-RO" sz="1400" dirty="0">
                <a:solidFill>
                  <a:srgbClr val="000000"/>
                </a:solidFill>
                <a:latin typeface="verdana" panose="020B0604030504040204" pitchFamily="34" charset="0"/>
              </a:rPr>
              <a:t>Condițiile de muncă încalcă flagrant legislația muncii și contractele colective de muncă; </a:t>
            </a:r>
          </a:p>
          <a:p>
            <a:pPr marL="807079" lvl="1" indent="-342900" algn="just">
              <a:lnSpc>
                <a:spcPct val="150000"/>
              </a:lnSpc>
              <a:buFont typeface="Arial" panose="020B0604020202020204" pitchFamily="34" charset="0"/>
              <a:buChar char="•"/>
            </a:pPr>
            <a:r>
              <a:rPr lang="ro-RO" sz="1400" dirty="0">
                <a:solidFill>
                  <a:srgbClr val="000000"/>
                </a:solidFill>
                <a:latin typeface="verdana" panose="020B0604030504040204" pitchFamily="34" charset="0"/>
              </a:rPr>
              <a:t>Lucrătorii arată neîngrijiți și epuizați; </a:t>
            </a:r>
          </a:p>
          <a:p>
            <a:pPr marL="807079" lvl="1" indent="-342900" algn="just">
              <a:lnSpc>
                <a:spcPct val="150000"/>
              </a:lnSpc>
              <a:buFont typeface="Arial" panose="020B0604020202020204" pitchFamily="34" charset="0"/>
              <a:buChar char="•"/>
            </a:pPr>
            <a:r>
              <a:rPr lang="ro-RO" sz="1400" dirty="0">
                <a:solidFill>
                  <a:srgbClr val="000000"/>
                </a:solidFill>
                <a:latin typeface="verdana" panose="020B0604030504040204" pitchFamily="34" charset="0"/>
              </a:rPr>
              <a:t>Chiar și persoanelor însărcinate sau bolnave li se impune să lucreze; </a:t>
            </a:r>
          </a:p>
          <a:p>
            <a:pPr marL="807079" lvl="1" indent="-342900" algn="just">
              <a:lnSpc>
                <a:spcPct val="150000"/>
              </a:lnSpc>
              <a:buFont typeface="Arial" panose="020B0604020202020204" pitchFamily="34" charset="0"/>
              <a:buChar char="•"/>
            </a:pPr>
            <a:r>
              <a:rPr lang="ro-RO" sz="1400" dirty="0">
                <a:solidFill>
                  <a:srgbClr val="000000"/>
                </a:solidFill>
                <a:latin typeface="verdana" panose="020B0604030504040204" pitchFamily="34" charset="0"/>
              </a:rPr>
              <a:t>Angajatorul nu poate pune la dispoziție contractele individuale de muncă, asigurările sau registrele de personal; </a:t>
            </a:r>
          </a:p>
          <a:p>
            <a:pPr marL="807079" lvl="1" indent="-342900" algn="just">
              <a:lnSpc>
                <a:spcPct val="150000"/>
              </a:lnSpc>
              <a:buFont typeface="Arial" panose="020B0604020202020204" pitchFamily="34" charset="0"/>
              <a:buChar char="•"/>
            </a:pPr>
            <a:r>
              <a:rPr lang="ro-RO" sz="1400" dirty="0">
                <a:solidFill>
                  <a:srgbClr val="000000"/>
                </a:solidFill>
                <a:latin typeface="verdana" panose="020B0604030504040204" pitchFamily="34" charset="0"/>
              </a:rPr>
              <a:t>Lucrătorii nu au un reprezentant real care să negocieze condițiile de muncă în numele lor; </a:t>
            </a:r>
          </a:p>
          <a:p>
            <a:pPr marL="807079" lvl="1" indent="-342900" algn="just">
              <a:lnSpc>
                <a:spcPct val="150000"/>
              </a:lnSpc>
              <a:buFont typeface="Arial" panose="020B0604020202020204" pitchFamily="34" charset="0"/>
              <a:buChar char="•"/>
            </a:pPr>
            <a:r>
              <a:rPr lang="ro-RO" sz="1400" dirty="0">
                <a:solidFill>
                  <a:srgbClr val="000000"/>
                </a:solidFill>
                <a:latin typeface="verdana" panose="020B0604030504040204" pitchFamily="34" charset="0"/>
              </a:rPr>
              <a:t>Lucrătorul trebuie să efectueze ore suplimentare, fără compensație pentru acestea; </a:t>
            </a:r>
          </a:p>
          <a:p>
            <a:pPr marL="807079" lvl="1" indent="-342900" algn="just">
              <a:lnSpc>
                <a:spcPct val="150000"/>
              </a:lnSpc>
              <a:buFont typeface="Arial" panose="020B0604020202020204" pitchFamily="34" charset="0"/>
              <a:buChar char="•"/>
            </a:pPr>
            <a:r>
              <a:rPr lang="ro-RO" sz="1400" dirty="0">
                <a:solidFill>
                  <a:srgbClr val="000000"/>
                </a:solidFill>
                <a:latin typeface="verdana" panose="020B0604030504040204" pitchFamily="34" charset="0"/>
              </a:rPr>
              <a:t>Programul de lucru e stabilit în mod necorespunzător sau nu e stabilit Compensația se stabilește pe bază de obiective de producție și este condiționată astfel În cazul în care lucrătorul refuză să lucreze peste program o dată, nu i se va mai putea oferi aceasta posibilitate a doua oară (va fi trecut pe lista neagră) Lucrătorul lucrează non-stop (24 de ore/zi, 7 zile/săptămână); </a:t>
            </a:r>
          </a:p>
          <a:p>
            <a:pPr marL="807079" lvl="1" indent="-342900" algn="just">
              <a:lnSpc>
                <a:spcPct val="150000"/>
              </a:lnSpc>
              <a:buFont typeface="Arial" panose="020B0604020202020204" pitchFamily="34" charset="0"/>
              <a:buChar char="•"/>
            </a:pPr>
            <a:r>
              <a:rPr lang="ro-RO" sz="1400" dirty="0">
                <a:solidFill>
                  <a:srgbClr val="000000"/>
                </a:solidFill>
                <a:latin typeface="verdana" panose="020B0604030504040204" pitchFamily="34" charset="0"/>
              </a:rPr>
              <a:t>Lucrătorul lucrează în intervale orare nepotrivite; </a:t>
            </a:r>
          </a:p>
          <a:p>
            <a:pPr marL="807079" lvl="1" indent="-342900" algn="just">
              <a:lnSpc>
                <a:spcPct val="150000"/>
              </a:lnSpc>
              <a:buFont typeface="Arial" panose="020B0604020202020204" pitchFamily="34" charset="0"/>
              <a:buChar char="•"/>
            </a:pPr>
            <a:r>
              <a:rPr lang="ro-RO" sz="1400" dirty="0">
                <a:solidFill>
                  <a:srgbClr val="000000"/>
                </a:solidFill>
                <a:latin typeface="verdana" panose="020B0604030504040204" pitchFamily="34" charset="0"/>
              </a:rPr>
              <a:t>Lucrătorul lucrează și la reședința privată a angajatorului Lucrătorului nu i se acordă pauze, zile libere și timp liber;</a:t>
            </a:r>
          </a:p>
          <a:p>
            <a:pPr marL="807079" lvl="1" indent="-342900" algn="just">
              <a:lnSpc>
                <a:spcPct val="150000"/>
              </a:lnSpc>
              <a:buFont typeface="Arial" panose="020B0604020202020204" pitchFamily="34" charset="0"/>
              <a:buChar char="•"/>
            </a:pPr>
            <a:r>
              <a:rPr lang="ro-RO" sz="1400" dirty="0">
                <a:solidFill>
                  <a:srgbClr val="000000"/>
                </a:solidFill>
                <a:latin typeface="verdana" panose="020B0604030504040204" pitchFamily="34" charset="0"/>
              </a:rPr>
              <a:t> Lucrătorului nu i se acordă beneficiile la care are dreptul, cum ar fi concediul de odihnă, medical.</a:t>
            </a:r>
          </a:p>
        </p:txBody>
      </p:sp>
      <p:sp>
        <p:nvSpPr>
          <p:cNvPr id="7" name="TextBox 7"/>
          <p:cNvSpPr txBox="1"/>
          <p:nvPr/>
        </p:nvSpPr>
        <p:spPr>
          <a:xfrm>
            <a:off x="1028700" y="4467861"/>
            <a:ext cx="4709173" cy="1461939"/>
          </a:xfrm>
          <a:prstGeom prst="rect">
            <a:avLst/>
          </a:prstGeom>
        </p:spPr>
        <p:txBody>
          <a:bodyPr lIns="0" tIns="0" rIns="0" bIns="0" rtlCol="0" anchor="t">
            <a:spAutoFit/>
          </a:bodyPr>
          <a:lstStyle/>
          <a:p>
            <a:pPr algn="ctr">
              <a:lnSpc>
                <a:spcPts val="5719"/>
              </a:lnSpc>
            </a:pPr>
            <a:r>
              <a:rPr lang="ro-RO" sz="3200" dirty="0">
                <a:solidFill>
                  <a:srgbClr val="000000"/>
                </a:solidFill>
                <a:latin typeface="verdana" panose="020B0604030504040204" pitchFamily="34" charset="0"/>
              </a:rPr>
              <a:t>Exploatarea prin muncă</a:t>
            </a:r>
            <a:endParaRPr lang="en-US" sz="3200" dirty="0">
              <a:solidFill>
                <a:srgbClr val="1D2896"/>
              </a:solidFill>
            </a:endParaRPr>
          </a:p>
        </p:txBody>
      </p:sp>
      <p:grpSp>
        <p:nvGrpSpPr>
          <p:cNvPr id="8" name="Group 8"/>
          <p:cNvGrpSpPr/>
          <p:nvPr/>
        </p:nvGrpSpPr>
        <p:grpSpPr>
          <a:xfrm>
            <a:off x="15701935" y="9544050"/>
            <a:ext cx="473857" cy="473857"/>
            <a:chOff x="0" y="0"/>
            <a:chExt cx="812800" cy="812800"/>
          </a:xfrm>
        </p:grpSpPr>
        <p:sp>
          <p:nvSpPr>
            <p:cNvPr id="9" name="Freeform 9"/>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24225C"/>
            </a:solidFill>
          </p:spPr>
        </p:sp>
        <p:sp>
          <p:nvSpPr>
            <p:cNvPr id="10" name="TextBox 10"/>
            <p:cNvSpPr txBox="1"/>
            <p:nvPr/>
          </p:nvSpPr>
          <p:spPr>
            <a:xfrm>
              <a:off x="76200" y="104775"/>
              <a:ext cx="660400" cy="631825"/>
            </a:xfrm>
            <a:prstGeom prst="rect">
              <a:avLst/>
            </a:prstGeom>
          </p:spPr>
          <p:txBody>
            <a:bodyPr lIns="50800" tIns="50800" rIns="50800" bIns="50800" rtlCol="0" anchor="ctr"/>
            <a:lstStyle/>
            <a:p>
              <a:pPr algn="ctr">
                <a:lnSpc>
                  <a:spcPts val="2000"/>
                </a:lnSpc>
              </a:pPr>
              <a:endParaRPr>
                <a:solidFill>
                  <a:prstClr val="black"/>
                </a:solidFill>
              </a:endParaRPr>
            </a:p>
          </p:txBody>
        </p:sp>
      </p:grpSp>
      <p:grpSp>
        <p:nvGrpSpPr>
          <p:cNvPr id="11" name="Group 11"/>
          <p:cNvGrpSpPr/>
          <p:nvPr/>
        </p:nvGrpSpPr>
        <p:grpSpPr>
          <a:xfrm>
            <a:off x="16790205" y="9544050"/>
            <a:ext cx="473857" cy="473857"/>
            <a:chOff x="0" y="0"/>
            <a:chExt cx="812800" cy="812800"/>
          </a:xfrm>
        </p:grpSpPr>
        <p:sp>
          <p:nvSpPr>
            <p:cNvPr id="12" name="Freeform 12"/>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24225C"/>
            </a:solidFill>
          </p:spPr>
        </p:sp>
        <p:sp>
          <p:nvSpPr>
            <p:cNvPr id="13" name="TextBox 13"/>
            <p:cNvSpPr txBox="1"/>
            <p:nvPr/>
          </p:nvSpPr>
          <p:spPr>
            <a:xfrm>
              <a:off x="76200" y="104775"/>
              <a:ext cx="660400" cy="631825"/>
            </a:xfrm>
            <a:prstGeom prst="rect">
              <a:avLst/>
            </a:prstGeom>
          </p:spPr>
          <p:txBody>
            <a:bodyPr lIns="50800" tIns="50800" rIns="50800" bIns="50800" rtlCol="0" anchor="ctr"/>
            <a:lstStyle/>
            <a:p>
              <a:pPr algn="ctr">
                <a:lnSpc>
                  <a:spcPts val="2000"/>
                </a:lnSpc>
              </a:pPr>
              <a:endParaRPr>
                <a:solidFill>
                  <a:prstClr val="black"/>
                </a:solidFill>
              </a:endParaRPr>
            </a:p>
          </p:txBody>
        </p:sp>
      </p:grpSp>
      <p:grpSp>
        <p:nvGrpSpPr>
          <p:cNvPr id="14" name="Group 14"/>
          <p:cNvGrpSpPr/>
          <p:nvPr/>
        </p:nvGrpSpPr>
        <p:grpSpPr>
          <a:xfrm>
            <a:off x="15938863" y="9544050"/>
            <a:ext cx="1088270" cy="473857"/>
            <a:chOff x="0" y="0"/>
            <a:chExt cx="286623" cy="124802"/>
          </a:xfrm>
        </p:grpSpPr>
        <p:sp>
          <p:nvSpPr>
            <p:cNvPr id="15" name="Freeform 15"/>
            <p:cNvSpPr/>
            <p:nvPr/>
          </p:nvSpPr>
          <p:spPr>
            <a:xfrm>
              <a:off x="0" y="0"/>
              <a:ext cx="286623" cy="124802"/>
            </a:xfrm>
            <a:custGeom>
              <a:avLst/>
              <a:gdLst/>
              <a:ahLst/>
              <a:cxnLst/>
              <a:rect l="l" t="t" r="r" b="b"/>
              <a:pathLst>
                <a:path w="286623" h="124802">
                  <a:moveTo>
                    <a:pt x="0" y="0"/>
                  </a:moveTo>
                  <a:lnTo>
                    <a:pt x="286623" y="0"/>
                  </a:lnTo>
                  <a:lnTo>
                    <a:pt x="286623" y="124802"/>
                  </a:lnTo>
                  <a:lnTo>
                    <a:pt x="0" y="124802"/>
                  </a:lnTo>
                  <a:close/>
                </a:path>
              </a:pathLst>
            </a:custGeom>
            <a:solidFill>
              <a:srgbClr val="24225C"/>
            </a:solidFill>
          </p:spPr>
        </p:sp>
        <p:sp>
          <p:nvSpPr>
            <p:cNvPr id="16" name="TextBox 16"/>
            <p:cNvSpPr txBox="1"/>
            <p:nvPr/>
          </p:nvSpPr>
          <p:spPr>
            <a:xfrm>
              <a:off x="0" y="28575"/>
              <a:ext cx="812800" cy="784225"/>
            </a:xfrm>
            <a:prstGeom prst="rect">
              <a:avLst/>
            </a:prstGeom>
          </p:spPr>
          <p:txBody>
            <a:bodyPr lIns="50800" tIns="50800" rIns="50800" bIns="50800" rtlCol="0" anchor="ctr"/>
            <a:lstStyle/>
            <a:p>
              <a:pPr algn="ctr">
                <a:lnSpc>
                  <a:spcPts val="2000"/>
                </a:lnSpc>
              </a:pPr>
              <a:endParaRPr>
                <a:solidFill>
                  <a:prstClr val="black"/>
                </a:solidFill>
              </a:endParaRPr>
            </a:p>
          </p:txBody>
        </p:sp>
      </p:grpSp>
      <p:sp>
        <p:nvSpPr>
          <p:cNvPr id="17" name="TextBox 17"/>
          <p:cNvSpPr txBox="1"/>
          <p:nvPr/>
        </p:nvSpPr>
        <p:spPr>
          <a:xfrm>
            <a:off x="15938863" y="9660329"/>
            <a:ext cx="1088270" cy="269875"/>
          </a:xfrm>
          <a:prstGeom prst="rect">
            <a:avLst/>
          </a:prstGeom>
        </p:spPr>
        <p:txBody>
          <a:bodyPr lIns="0" tIns="0" rIns="0" bIns="0" rtlCol="0" anchor="t">
            <a:spAutoFit/>
          </a:bodyPr>
          <a:lstStyle/>
          <a:p>
            <a:pPr algn="ctr">
              <a:lnSpc>
                <a:spcPts val="2000"/>
              </a:lnSpc>
            </a:pPr>
            <a:r>
              <a:rPr lang="en-US" sz="2000">
                <a:solidFill>
                  <a:srgbClr val="FFFFFF"/>
                </a:solidFill>
                <a:latin typeface="Kollektif"/>
              </a:rPr>
              <a:t>05/12</a:t>
            </a:r>
          </a:p>
        </p:txBody>
      </p:sp>
      <p:grpSp>
        <p:nvGrpSpPr>
          <p:cNvPr id="18" name="Group 18"/>
          <p:cNvGrpSpPr/>
          <p:nvPr/>
        </p:nvGrpSpPr>
        <p:grpSpPr>
          <a:xfrm>
            <a:off x="8674905" y="9544050"/>
            <a:ext cx="473857" cy="473857"/>
            <a:chOff x="0" y="0"/>
            <a:chExt cx="812800" cy="812800"/>
          </a:xfrm>
        </p:grpSpPr>
        <p:sp>
          <p:nvSpPr>
            <p:cNvPr id="19" name="Freeform 19"/>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24225C"/>
            </a:solidFill>
          </p:spPr>
        </p:sp>
        <p:sp>
          <p:nvSpPr>
            <p:cNvPr id="20" name="TextBox 20"/>
            <p:cNvSpPr txBox="1"/>
            <p:nvPr/>
          </p:nvSpPr>
          <p:spPr>
            <a:xfrm>
              <a:off x="76200" y="104775"/>
              <a:ext cx="660400" cy="631825"/>
            </a:xfrm>
            <a:prstGeom prst="rect">
              <a:avLst/>
            </a:prstGeom>
          </p:spPr>
          <p:txBody>
            <a:bodyPr lIns="50800" tIns="50800" rIns="50800" bIns="50800" rtlCol="0" anchor="ctr"/>
            <a:lstStyle/>
            <a:p>
              <a:pPr algn="ctr">
                <a:lnSpc>
                  <a:spcPts val="2000"/>
                </a:lnSpc>
              </a:pPr>
              <a:endParaRPr>
                <a:solidFill>
                  <a:prstClr val="black"/>
                </a:solidFill>
              </a:endParaRPr>
            </a:p>
          </p:txBody>
        </p:sp>
      </p:grpSp>
      <p:grpSp>
        <p:nvGrpSpPr>
          <p:cNvPr id="21" name="Group 21"/>
          <p:cNvGrpSpPr/>
          <p:nvPr/>
        </p:nvGrpSpPr>
        <p:grpSpPr>
          <a:xfrm>
            <a:off x="9139238" y="9544050"/>
            <a:ext cx="473857" cy="473857"/>
            <a:chOff x="0" y="0"/>
            <a:chExt cx="812800" cy="812800"/>
          </a:xfrm>
        </p:grpSpPr>
        <p:sp>
          <p:nvSpPr>
            <p:cNvPr id="22" name="Freeform 22"/>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24225C"/>
            </a:solidFill>
          </p:spPr>
        </p:sp>
        <p:sp>
          <p:nvSpPr>
            <p:cNvPr id="23" name="TextBox 23"/>
            <p:cNvSpPr txBox="1"/>
            <p:nvPr/>
          </p:nvSpPr>
          <p:spPr>
            <a:xfrm>
              <a:off x="76200" y="104775"/>
              <a:ext cx="660400" cy="631825"/>
            </a:xfrm>
            <a:prstGeom prst="rect">
              <a:avLst/>
            </a:prstGeom>
          </p:spPr>
          <p:txBody>
            <a:bodyPr lIns="50800" tIns="50800" rIns="50800" bIns="50800" rtlCol="0" anchor="ctr"/>
            <a:lstStyle/>
            <a:p>
              <a:pPr algn="ctr">
                <a:lnSpc>
                  <a:spcPts val="2000"/>
                </a:lnSpc>
              </a:pPr>
              <a:endParaRPr>
                <a:solidFill>
                  <a:prstClr val="black"/>
                </a:solidFill>
              </a:endParaRPr>
            </a:p>
          </p:txBody>
        </p:sp>
      </p:grpSp>
      <p:grpSp>
        <p:nvGrpSpPr>
          <p:cNvPr id="24" name="Group 24"/>
          <p:cNvGrpSpPr/>
          <p:nvPr/>
        </p:nvGrpSpPr>
        <p:grpSpPr>
          <a:xfrm>
            <a:off x="8911834" y="9544050"/>
            <a:ext cx="464332" cy="473857"/>
            <a:chOff x="0" y="0"/>
            <a:chExt cx="122293" cy="124802"/>
          </a:xfrm>
        </p:grpSpPr>
        <p:sp>
          <p:nvSpPr>
            <p:cNvPr id="25" name="Freeform 25"/>
            <p:cNvSpPr/>
            <p:nvPr/>
          </p:nvSpPr>
          <p:spPr>
            <a:xfrm>
              <a:off x="0" y="0"/>
              <a:ext cx="122293" cy="124802"/>
            </a:xfrm>
            <a:custGeom>
              <a:avLst/>
              <a:gdLst/>
              <a:ahLst/>
              <a:cxnLst/>
              <a:rect l="l" t="t" r="r" b="b"/>
              <a:pathLst>
                <a:path w="122293" h="124802">
                  <a:moveTo>
                    <a:pt x="0" y="0"/>
                  </a:moveTo>
                  <a:lnTo>
                    <a:pt x="122293" y="0"/>
                  </a:lnTo>
                  <a:lnTo>
                    <a:pt x="122293" y="124802"/>
                  </a:lnTo>
                  <a:lnTo>
                    <a:pt x="0" y="124802"/>
                  </a:lnTo>
                  <a:close/>
                </a:path>
              </a:pathLst>
            </a:custGeom>
            <a:solidFill>
              <a:srgbClr val="24225C"/>
            </a:solidFill>
          </p:spPr>
        </p:sp>
        <p:sp>
          <p:nvSpPr>
            <p:cNvPr id="26" name="TextBox 26"/>
            <p:cNvSpPr txBox="1"/>
            <p:nvPr/>
          </p:nvSpPr>
          <p:spPr>
            <a:xfrm>
              <a:off x="0" y="28575"/>
              <a:ext cx="812800" cy="784225"/>
            </a:xfrm>
            <a:prstGeom prst="rect">
              <a:avLst/>
            </a:prstGeom>
          </p:spPr>
          <p:txBody>
            <a:bodyPr lIns="50800" tIns="50800" rIns="50800" bIns="50800" rtlCol="0" anchor="ctr"/>
            <a:lstStyle/>
            <a:p>
              <a:pPr algn="ctr">
                <a:lnSpc>
                  <a:spcPts val="2000"/>
                </a:lnSpc>
              </a:pPr>
              <a:endParaRPr>
                <a:solidFill>
                  <a:prstClr val="black"/>
                </a:solidFill>
              </a:endParaRPr>
            </a:p>
          </p:txBody>
        </p:sp>
      </p:grpSp>
      <p:pic>
        <p:nvPicPr>
          <p:cNvPr id="27" name="Picture 27"/>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973740" y="9648895"/>
            <a:ext cx="350045" cy="281309"/>
          </a:xfrm>
          <a:prstGeom prst="rect">
            <a:avLst/>
          </a:prstGeom>
        </p:spPr>
      </p:pic>
      <p:sp>
        <p:nvSpPr>
          <p:cNvPr id="28" name="TextBox 28"/>
          <p:cNvSpPr txBox="1"/>
          <p:nvPr/>
        </p:nvSpPr>
        <p:spPr>
          <a:xfrm>
            <a:off x="-462633" y="418500"/>
            <a:ext cx="18363924" cy="807913"/>
          </a:xfrm>
          <a:prstGeom prst="rect">
            <a:avLst/>
          </a:prstGeom>
        </p:spPr>
        <p:txBody>
          <a:bodyPr lIns="0" tIns="0" rIns="0" bIns="0" rtlCol="0" anchor="t">
            <a:spAutoFit/>
          </a:bodyPr>
          <a:lstStyle/>
          <a:p>
            <a:pPr>
              <a:lnSpc>
                <a:spcPts val="6299"/>
              </a:lnSpc>
            </a:pPr>
            <a:r>
              <a:rPr lang="ro-RO" sz="6999" dirty="0">
                <a:solidFill>
                  <a:srgbClr val="24225C"/>
                </a:solidFill>
                <a:latin typeface="Assistant Bold"/>
              </a:rPr>
              <a:t>                        </a:t>
            </a:r>
            <a:r>
              <a:rPr lang="en-US" sz="6000" dirty="0">
                <a:solidFill>
                  <a:srgbClr val="24225C"/>
                </a:solidFill>
                <a:latin typeface="Assistant Bold"/>
              </a:rPr>
              <a:t>I</a:t>
            </a:r>
            <a:r>
              <a:rPr lang="ro-RO" sz="6000" dirty="0">
                <a:solidFill>
                  <a:srgbClr val="24225C"/>
                </a:solidFill>
                <a:latin typeface="Assistant Bold"/>
              </a:rPr>
              <a:t>ndicatori referitori la scop</a:t>
            </a:r>
            <a:endParaRPr lang="en-US" sz="6000" dirty="0">
              <a:solidFill>
                <a:srgbClr val="24225C"/>
              </a:solidFill>
              <a:latin typeface="Assistant Bold"/>
            </a:endParaRPr>
          </a:p>
        </p:txBody>
      </p:sp>
      <p:pic>
        <p:nvPicPr>
          <p:cNvPr id="29" name="Picture 29"/>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6853107" y="3478907"/>
            <a:ext cx="1821798" cy="728719"/>
          </a:xfrm>
          <a:prstGeom prst="rect">
            <a:avLst/>
          </a:prstGeom>
        </p:spPr>
      </p:pic>
    </p:spTree>
    <p:extLst>
      <p:ext uri="{BB962C8B-B14F-4D97-AF65-F5344CB8AC3E}">
        <p14:creationId xmlns:p14="http://schemas.microsoft.com/office/powerpoint/2010/main" val="303827695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rot="5400000" flipH="1">
            <a:off x="-2209800" y="0"/>
            <a:ext cx="10287000" cy="10287000"/>
          </a:xfrm>
          <a:prstGeom prst="rect">
            <a:avLst/>
          </a:prstGeom>
        </p:spPr>
      </p:pic>
      <p:grpSp>
        <p:nvGrpSpPr>
          <p:cNvPr id="3" name="Group 3"/>
          <p:cNvGrpSpPr>
            <a:grpSpLocks noChangeAspect="1"/>
          </p:cNvGrpSpPr>
          <p:nvPr/>
        </p:nvGrpSpPr>
        <p:grpSpPr>
          <a:xfrm rot="5400000">
            <a:off x="1483399" y="2386436"/>
            <a:ext cx="3799774" cy="5106316"/>
            <a:chOff x="0" y="0"/>
            <a:chExt cx="3663950" cy="4923790"/>
          </a:xfrm>
        </p:grpSpPr>
        <p:sp>
          <p:nvSpPr>
            <p:cNvPr id="4" name="Freeform 4"/>
            <p:cNvSpPr/>
            <p:nvPr/>
          </p:nvSpPr>
          <p:spPr>
            <a:xfrm>
              <a:off x="31750" y="31750"/>
              <a:ext cx="3600450" cy="4859020"/>
            </a:xfrm>
            <a:custGeom>
              <a:avLst/>
              <a:gdLst/>
              <a:ahLst/>
              <a:cxnLst/>
              <a:rect l="l" t="t" r="r" b="b"/>
              <a:pathLst>
                <a:path w="3600450" h="4859020">
                  <a:moveTo>
                    <a:pt x="3600450" y="4499610"/>
                  </a:moveTo>
                  <a:cubicBezTo>
                    <a:pt x="3600450" y="4699000"/>
                    <a:pt x="3439160" y="4859020"/>
                    <a:pt x="3241040" y="4859020"/>
                  </a:cubicBezTo>
                  <a:lnTo>
                    <a:pt x="359410" y="4859020"/>
                  </a:lnTo>
                  <a:cubicBezTo>
                    <a:pt x="160020" y="4859020"/>
                    <a:pt x="0" y="4697730"/>
                    <a:pt x="0" y="4499610"/>
                  </a:cubicBezTo>
                  <a:lnTo>
                    <a:pt x="0" y="359410"/>
                  </a:lnTo>
                  <a:cubicBezTo>
                    <a:pt x="0" y="160020"/>
                    <a:pt x="161290" y="0"/>
                    <a:pt x="359410" y="0"/>
                  </a:cubicBezTo>
                  <a:lnTo>
                    <a:pt x="3239770" y="0"/>
                  </a:lnTo>
                  <a:cubicBezTo>
                    <a:pt x="3439160" y="0"/>
                    <a:pt x="3599180" y="161290"/>
                    <a:pt x="3599180" y="359410"/>
                  </a:cubicBezTo>
                  <a:lnTo>
                    <a:pt x="3600450" y="4499610"/>
                  </a:lnTo>
                  <a:close/>
                </a:path>
              </a:pathLst>
            </a:custGeom>
            <a:solidFill>
              <a:srgbClr val="C939E6"/>
            </a:solidFill>
          </p:spPr>
        </p:sp>
        <p:sp>
          <p:nvSpPr>
            <p:cNvPr id="5" name="Freeform 5"/>
            <p:cNvSpPr/>
            <p:nvPr/>
          </p:nvSpPr>
          <p:spPr>
            <a:xfrm>
              <a:off x="0" y="0"/>
              <a:ext cx="3663950" cy="4923790"/>
            </a:xfrm>
            <a:custGeom>
              <a:avLst/>
              <a:gdLst/>
              <a:ahLst/>
              <a:cxnLst/>
              <a:rect l="l" t="t" r="r" b="b"/>
              <a:pathLst>
                <a:path w="3663950" h="4923790">
                  <a:moveTo>
                    <a:pt x="3271520" y="4923790"/>
                  </a:moveTo>
                  <a:lnTo>
                    <a:pt x="391160" y="4923790"/>
                  </a:lnTo>
                  <a:cubicBezTo>
                    <a:pt x="175260" y="4923790"/>
                    <a:pt x="0" y="4748530"/>
                    <a:pt x="0" y="4532630"/>
                  </a:cubicBezTo>
                  <a:lnTo>
                    <a:pt x="0" y="392430"/>
                  </a:lnTo>
                  <a:cubicBezTo>
                    <a:pt x="0" y="175260"/>
                    <a:pt x="175260" y="0"/>
                    <a:pt x="391160" y="0"/>
                  </a:cubicBezTo>
                  <a:lnTo>
                    <a:pt x="3271520" y="0"/>
                  </a:lnTo>
                  <a:cubicBezTo>
                    <a:pt x="3487420" y="0"/>
                    <a:pt x="3662680" y="175260"/>
                    <a:pt x="3662680" y="391160"/>
                  </a:cubicBezTo>
                  <a:lnTo>
                    <a:pt x="3662680" y="4531360"/>
                  </a:lnTo>
                  <a:cubicBezTo>
                    <a:pt x="3663950" y="4747260"/>
                    <a:pt x="3487420" y="4923790"/>
                    <a:pt x="3271520" y="4923790"/>
                  </a:cubicBezTo>
                  <a:close/>
                  <a:moveTo>
                    <a:pt x="391160" y="63500"/>
                  </a:moveTo>
                  <a:cubicBezTo>
                    <a:pt x="210820" y="63500"/>
                    <a:pt x="63500" y="210820"/>
                    <a:pt x="63500" y="391160"/>
                  </a:cubicBezTo>
                  <a:lnTo>
                    <a:pt x="63500" y="4531360"/>
                  </a:lnTo>
                  <a:cubicBezTo>
                    <a:pt x="63500" y="4712970"/>
                    <a:pt x="210820" y="4859020"/>
                    <a:pt x="391160" y="4859020"/>
                  </a:cubicBezTo>
                  <a:lnTo>
                    <a:pt x="3271520" y="4859020"/>
                  </a:lnTo>
                  <a:cubicBezTo>
                    <a:pt x="3453130" y="4859020"/>
                    <a:pt x="3599180" y="4711700"/>
                    <a:pt x="3599180" y="4531360"/>
                  </a:cubicBezTo>
                  <a:lnTo>
                    <a:pt x="3599180" y="391160"/>
                  </a:lnTo>
                  <a:cubicBezTo>
                    <a:pt x="3599180" y="209550"/>
                    <a:pt x="3451860" y="63500"/>
                    <a:pt x="3271520" y="63500"/>
                  </a:cubicBezTo>
                  <a:lnTo>
                    <a:pt x="391160" y="63500"/>
                  </a:lnTo>
                  <a:close/>
                </a:path>
              </a:pathLst>
            </a:custGeom>
            <a:solidFill>
              <a:srgbClr val="C939E6"/>
            </a:solidFill>
          </p:spPr>
        </p:sp>
      </p:grpSp>
      <p:sp>
        <p:nvSpPr>
          <p:cNvPr id="6" name="TextBox 6"/>
          <p:cNvSpPr txBox="1"/>
          <p:nvPr/>
        </p:nvSpPr>
        <p:spPr>
          <a:xfrm>
            <a:off x="8534400" y="1707940"/>
            <a:ext cx="9195777" cy="6463308"/>
          </a:xfrm>
          <a:prstGeom prst="rect">
            <a:avLst/>
          </a:prstGeom>
        </p:spPr>
        <p:txBody>
          <a:bodyPr wrap="square" lIns="0" tIns="0" rIns="0" bIns="0" rtlCol="0" anchor="t">
            <a:spAutoFit/>
          </a:bodyPr>
          <a:lstStyle/>
          <a:p>
            <a:pPr marL="807079" lvl="1" indent="-342900" algn="just">
              <a:lnSpc>
                <a:spcPct val="150000"/>
              </a:lnSpc>
              <a:buFont typeface="Arial" panose="020B0604020202020204" pitchFamily="34" charset="0"/>
              <a:buChar char="•"/>
            </a:pPr>
            <a:r>
              <a:rPr lang="ro-RO" sz="2800" dirty="0">
                <a:solidFill>
                  <a:srgbClr val="000000"/>
                </a:solidFill>
                <a:latin typeface="verdana" panose="020B0604030504040204" pitchFamily="34" charset="0"/>
              </a:rPr>
              <a:t>Persoana cerșește întreaga zi; </a:t>
            </a:r>
          </a:p>
          <a:p>
            <a:pPr marL="807079" lvl="1" indent="-342900" algn="just">
              <a:lnSpc>
                <a:spcPct val="150000"/>
              </a:lnSpc>
              <a:buFont typeface="Arial" panose="020B0604020202020204" pitchFamily="34" charset="0"/>
              <a:buChar char="•"/>
            </a:pPr>
            <a:r>
              <a:rPr lang="ro-RO" sz="2800" dirty="0">
                <a:solidFill>
                  <a:srgbClr val="000000"/>
                </a:solidFill>
                <a:latin typeface="verdana" panose="020B0604030504040204" pitchFamily="34" charset="0"/>
              </a:rPr>
              <a:t>Persoana e mutată dintr-un loc în altul pentru a cerși, nu-și dă consimțământul; </a:t>
            </a:r>
          </a:p>
          <a:p>
            <a:pPr marL="807079" lvl="1" indent="-342900" algn="just">
              <a:lnSpc>
                <a:spcPct val="150000"/>
              </a:lnSpc>
              <a:buFont typeface="Arial" panose="020B0604020202020204" pitchFamily="34" charset="0"/>
              <a:buChar char="•"/>
            </a:pPr>
            <a:r>
              <a:rPr lang="ro-RO" sz="2800" dirty="0">
                <a:solidFill>
                  <a:srgbClr val="000000"/>
                </a:solidFill>
                <a:latin typeface="verdana" panose="020B0604030504040204" pitchFamily="34" charset="0"/>
              </a:rPr>
              <a:t>Persoana arată epuizată și neîngrijită Persoana e constrânsă să cerșească, deși e bolnavă sau însărcinată; </a:t>
            </a:r>
          </a:p>
          <a:p>
            <a:pPr marL="807079" lvl="1" indent="-342900" algn="just">
              <a:lnSpc>
                <a:spcPct val="150000"/>
              </a:lnSpc>
              <a:buFont typeface="Arial" panose="020B0604020202020204" pitchFamily="34" charset="0"/>
              <a:buChar char="•"/>
            </a:pPr>
            <a:r>
              <a:rPr lang="ro-RO" sz="2800" dirty="0">
                <a:solidFill>
                  <a:srgbClr val="000000"/>
                </a:solidFill>
                <a:latin typeface="verdana" panose="020B0604030504040204" pitchFamily="34" charset="0"/>
              </a:rPr>
              <a:t>Persoana pare să aibă un handicap; </a:t>
            </a:r>
          </a:p>
          <a:p>
            <a:pPr marL="807079" lvl="1" indent="-342900" algn="just">
              <a:lnSpc>
                <a:spcPct val="150000"/>
              </a:lnSpc>
              <a:buFont typeface="Arial" panose="020B0604020202020204" pitchFamily="34" charset="0"/>
              <a:buChar char="•"/>
            </a:pPr>
            <a:r>
              <a:rPr lang="ro-RO" sz="2800" dirty="0">
                <a:solidFill>
                  <a:srgbClr val="000000"/>
                </a:solidFill>
                <a:latin typeface="verdana" panose="020B0604030504040204" pitchFamily="34" charset="0"/>
              </a:rPr>
              <a:t>Persoana ascunde/ transportă/ vinde substanțe ilegale/arme; </a:t>
            </a:r>
          </a:p>
          <a:p>
            <a:pPr marL="807079" lvl="1" indent="-342900" algn="just">
              <a:lnSpc>
                <a:spcPct val="150000"/>
              </a:lnSpc>
              <a:buFont typeface="Arial" panose="020B0604020202020204" pitchFamily="34" charset="0"/>
              <a:buChar char="•"/>
            </a:pPr>
            <a:r>
              <a:rPr lang="ro-RO" sz="2800" dirty="0">
                <a:solidFill>
                  <a:srgbClr val="000000"/>
                </a:solidFill>
                <a:latin typeface="verdana" panose="020B0604030504040204" pitchFamily="34" charset="0"/>
              </a:rPr>
              <a:t>Persoana pare speriată.</a:t>
            </a:r>
          </a:p>
        </p:txBody>
      </p:sp>
      <p:sp>
        <p:nvSpPr>
          <p:cNvPr id="7" name="TextBox 7"/>
          <p:cNvSpPr txBox="1"/>
          <p:nvPr/>
        </p:nvSpPr>
        <p:spPr>
          <a:xfrm>
            <a:off x="1028700" y="4467861"/>
            <a:ext cx="4709173" cy="2192908"/>
          </a:xfrm>
          <a:prstGeom prst="rect">
            <a:avLst/>
          </a:prstGeom>
        </p:spPr>
        <p:txBody>
          <a:bodyPr lIns="0" tIns="0" rIns="0" bIns="0" rtlCol="0" anchor="t">
            <a:spAutoFit/>
          </a:bodyPr>
          <a:lstStyle/>
          <a:p>
            <a:pPr algn="ctr">
              <a:lnSpc>
                <a:spcPts val="5719"/>
              </a:lnSpc>
            </a:pPr>
            <a:r>
              <a:rPr lang="ro-RO" sz="3200" dirty="0">
                <a:solidFill>
                  <a:srgbClr val="000000"/>
                </a:solidFill>
                <a:latin typeface="verdana" panose="020B0604030504040204" pitchFamily="34" charset="0"/>
              </a:rPr>
              <a:t>Exploatarea prin prin constrângere la comitere de infracțiuni</a:t>
            </a:r>
            <a:endParaRPr lang="en-US" sz="3200" dirty="0">
              <a:solidFill>
                <a:srgbClr val="1D2896"/>
              </a:solidFill>
            </a:endParaRPr>
          </a:p>
        </p:txBody>
      </p:sp>
      <p:grpSp>
        <p:nvGrpSpPr>
          <p:cNvPr id="8" name="Group 8"/>
          <p:cNvGrpSpPr/>
          <p:nvPr/>
        </p:nvGrpSpPr>
        <p:grpSpPr>
          <a:xfrm>
            <a:off x="15701935" y="9544050"/>
            <a:ext cx="473857" cy="473857"/>
            <a:chOff x="0" y="0"/>
            <a:chExt cx="812800" cy="812800"/>
          </a:xfrm>
        </p:grpSpPr>
        <p:sp>
          <p:nvSpPr>
            <p:cNvPr id="9" name="Freeform 9"/>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24225C"/>
            </a:solidFill>
          </p:spPr>
        </p:sp>
        <p:sp>
          <p:nvSpPr>
            <p:cNvPr id="10" name="TextBox 10"/>
            <p:cNvSpPr txBox="1"/>
            <p:nvPr/>
          </p:nvSpPr>
          <p:spPr>
            <a:xfrm>
              <a:off x="76200" y="104775"/>
              <a:ext cx="660400" cy="631825"/>
            </a:xfrm>
            <a:prstGeom prst="rect">
              <a:avLst/>
            </a:prstGeom>
          </p:spPr>
          <p:txBody>
            <a:bodyPr lIns="50800" tIns="50800" rIns="50800" bIns="50800" rtlCol="0" anchor="ctr"/>
            <a:lstStyle/>
            <a:p>
              <a:pPr algn="ctr">
                <a:lnSpc>
                  <a:spcPts val="2000"/>
                </a:lnSpc>
              </a:pPr>
              <a:endParaRPr>
                <a:solidFill>
                  <a:prstClr val="black"/>
                </a:solidFill>
              </a:endParaRPr>
            </a:p>
          </p:txBody>
        </p:sp>
      </p:grpSp>
      <p:grpSp>
        <p:nvGrpSpPr>
          <p:cNvPr id="11" name="Group 11"/>
          <p:cNvGrpSpPr/>
          <p:nvPr/>
        </p:nvGrpSpPr>
        <p:grpSpPr>
          <a:xfrm>
            <a:off x="16790205" y="9544050"/>
            <a:ext cx="473857" cy="473857"/>
            <a:chOff x="0" y="0"/>
            <a:chExt cx="812800" cy="812800"/>
          </a:xfrm>
        </p:grpSpPr>
        <p:sp>
          <p:nvSpPr>
            <p:cNvPr id="12" name="Freeform 12"/>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24225C"/>
            </a:solidFill>
          </p:spPr>
        </p:sp>
        <p:sp>
          <p:nvSpPr>
            <p:cNvPr id="13" name="TextBox 13"/>
            <p:cNvSpPr txBox="1"/>
            <p:nvPr/>
          </p:nvSpPr>
          <p:spPr>
            <a:xfrm>
              <a:off x="76200" y="104775"/>
              <a:ext cx="660400" cy="631825"/>
            </a:xfrm>
            <a:prstGeom prst="rect">
              <a:avLst/>
            </a:prstGeom>
          </p:spPr>
          <p:txBody>
            <a:bodyPr lIns="50800" tIns="50800" rIns="50800" bIns="50800" rtlCol="0" anchor="ctr"/>
            <a:lstStyle/>
            <a:p>
              <a:pPr algn="ctr">
                <a:lnSpc>
                  <a:spcPts val="2000"/>
                </a:lnSpc>
              </a:pPr>
              <a:endParaRPr>
                <a:solidFill>
                  <a:prstClr val="black"/>
                </a:solidFill>
              </a:endParaRPr>
            </a:p>
          </p:txBody>
        </p:sp>
      </p:grpSp>
      <p:grpSp>
        <p:nvGrpSpPr>
          <p:cNvPr id="14" name="Group 14"/>
          <p:cNvGrpSpPr/>
          <p:nvPr/>
        </p:nvGrpSpPr>
        <p:grpSpPr>
          <a:xfrm>
            <a:off x="15938863" y="9544050"/>
            <a:ext cx="1088270" cy="473857"/>
            <a:chOff x="0" y="0"/>
            <a:chExt cx="286623" cy="124802"/>
          </a:xfrm>
        </p:grpSpPr>
        <p:sp>
          <p:nvSpPr>
            <p:cNvPr id="15" name="Freeform 15"/>
            <p:cNvSpPr/>
            <p:nvPr/>
          </p:nvSpPr>
          <p:spPr>
            <a:xfrm>
              <a:off x="0" y="0"/>
              <a:ext cx="286623" cy="124802"/>
            </a:xfrm>
            <a:custGeom>
              <a:avLst/>
              <a:gdLst/>
              <a:ahLst/>
              <a:cxnLst/>
              <a:rect l="l" t="t" r="r" b="b"/>
              <a:pathLst>
                <a:path w="286623" h="124802">
                  <a:moveTo>
                    <a:pt x="0" y="0"/>
                  </a:moveTo>
                  <a:lnTo>
                    <a:pt x="286623" y="0"/>
                  </a:lnTo>
                  <a:lnTo>
                    <a:pt x="286623" y="124802"/>
                  </a:lnTo>
                  <a:lnTo>
                    <a:pt x="0" y="124802"/>
                  </a:lnTo>
                  <a:close/>
                </a:path>
              </a:pathLst>
            </a:custGeom>
            <a:solidFill>
              <a:srgbClr val="24225C"/>
            </a:solidFill>
          </p:spPr>
        </p:sp>
        <p:sp>
          <p:nvSpPr>
            <p:cNvPr id="16" name="TextBox 16"/>
            <p:cNvSpPr txBox="1"/>
            <p:nvPr/>
          </p:nvSpPr>
          <p:spPr>
            <a:xfrm>
              <a:off x="0" y="28575"/>
              <a:ext cx="812800" cy="784225"/>
            </a:xfrm>
            <a:prstGeom prst="rect">
              <a:avLst/>
            </a:prstGeom>
          </p:spPr>
          <p:txBody>
            <a:bodyPr lIns="50800" tIns="50800" rIns="50800" bIns="50800" rtlCol="0" anchor="ctr"/>
            <a:lstStyle/>
            <a:p>
              <a:pPr algn="ctr">
                <a:lnSpc>
                  <a:spcPts val="2000"/>
                </a:lnSpc>
              </a:pPr>
              <a:endParaRPr>
                <a:solidFill>
                  <a:prstClr val="black"/>
                </a:solidFill>
              </a:endParaRPr>
            </a:p>
          </p:txBody>
        </p:sp>
      </p:grpSp>
      <p:sp>
        <p:nvSpPr>
          <p:cNvPr id="17" name="TextBox 17"/>
          <p:cNvSpPr txBox="1"/>
          <p:nvPr/>
        </p:nvSpPr>
        <p:spPr>
          <a:xfrm>
            <a:off x="15938863" y="9660329"/>
            <a:ext cx="1088270" cy="269875"/>
          </a:xfrm>
          <a:prstGeom prst="rect">
            <a:avLst/>
          </a:prstGeom>
        </p:spPr>
        <p:txBody>
          <a:bodyPr lIns="0" tIns="0" rIns="0" bIns="0" rtlCol="0" anchor="t">
            <a:spAutoFit/>
          </a:bodyPr>
          <a:lstStyle/>
          <a:p>
            <a:pPr algn="ctr">
              <a:lnSpc>
                <a:spcPts val="2000"/>
              </a:lnSpc>
            </a:pPr>
            <a:r>
              <a:rPr lang="en-US" sz="2000">
                <a:solidFill>
                  <a:srgbClr val="FFFFFF"/>
                </a:solidFill>
                <a:latin typeface="Kollektif"/>
              </a:rPr>
              <a:t>05/12</a:t>
            </a:r>
          </a:p>
        </p:txBody>
      </p:sp>
      <p:grpSp>
        <p:nvGrpSpPr>
          <p:cNvPr id="18" name="Group 18"/>
          <p:cNvGrpSpPr/>
          <p:nvPr/>
        </p:nvGrpSpPr>
        <p:grpSpPr>
          <a:xfrm>
            <a:off x="8674905" y="9544050"/>
            <a:ext cx="473857" cy="473857"/>
            <a:chOff x="0" y="0"/>
            <a:chExt cx="812800" cy="812800"/>
          </a:xfrm>
        </p:grpSpPr>
        <p:sp>
          <p:nvSpPr>
            <p:cNvPr id="19" name="Freeform 19"/>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24225C"/>
            </a:solidFill>
          </p:spPr>
        </p:sp>
        <p:sp>
          <p:nvSpPr>
            <p:cNvPr id="20" name="TextBox 20"/>
            <p:cNvSpPr txBox="1"/>
            <p:nvPr/>
          </p:nvSpPr>
          <p:spPr>
            <a:xfrm>
              <a:off x="76200" y="104775"/>
              <a:ext cx="660400" cy="631825"/>
            </a:xfrm>
            <a:prstGeom prst="rect">
              <a:avLst/>
            </a:prstGeom>
          </p:spPr>
          <p:txBody>
            <a:bodyPr lIns="50800" tIns="50800" rIns="50800" bIns="50800" rtlCol="0" anchor="ctr"/>
            <a:lstStyle/>
            <a:p>
              <a:pPr algn="ctr">
                <a:lnSpc>
                  <a:spcPts val="2000"/>
                </a:lnSpc>
              </a:pPr>
              <a:endParaRPr>
                <a:solidFill>
                  <a:prstClr val="black"/>
                </a:solidFill>
              </a:endParaRPr>
            </a:p>
          </p:txBody>
        </p:sp>
      </p:grpSp>
      <p:grpSp>
        <p:nvGrpSpPr>
          <p:cNvPr id="21" name="Group 21"/>
          <p:cNvGrpSpPr/>
          <p:nvPr/>
        </p:nvGrpSpPr>
        <p:grpSpPr>
          <a:xfrm>
            <a:off x="9139238" y="9544050"/>
            <a:ext cx="473857" cy="473857"/>
            <a:chOff x="0" y="0"/>
            <a:chExt cx="812800" cy="812800"/>
          </a:xfrm>
        </p:grpSpPr>
        <p:sp>
          <p:nvSpPr>
            <p:cNvPr id="22" name="Freeform 22"/>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24225C"/>
            </a:solidFill>
          </p:spPr>
        </p:sp>
        <p:sp>
          <p:nvSpPr>
            <p:cNvPr id="23" name="TextBox 23"/>
            <p:cNvSpPr txBox="1"/>
            <p:nvPr/>
          </p:nvSpPr>
          <p:spPr>
            <a:xfrm>
              <a:off x="76200" y="104775"/>
              <a:ext cx="660400" cy="631825"/>
            </a:xfrm>
            <a:prstGeom prst="rect">
              <a:avLst/>
            </a:prstGeom>
          </p:spPr>
          <p:txBody>
            <a:bodyPr lIns="50800" tIns="50800" rIns="50800" bIns="50800" rtlCol="0" anchor="ctr"/>
            <a:lstStyle/>
            <a:p>
              <a:pPr algn="ctr">
                <a:lnSpc>
                  <a:spcPts val="2000"/>
                </a:lnSpc>
              </a:pPr>
              <a:endParaRPr>
                <a:solidFill>
                  <a:prstClr val="black"/>
                </a:solidFill>
              </a:endParaRPr>
            </a:p>
          </p:txBody>
        </p:sp>
      </p:grpSp>
      <p:grpSp>
        <p:nvGrpSpPr>
          <p:cNvPr id="24" name="Group 24"/>
          <p:cNvGrpSpPr/>
          <p:nvPr/>
        </p:nvGrpSpPr>
        <p:grpSpPr>
          <a:xfrm>
            <a:off x="8911834" y="9544050"/>
            <a:ext cx="464332" cy="473857"/>
            <a:chOff x="0" y="0"/>
            <a:chExt cx="122293" cy="124802"/>
          </a:xfrm>
        </p:grpSpPr>
        <p:sp>
          <p:nvSpPr>
            <p:cNvPr id="25" name="Freeform 25"/>
            <p:cNvSpPr/>
            <p:nvPr/>
          </p:nvSpPr>
          <p:spPr>
            <a:xfrm>
              <a:off x="0" y="0"/>
              <a:ext cx="122293" cy="124802"/>
            </a:xfrm>
            <a:custGeom>
              <a:avLst/>
              <a:gdLst/>
              <a:ahLst/>
              <a:cxnLst/>
              <a:rect l="l" t="t" r="r" b="b"/>
              <a:pathLst>
                <a:path w="122293" h="124802">
                  <a:moveTo>
                    <a:pt x="0" y="0"/>
                  </a:moveTo>
                  <a:lnTo>
                    <a:pt x="122293" y="0"/>
                  </a:lnTo>
                  <a:lnTo>
                    <a:pt x="122293" y="124802"/>
                  </a:lnTo>
                  <a:lnTo>
                    <a:pt x="0" y="124802"/>
                  </a:lnTo>
                  <a:close/>
                </a:path>
              </a:pathLst>
            </a:custGeom>
            <a:solidFill>
              <a:srgbClr val="24225C"/>
            </a:solidFill>
          </p:spPr>
        </p:sp>
        <p:sp>
          <p:nvSpPr>
            <p:cNvPr id="26" name="TextBox 26"/>
            <p:cNvSpPr txBox="1"/>
            <p:nvPr/>
          </p:nvSpPr>
          <p:spPr>
            <a:xfrm>
              <a:off x="0" y="28575"/>
              <a:ext cx="812800" cy="784225"/>
            </a:xfrm>
            <a:prstGeom prst="rect">
              <a:avLst/>
            </a:prstGeom>
          </p:spPr>
          <p:txBody>
            <a:bodyPr lIns="50800" tIns="50800" rIns="50800" bIns="50800" rtlCol="0" anchor="ctr"/>
            <a:lstStyle/>
            <a:p>
              <a:pPr algn="ctr">
                <a:lnSpc>
                  <a:spcPts val="2000"/>
                </a:lnSpc>
              </a:pPr>
              <a:endParaRPr>
                <a:solidFill>
                  <a:prstClr val="black"/>
                </a:solidFill>
              </a:endParaRPr>
            </a:p>
          </p:txBody>
        </p:sp>
      </p:grpSp>
      <p:pic>
        <p:nvPicPr>
          <p:cNvPr id="27" name="Picture 27"/>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973740" y="9648895"/>
            <a:ext cx="350045" cy="281309"/>
          </a:xfrm>
          <a:prstGeom prst="rect">
            <a:avLst/>
          </a:prstGeom>
        </p:spPr>
      </p:pic>
      <p:sp>
        <p:nvSpPr>
          <p:cNvPr id="28" name="TextBox 28"/>
          <p:cNvSpPr txBox="1"/>
          <p:nvPr/>
        </p:nvSpPr>
        <p:spPr>
          <a:xfrm>
            <a:off x="-462633" y="418500"/>
            <a:ext cx="18363924" cy="807913"/>
          </a:xfrm>
          <a:prstGeom prst="rect">
            <a:avLst/>
          </a:prstGeom>
        </p:spPr>
        <p:txBody>
          <a:bodyPr lIns="0" tIns="0" rIns="0" bIns="0" rtlCol="0" anchor="t">
            <a:spAutoFit/>
          </a:bodyPr>
          <a:lstStyle/>
          <a:p>
            <a:pPr>
              <a:lnSpc>
                <a:spcPts val="6299"/>
              </a:lnSpc>
            </a:pPr>
            <a:r>
              <a:rPr lang="ro-RO" sz="6999" dirty="0">
                <a:solidFill>
                  <a:srgbClr val="24225C"/>
                </a:solidFill>
                <a:latin typeface="Assistant Bold"/>
              </a:rPr>
              <a:t>                        </a:t>
            </a:r>
            <a:r>
              <a:rPr lang="en-US" sz="6000" dirty="0">
                <a:solidFill>
                  <a:srgbClr val="24225C"/>
                </a:solidFill>
                <a:latin typeface="Assistant Bold"/>
              </a:rPr>
              <a:t>I</a:t>
            </a:r>
            <a:r>
              <a:rPr lang="ro-RO" sz="6000" dirty="0">
                <a:solidFill>
                  <a:srgbClr val="24225C"/>
                </a:solidFill>
                <a:latin typeface="Assistant Bold"/>
              </a:rPr>
              <a:t>ndicatori referitori la scop</a:t>
            </a:r>
            <a:endParaRPr lang="en-US" sz="6000" dirty="0">
              <a:solidFill>
                <a:srgbClr val="24225C"/>
              </a:solidFill>
              <a:latin typeface="Assistant Bold"/>
            </a:endParaRPr>
          </a:p>
        </p:txBody>
      </p:sp>
      <p:pic>
        <p:nvPicPr>
          <p:cNvPr id="29" name="Picture 29"/>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6853107" y="3478907"/>
            <a:ext cx="1821798" cy="728719"/>
          </a:xfrm>
          <a:prstGeom prst="rect">
            <a:avLst/>
          </a:prstGeom>
        </p:spPr>
      </p:pic>
    </p:spTree>
    <p:extLst>
      <p:ext uri="{BB962C8B-B14F-4D97-AF65-F5344CB8AC3E}">
        <p14:creationId xmlns:p14="http://schemas.microsoft.com/office/powerpoint/2010/main" val="381018690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rot="5400000" flipH="1">
            <a:off x="9134475" y="0"/>
            <a:ext cx="10287000" cy="10287000"/>
          </a:xfrm>
          <a:prstGeom prst="rect">
            <a:avLst/>
          </a:prstGeom>
        </p:spPr>
      </p:pic>
      <p:pic>
        <p:nvPicPr>
          <p:cNvPr id="3" name="Picture 3"/>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rot="5400000" flipH="1">
            <a:off x="-1143000" y="0"/>
            <a:ext cx="10287000" cy="10287000"/>
          </a:xfrm>
          <a:prstGeom prst="rect">
            <a:avLst/>
          </a:prstGeom>
        </p:spPr>
      </p:pic>
      <p:grpSp>
        <p:nvGrpSpPr>
          <p:cNvPr id="4" name="Group 4"/>
          <p:cNvGrpSpPr/>
          <p:nvPr/>
        </p:nvGrpSpPr>
        <p:grpSpPr>
          <a:xfrm>
            <a:off x="798184" y="812292"/>
            <a:ext cx="16714156" cy="8115300"/>
            <a:chOff x="0" y="0"/>
            <a:chExt cx="3912680" cy="1899741"/>
          </a:xfrm>
        </p:grpSpPr>
        <p:sp>
          <p:nvSpPr>
            <p:cNvPr id="5" name="Freeform 5"/>
            <p:cNvSpPr/>
            <p:nvPr/>
          </p:nvSpPr>
          <p:spPr>
            <a:xfrm>
              <a:off x="0" y="0"/>
              <a:ext cx="3912680" cy="1899741"/>
            </a:xfrm>
            <a:custGeom>
              <a:avLst/>
              <a:gdLst/>
              <a:ahLst/>
              <a:cxnLst/>
              <a:rect l="l" t="t" r="r" b="b"/>
              <a:pathLst>
                <a:path w="3912680" h="1899741">
                  <a:moveTo>
                    <a:pt x="3788220" y="1899741"/>
                  </a:moveTo>
                  <a:lnTo>
                    <a:pt x="124460" y="1899741"/>
                  </a:lnTo>
                  <a:cubicBezTo>
                    <a:pt x="55880" y="1899741"/>
                    <a:pt x="0" y="1843861"/>
                    <a:pt x="0" y="1775281"/>
                  </a:cubicBezTo>
                  <a:lnTo>
                    <a:pt x="0" y="124460"/>
                  </a:lnTo>
                  <a:cubicBezTo>
                    <a:pt x="0" y="55880"/>
                    <a:pt x="55880" y="0"/>
                    <a:pt x="124460" y="0"/>
                  </a:cubicBezTo>
                  <a:lnTo>
                    <a:pt x="3788220" y="0"/>
                  </a:lnTo>
                  <a:cubicBezTo>
                    <a:pt x="3856800" y="0"/>
                    <a:pt x="3912680" y="55880"/>
                    <a:pt x="3912680" y="124460"/>
                  </a:cubicBezTo>
                  <a:lnTo>
                    <a:pt x="3912680" y="1775281"/>
                  </a:lnTo>
                  <a:cubicBezTo>
                    <a:pt x="3912680" y="1843861"/>
                    <a:pt x="3856800" y="1899741"/>
                    <a:pt x="3788220" y="1899741"/>
                  </a:cubicBezTo>
                  <a:close/>
                </a:path>
              </a:pathLst>
            </a:custGeom>
            <a:solidFill>
              <a:srgbClr val="FFFFFF"/>
            </a:solidFill>
          </p:spPr>
        </p:sp>
      </p:grpSp>
      <p:grpSp>
        <p:nvGrpSpPr>
          <p:cNvPr id="6" name="Group 6"/>
          <p:cNvGrpSpPr/>
          <p:nvPr/>
        </p:nvGrpSpPr>
        <p:grpSpPr>
          <a:xfrm>
            <a:off x="9305925" y="1876956"/>
            <a:ext cx="7367078" cy="6274102"/>
            <a:chOff x="0" y="0"/>
            <a:chExt cx="1724587" cy="1468728"/>
          </a:xfrm>
        </p:grpSpPr>
        <p:sp>
          <p:nvSpPr>
            <p:cNvPr id="7" name="Freeform 7"/>
            <p:cNvSpPr/>
            <p:nvPr/>
          </p:nvSpPr>
          <p:spPr>
            <a:xfrm>
              <a:off x="0" y="0"/>
              <a:ext cx="1724587" cy="1468728"/>
            </a:xfrm>
            <a:custGeom>
              <a:avLst/>
              <a:gdLst/>
              <a:ahLst/>
              <a:cxnLst/>
              <a:rect l="l" t="t" r="r" b="b"/>
              <a:pathLst>
                <a:path w="1724587" h="1468728">
                  <a:moveTo>
                    <a:pt x="1600127" y="1468728"/>
                  </a:moveTo>
                  <a:lnTo>
                    <a:pt x="124460" y="1468728"/>
                  </a:lnTo>
                  <a:cubicBezTo>
                    <a:pt x="55880" y="1468728"/>
                    <a:pt x="0" y="1412848"/>
                    <a:pt x="0" y="1344268"/>
                  </a:cubicBezTo>
                  <a:lnTo>
                    <a:pt x="0" y="124460"/>
                  </a:lnTo>
                  <a:cubicBezTo>
                    <a:pt x="0" y="55880"/>
                    <a:pt x="55880" y="0"/>
                    <a:pt x="124460" y="0"/>
                  </a:cubicBezTo>
                  <a:lnTo>
                    <a:pt x="1600127" y="0"/>
                  </a:lnTo>
                  <a:cubicBezTo>
                    <a:pt x="1668707" y="0"/>
                    <a:pt x="1724587" y="55880"/>
                    <a:pt x="1724587" y="124460"/>
                  </a:cubicBezTo>
                  <a:lnTo>
                    <a:pt x="1724587" y="1344268"/>
                  </a:lnTo>
                  <a:cubicBezTo>
                    <a:pt x="1724587" y="1412848"/>
                    <a:pt x="1668707" y="1468728"/>
                    <a:pt x="1600127" y="1468728"/>
                  </a:cubicBezTo>
                  <a:close/>
                </a:path>
              </a:pathLst>
            </a:custGeom>
            <a:solidFill>
              <a:srgbClr val="1D2896"/>
            </a:solidFill>
          </p:spPr>
        </p:sp>
      </p:grpSp>
      <p:sp>
        <p:nvSpPr>
          <p:cNvPr id="8" name="TextBox 8"/>
          <p:cNvSpPr txBox="1"/>
          <p:nvPr/>
        </p:nvSpPr>
        <p:spPr>
          <a:xfrm>
            <a:off x="1428750" y="1021842"/>
            <a:ext cx="9167461" cy="847725"/>
          </a:xfrm>
          <a:prstGeom prst="rect">
            <a:avLst/>
          </a:prstGeom>
        </p:spPr>
        <p:txBody>
          <a:bodyPr lIns="0" tIns="0" rIns="0" bIns="0" rtlCol="0" anchor="t">
            <a:spAutoFit/>
          </a:bodyPr>
          <a:lstStyle/>
          <a:p>
            <a:pPr>
              <a:lnSpc>
                <a:spcPts val="6299"/>
              </a:lnSpc>
            </a:pPr>
            <a:r>
              <a:rPr lang="en-US" sz="6999">
                <a:solidFill>
                  <a:srgbClr val="24225C"/>
                </a:solidFill>
                <a:latin typeface="Assistant Bold"/>
              </a:rPr>
              <a:t>CE TREBUIE SĂ FACEM ?</a:t>
            </a:r>
          </a:p>
        </p:txBody>
      </p:sp>
      <p:sp>
        <p:nvSpPr>
          <p:cNvPr id="9" name="TextBox 9"/>
          <p:cNvSpPr txBox="1"/>
          <p:nvPr/>
        </p:nvSpPr>
        <p:spPr>
          <a:xfrm>
            <a:off x="1028700" y="5105400"/>
            <a:ext cx="7640110" cy="1457325"/>
          </a:xfrm>
          <a:prstGeom prst="rect">
            <a:avLst/>
          </a:prstGeom>
        </p:spPr>
        <p:txBody>
          <a:bodyPr lIns="0" tIns="0" rIns="0" bIns="0" rtlCol="0" anchor="t">
            <a:spAutoFit/>
          </a:bodyPr>
          <a:lstStyle/>
          <a:p>
            <a:pPr>
              <a:lnSpc>
                <a:spcPts val="3899"/>
              </a:lnSpc>
            </a:pPr>
            <a:r>
              <a:rPr lang="en-US" sz="2999">
                <a:solidFill>
                  <a:srgbClr val="24225C"/>
                </a:solidFill>
                <a:latin typeface="Barlow Light Bold"/>
              </a:rPr>
              <a:t>Descurajarea cerșetoriei: exploatarea nu mai trebuie să devină o afacere profitabilă pentru traficant</a:t>
            </a:r>
          </a:p>
        </p:txBody>
      </p:sp>
      <p:grpSp>
        <p:nvGrpSpPr>
          <p:cNvPr id="10" name="Group 10"/>
          <p:cNvGrpSpPr/>
          <p:nvPr/>
        </p:nvGrpSpPr>
        <p:grpSpPr>
          <a:xfrm>
            <a:off x="15701935" y="9544050"/>
            <a:ext cx="473857" cy="473857"/>
            <a:chOff x="0" y="0"/>
            <a:chExt cx="812800" cy="812800"/>
          </a:xfrm>
        </p:grpSpPr>
        <p:sp>
          <p:nvSpPr>
            <p:cNvPr id="11" name="Freeform 11"/>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24225C"/>
            </a:solidFill>
          </p:spPr>
        </p:sp>
        <p:sp>
          <p:nvSpPr>
            <p:cNvPr id="12" name="TextBox 12"/>
            <p:cNvSpPr txBox="1"/>
            <p:nvPr/>
          </p:nvSpPr>
          <p:spPr>
            <a:xfrm>
              <a:off x="76200" y="104775"/>
              <a:ext cx="660400" cy="631825"/>
            </a:xfrm>
            <a:prstGeom prst="rect">
              <a:avLst/>
            </a:prstGeom>
          </p:spPr>
          <p:txBody>
            <a:bodyPr lIns="50800" tIns="50800" rIns="50800" bIns="50800" rtlCol="0" anchor="ctr"/>
            <a:lstStyle/>
            <a:p>
              <a:pPr algn="ctr">
                <a:lnSpc>
                  <a:spcPts val="2000"/>
                </a:lnSpc>
              </a:pPr>
              <a:endParaRPr>
                <a:solidFill>
                  <a:prstClr val="black"/>
                </a:solidFill>
              </a:endParaRPr>
            </a:p>
          </p:txBody>
        </p:sp>
      </p:grpSp>
      <p:grpSp>
        <p:nvGrpSpPr>
          <p:cNvPr id="13" name="Group 13"/>
          <p:cNvGrpSpPr/>
          <p:nvPr/>
        </p:nvGrpSpPr>
        <p:grpSpPr>
          <a:xfrm>
            <a:off x="16790205" y="9544050"/>
            <a:ext cx="473857" cy="473857"/>
            <a:chOff x="0" y="0"/>
            <a:chExt cx="812800" cy="812800"/>
          </a:xfrm>
        </p:grpSpPr>
        <p:sp>
          <p:nvSpPr>
            <p:cNvPr id="14" name="Freeform 14"/>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24225C"/>
            </a:solidFill>
          </p:spPr>
        </p:sp>
        <p:sp>
          <p:nvSpPr>
            <p:cNvPr id="15" name="TextBox 15"/>
            <p:cNvSpPr txBox="1"/>
            <p:nvPr/>
          </p:nvSpPr>
          <p:spPr>
            <a:xfrm>
              <a:off x="76200" y="104775"/>
              <a:ext cx="660400" cy="631825"/>
            </a:xfrm>
            <a:prstGeom prst="rect">
              <a:avLst/>
            </a:prstGeom>
          </p:spPr>
          <p:txBody>
            <a:bodyPr lIns="50800" tIns="50800" rIns="50800" bIns="50800" rtlCol="0" anchor="ctr"/>
            <a:lstStyle/>
            <a:p>
              <a:pPr algn="ctr">
                <a:lnSpc>
                  <a:spcPts val="2000"/>
                </a:lnSpc>
              </a:pPr>
              <a:endParaRPr>
                <a:solidFill>
                  <a:prstClr val="black"/>
                </a:solidFill>
              </a:endParaRPr>
            </a:p>
          </p:txBody>
        </p:sp>
      </p:grpSp>
      <p:grpSp>
        <p:nvGrpSpPr>
          <p:cNvPr id="16" name="Group 16"/>
          <p:cNvGrpSpPr/>
          <p:nvPr/>
        </p:nvGrpSpPr>
        <p:grpSpPr>
          <a:xfrm>
            <a:off x="15938863" y="9544050"/>
            <a:ext cx="1088270" cy="473857"/>
            <a:chOff x="0" y="0"/>
            <a:chExt cx="286623" cy="124802"/>
          </a:xfrm>
        </p:grpSpPr>
        <p:sp>
          <p:nvSpPr>
            <p:cNvPr id="17" name="Freeform 17"/>
            <p:cNvSpPr/>
            <p:nvPr/>
          </p:nvSpPr>
          <p:spPr>
            <a:xfrm>
              <a:off x="0" y="0"/>
              <a:ext cx="286623" cy="124802"/>
            </a:xfrm>
            <a:custGeom>
              <a:avLst/>
              <a:gdLst/>
              <a:ahLst/>
              <a:cxnLst/>
              <a:rect l="l" t="t" r="r" b="b"/>
              <a:pathLst>
                <a:path w="286623" h="124802">
                  <a:moveTo>
                    <a:pt x="0" y="0"/>
                  </a:moveTo>
                  <a:lnTo>
                    <a:pt x="286623" y="0"/>
                  </a:lnTo>
                  <a:lnTo>
                    <a:pt x="286623" y="124802"/>
                  </a:lnTo>
                  <a:lnTo>
                    <a:pt x="0" y="124802"/>
                  </a:lnTo>
                  <a:close/>
                </a:path>
              </a:pathLst>
            </a:custGeom>
            <a:solidFill>
              <a:srgbClr val="24225C"/>
            </a:solidFill>
          </p:spPr>
        </p:sp>
        <p:sp>
          <p:nvSpPr>
            <p:cNvPr id="18" name="TextBox 18"/>
            <p:cNvSpPr txBox="1"/>
            <p:nvPr/>
          </p:nvSpPr>
          <p:spPr>
            <a:xfrm>
              <a:off x="0" y="28575"/>
              <a:ext cx="812800" cy="784225"/>
            </a:xfrm>
            <a:prstGeom prst="rect">
              <a:avLst/>
            </a:prstGeom>
          </p:spPr>
          <p:txBody>
            <a:bodyPr lIns="50800" tIns="50800" rIns="50800" bIns="50800" rtlCol="0" anchor="ctr"/>
            <a:lstStyle/>
            <a:p>
              <a:pPr algn="ctr">
                <a:lnSpc>
                  <a:spcPts val="2000"/>
                </a:lnSpc>
              </a:pPr>
              <a:endParaRPr>
                <a:solidFill>
                  <a:prstClr val="black"/>
                </a:solidFill>
              </a:endParaRPr>
            </a:p>
          </p:txBody>
        </p:sp>
      </p:grpSp>
      <p:sp>
        <p:nvSpPr>
          <p:cNvPr id="19" name="TextBox 19"/>
          <p:cNvSpPr txBox="1"/>
          <p:nvPr/>
        </p:nvSpPr>
        <p:spPr>
          <a:xfrm>
            <a:off x="15938863" y="9660329"/>
            <a:ext cx="1088270" cy="269875"/>
          </a:xfrm>
          <a:prstGeom prst="rect">
            <a:avLst/>
          </a:prstGeom>
        </p:spPr>
        <p:txBody>
          <a:bodyPr lIns="0" tIns="0" rIns="0" bIns="0" rtlCol="0" anchor="t">
            <a:spAutoFit/>
          </a:bodyPr>
          <a:lstStyle/>
          <a:p>
            <a:pPr algn="ctr">
              <a:lnSpc>
                <a:spcPts val="2000"/>
              </a:lnSpc>
            </a:pPr>
            <a:r>
              <a:rPr lang="en-US" sz="2000">
                <a:solidFill>
                  <a:srgbClr val="FFFFFF"/>
                </a:solidFill>
                <a:latin typeface="Kollektif"/>
              </a:rPr>
              <a:t>07/10</a:t>
            </a:r>
          </a:p>
        </p:txBody>
      </p:sp>
      <p:grpSp>
        <p:nvGrpSpPr>
          <p:cNvPr id="20" name="Group 20"/>
          <p:cNvGrpSpPr/>
          <p:nvPr/>
        </p:nvGrpSpPr>
        <p:grpSpPr>
          <a:xfrm>
            <a:off x="8674905" y="9544050"/>
            <a:ext cx="473857" cy="473857"/>
            <a:chOff x="0" y="0"/>
            <a:chExt cx="812800" cy="812800"/>
          </a:xfrm>
        </p:grpSpPr>
        <p:sp>
          <p:nvSpPr>
            <p:cNvPr id="21" name="Freeform 21"/>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24225C"/>
            </a:solidFill>
          </p:spPr>
        </p:sp>
        <p:sp>
          <p:nvSpPr>
            <p:cNvPr id="22" name="TextBox 22"/>
            <p:cNvSpPr txBox="1"/>
            <p:nvPr/>
          </p:nvSpPr>
          <p:spPr>
            <a:xfrm>
              <a:off x="76200" y="104775"/>
              <a:ext cx="660400" cy="631825"/>
            </a:xfrm>
            <a:prstGeom prst="rect">
              <a:avLst/>
            </a:prstGeom>
          </p:spPr>
          <p:txBody>
            <a:bodyPr lIns="50800" tIns="50800" rIns="50800" bIns="50800" rtlCol="0" anchor="ctr"/>
            <a:lstStyle/>
            <a:p>
              <a:pPr algn="ctr">
                <a:lnSpc>
                  <a:spcPts val="2000"/>
                </a:lnSpc>
              </a:pPr>
              <a:endParaRPr>
                <a:solidFill>
                  <a:prstClr val="black"/>
                </a:solidFill>
              </a:endParaRPr>
            </a:p>
          </p:txBody>
        </p:sp>
      </p:grpSp>
      <p:grpSp>
        <p:nvGrpSpPr>
          <p:cNvPr id="23" name="Group 23"/>
          <p:cNvGrpSpPr/>
          <p:nvPr/>
        </p:nvGrpSpPr>
        <p:grpSpPr>
          <a:xfrm>
            <a:off x="9139238" y="9544050"/>
            <a:ext cx="473857" cy="473857"/>
            <a:chOff x="0" y="0"/>
            <a:chExt cx="812800" cy="812800"/>
          </a:xfrm>
        </p:grpSpPr>
        <p:sp>
          <p:nvSpPr>
            <p:cNvPr id="24" name="Freeform 24"/>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24225C"/>
            </a:solidFill>
          </p:spPr>
        </p:sp>
        <p:sp>
          <p:nvSpPr>
            <p:cNvPr id="25" name="TextBox 25"/>
            <p:cNvSpPr txBox="1"/>
            <p:nvPr/>
          </p:nvSpPr>
          <p:spPr>
            <a:xfrm>
              <a:off x="76200" y="104775"/>
              <a:ext cx="660400" cy="631825"/>
            </a:xfrm>
            <a:prstGeom prst="rect">
              <a:avLst/>
            </a:prstGeom>
          </p:spPr>
          <p:txBody>
            <a:bodyPr lIns="50800" tIns="50800" rIns="50800" bIns="50800" rtlCol="0" anchor="ctr"/>
            <a:lstStyle/>
            <a:p>
              <a:pPr algn="ctr">
                <a:lnSpc>
                  <a:spcPts val="2000"/>
                </a:lnSpc>
              </a:pPr>
              <a:endParaRPr>
                <a:solidFill>
                  <a:prstClr val="black"/>
                </a:solidFill>
              </a:endParaRPr>
            </a:p>
          </p:txBody>
        </p:sp>
      </p:grpSp>
      <p:grpSp>
        <p:nvGrpSpPr>
          <p:cNvPr id="26" name="Group 26"/>
          <p:cNvGrpSpPr/>
          <p:nvPr/>
        </p:nvGrpSpPr>
        <p:grpSpPr>
          <a:xfrm>
            <a:off x="8911834" y="9544050"/>
            <a:ext cx="464332" cy="473857"/>
            <a:chOff x="0" y="0"/>
            <a:chExt cx="122293" cy="124802"/>
          </a:xfrm>
        </p:grpSpPr>
        <p:sp>
          <p:nvSpPr>
            <p:cNvPr id="27" name="Freeform 27"/>
            <p:cNvSpPr/>
            <p:nvPr/>
          </p:nvSpPr>
          <p:spPr>
            <a:xfrm>
              <a:off x="0" y="0"/>
              <a:ext cx="122293" cy="124802"/>
            </a:xfrm>
            <a:custGeom>
              <a:avLst/>
              <a:gdLst/>
              <a:ahLst/>
              <a:cxnLst/>
              <a:rect l="l" t="t" r="r" b="b"/>
              <a:pathLst>
                <a:path w="122293" h="124802">
                  <a:moveTo>
                    <a:pt x="0" y="0"/>
                  </a:moveTo>
                  <a:lnTo>
                    <a:pt x="122293" y="0"/>
                  </a:lnTo>
                  <a:lnTo>
                    <a:pt x="122293" y="124802"/>
                  </a:lnTo>
                  <a:lnTo>
                    <a:pt x="0" y="124802"/>
                  </a:lnTo>
                  <a:close/>
                </a:path>
              </a:pathLst>
            </a:custGeom>
            <a:solidFill>
              <a:srgbClr val="24225C"/>
            </a:solidFill>
          </p:spPr>
        </p:sp>
        <p:sp>
          <p:nvSpPr>
            <p:cNvPr id="28" name="TextBox 28"/>
            <p:cNvSpPr txBox="1"/>
            <p:nvPr/>
          </p:nvSpPr>
          <p:spPr>
            <a:xfrm>
              <a:off x="0" y="28575"/>
              <a:ext cx="812800" cy="784225"/>
            </a:xfrm>
            <a:prstGeom prst="rect">
              <a:avLst/>
            </a:prstGeom>
          </p:spPr>
          <p:txBody>
            <a:bodyPr lIns="50800" tIns="50800" rIns="50800" bIns="50800" rtlCol="0" anchor="ctr"/>
            <a:lstStyle/>
            <a:p>
              <a:pPr algn="ctr">
                <a:lnSpc>
                  <a:spcPts val="2000"/>
                </a:lnSpc>
              </a:pPr>
              <a:endParaRPr>
                <a:solidFill>
                  <a:prstClr val="black"/>
                </a:solidFill>
              </a:endParaRPr>
            </a:p>
          </p:txBody>
        </p:sp>
      </p:grpSp>
      <p:pic>
        <p:nvPicPr>
          <p:cNvPr id="29" name="Picture 29"/>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973740" y="9648895"/>
            <a:ext cx="350045" cy="281309"/>
          </a:xfrm>
          <a:prstGeom prst="rect">
            <a:avLst/>
          </a:prstGeom>
        </p:spPr>
      </p:pic>
      <p:sp>
        <p:nvSpPr>
          <p:cNvPr id="30" name="TextBox 30"/>
          <p:cNvSpPr txBox="1"/>
          <p:nvPr/>
        </p:nvSpPr>
        <p:spPr>
          <a:xfrm>
            <a:off x="9510094" y="3286656"/>
            <a:ext cx="6972904" cy="4042665"/>
          </a:xfrm>
          <a:prstGeom prst="rect">
            <a:avLst/>
          </a:prstGeom>
        </p:spPr>
        <p:txBody>
          <a:bodyPr lIns="0" tIns="0" rIns="0" bIns="0" rtlCol="0" anchor="t">
            <a:spAutoFit/>
          </a:bodyPr>
          <a:lstStyle/>
          <a:p>
            <a:pPr algn="ctr">
              <a:lnSpc>
                <a:spcPts val="4587"/>
              </a:lnSpc>
            </a:pPr>
            <a:r>
              <a:rPr lang="en-US" sz="3099" spc="229">
                <a:solidFill>
                  <a:srgbClr val="FFFFFF"/>
                </a:solidFill>
                <a:latin typeface="Barlow Light Bold"/>
              </a:rPr>
              <a:t>Situații urgență: număr unic de apel 112</a:t>
            </a:r>
          </a:p>
          <a:p>
            <a:pPr>
              <a:lnSpc>
                <a:spcPts val="4587"/>
              </a:lnSpc>
            </a:pPr>
            <a:endParaRPr lang="en-US" sz="3099" spc="229">
              <a:solidFill>
                <a:srgbClr val="FFFFFF"/>
              </a:solidFill>
              <a:latin typeface="Barlow Light Bold"/>
            </a:endParaRPr>
          </a:p>
          <a:p>
            <a:pPr marL="669285" lvl="1" indent="-334642">
              <a:lnSpc>
                <a:spcPts val="4587"/>
              </a:lnSpc>
              <a:buFont typeface="Arial"/>
              <a:buChar char="•"/>
            </a:pPr>
            <a:r>
              <a:rPr lang="en-US" sz="3099" spc="229">
                <a:solidFill>
                  <a:srgbClr val="FFFFFF"/>
                </a:solidFill>
                <a:latin typeface="Barlow Light"/>
              </a:rPr>
              <a:t>Victime care prezintă urme ale unor traume</a:t>
            </a:r>
          </a:p>
          <a:p>
            <a:pPr marL="669285" lvl="1" indent="-334642">
              <a:lnSpc>
                <a:spcPts val="4587"/>
              </a:lnSpc>
              <a:buFont typeface="Arial"/>
              <a:buChar char="•"/>
            </a:pPr>
            <a:r>
              <a:rPr lang="en-US" sz="3099" spc="229">
                <a:solidFill>
                  <a:srgbClr val="FFFFFF"/>
                </a:solidFill>
                <a:latin typeface="Barlow Light"/>
              </a:rPr>
              <a:t>Victime însoțite - afișează teamă față de acestea</a:t>
            </a:r>
          </a:p>
        </p:txBody>
      </p:sp>
      <p:sp>
        <p:nvSpPr>
          <p:cNvPr id="31" name="TextBox 31"/>
          <p:cNvSpPr txBox="1"/>
          <p:nvPr/>
        </p:nvSpPr>
        <p:spPr>
          <a:xfrm>
            <a:off x="1028700" y="3436325"/>
            <a:ext cx="7640110" cy="971550"/>
          </a:xfrm>
          <a:prstGeom prst="rect">
            <a:avLst/>
          </a:prstGeom>
        </p:spPr>
        <p:txBody>
          <a:bodyPr lIns="0" tIns="0" rIns="0" bIns="0" rtlCol="0" anchor="t">
            <a:spAutoFit/>
          </a:bodyPr>
          <a:lstStyle/>
          <a:p>
            <a:pPr>
              <a:lnSpc>
                <a:spcPts val="3899"/>
              </a:lnSpc>
            </a:pPr>
            <a:r>
              <a:rPr lang="en-US" sz="2999">
                <a:solidFill>
                  <a:srgbClr val="24225C"/>
                </a:solidFill>
                <a:latin typeface="Barlow Light Bold"/>
              </a:rPr>
              <a:t>Mesaje de încurajare - victimele și-au pierdut încredrea în sine, sunt puternic influențate.</a:t>
            </a:r>
          </a:p>
        </p:txBody>
      </p:sp>
    </p:spTree>
    <p:extLst>
      <p:ext uri="{BB962C8B-B14F-4D97-AF65-F5344CB8AC3E}">
        <p14:creationId xmlns:p14="http://schemas.microsoft.com/office/powerpoint/2010/main" val="309328613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rot="5400000" flipH="1">
            <a:off x="9134475" y="0"/>
            <a:ext cx="10287000" cy="10287000"/>
          </a:xfrm>
          <a:prstGeom prst="rect">
            <a:avLst/>
          </a:prstGeom>
        </p:spPr>
      </p:pic>
      <p:pic>
        <p:nvPicPr>
          <p:cNvPr id="3" name="Picture 3"/>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rot="5400000" flipH="1">
            <a:off x="-1143000" y="0"/>
            <a:ext cx="10287000" cy="10287000"/>
          </a:xfrm>
          <a:prstGeom prst="rect">
            <a:avLst/>
          </a:prstGeom>
        </p:spPr>
      </p:pic>
      <p:grpSp>
        <p:nvGrpSpPr>
          <p:cNvPr id="4" name="Group 4"/>
          <p:cNvGrpSpPr/>
          <p:nvPr/>
        </p:nvGrpSpPr>
        <p:grpSpPr>
          <a:xfrm>
            <a:off x="798184" y="812292"/>
            <a:ext cx="16714156" cy="8115300"/>
            <a:chOff x="0" y="0"/>
            <a:chExt cx="3912680" cy="1899741"/>
          </a:xfrm>
        </p:grpSpPr>
        <p:sp>
          <p:nvSpPr>
            <p:cNvPr id="5" name="Freeform 5"/>
            <p:cNvSpPr/>
            <p:nvPr/>
          </p:nvSpPr>
          <p:spPr>
            <a:xfrm>
              <a:off x="0" y="0"/>
              <a:ext cx="3912680" cy="1899741"/>
            </a:xfrm>
            <a:custGeom>
              <a:avLst/>
              <a:gdLst/>
              <a:ahLst/>
              <a:cxnLst/>
              <a:rect l="l" t="t" r="r" b="b"/>
              <a:pathLst>
                <a:path w="3912680" h="1899741">
                  <a:moveTo>
                    <a:pt x="3788220" y="1899741"/>
                  </a:moveTo>
                  <a:lnTo>
                    <a:pt x="124460" y="1899741"/>
                  </a:lnTo>
                  <a:cubicBezTo>
                    <a:pt x="55880" y="1899741"/>
                    <a:pt x="0" y="1843861"/>
                    <a:pt x="0" y="1775281"/>
                  </a:cubicBezTo>
                  <a:lnTo>
                    <a:pt x="0" y="124460"/>
                  </a:lnTo>
                  <a:cubicBezTo>
                    <a:pt x="0" y="55880"/>
                    <a:pt x="55880" y="0"/>
                    <a:pt x="124460" y="0"/>
                  </a:cubicBezTo>
                  <a:lnTo>
                    <a:pt x="3788220" y="0"/>
                  </a:lnTo>
                  <a:cubicBezTo>
                    <a:pt x="3856800" y="0"/>
                    <a:pt x="3912680" y="55880"/>
                    <a:pt x="3912680" y="124460"/>
                  </a:cubicBezTo>
                  <a:lnTo>
                    <a:pt x="3912680" y="1775281"/>
                  </a:lnTo>
                  <a:cubicBezTo>
                    <a:pt x="3912680" y="1843861"/>
                    <a:pt x="3856800" y="1899741"/>
                    <a:pt x="3788220" y="1899741"/>
                  </a:cubicBezTo>
                  <a:close/>
                </a:path>
              </a:pathLst>
            </a:custGeom>
            <a:solidFill>
              <a:srgbClr val="FFFFFF"/>
            </a:solidFill>
          </p:spPr>
        </p:sp>
      </p:grpSp>
      <p:grpSp>
        <p:nvGrpSpPr>
          <p:cNvPr id="6" name="Group 6"/>
          <p:cNvGrpSpPr/>
          <p:nvPr/>
        </p:nvGrpSpPr>
        <p:grpSpPr>
          <a:xfrm>
            <a:off x="7498491" y="1876956"/>
            <a:ext cx="9174511" cy="6274102"/>
            <a:chOff x="0" y="0"/>
            <a:chExt cx="2147696" cy="1468728"/>
          </a:xfrm>
        </p:grpSpPr>
        <p:sp>
          <p:nvSpPr>
            <p:cNvPr id="7" name="Freeform 7"/>
            <p:cNvSpPr/>
            <p:nvPr/>
          </p:nvSpPr>
          <p:spPr>
            <a:xfrm>
              <a:off x="0" y="0"/>
              <a:ext cx="2147696" cy="1468728"/>
            </a:xfrm>
            <a:custGeom>
              <a:avLst/>
              <a:gdLst/>
              <a:ahLst/>
              <a:cxnLst/>
              <a:rect l="l" t="t" r="r" b="b"/>
              <a:pathLst>
                <a:path w="2147696" h="1468728">
                  <a:moveTo>
                    <a:pt x="2023236" y="1468728"/>
                  </a:moveTo>
                  <a:lnTo>
                    <a:pt x="124460" y="1468728"/>
                  </a:lnTo>
                  <a:cubicBezTo>
                    <a:pt x="55880" y="1468728"/>
                    <a:pt x="0" y="1412848"/>
                    <a:pt x="0" y="1344268"/>
                  </a:cubicBezTo>
                  <a:lnTo>
                    <a:pt x="0" y="124460"/>
                  </a:lnTo>
                  <a:cubicBezTo>
                    <a:pt x="0" y="55880"/>
                    <a:pt x="55880" y="0"/>
                    <a:pt x="124460" y="0"/>
                  </a:cubicBezTo>
                  <a:lnTo>
                    <a:pt x="2023236" y="0"/>
                  </a:lnTo>
                  <a:cubicBezTo>
                    <a:pt x="2091816" y="0"/>
                    <a:pt x="2147696" y="55880"/>
                    <a:pt x="2147696" y="124460"/>
                  </a:cubicBezTo>
                  <a:lnTo>
                    <a:pt x="2147696" y="1344268"/>
                  </a:lnTo>
                  <a:cubicBezTo>
                    <a:pt x="2147696" y="1412848"/>
                    <a:pt x="2091816" y="1468728"/>
                    <a:pt x="2023236" y="1468728"/>
                  </a:cubicBezTo>
                  <a:close/>
                </a:path>
              </a:pathLst>
            </a:custGeom>
            <a:solidFill>
              <a:srgbClr val="1D2896"/>
            </a:solidFill>
          </p:spPr>
        </p:sp>
      </p:grpSp>
      <p:sp>
        <p:nvSpPr>
          <p:cNvPr id="8" name="TextBox 8"/>
          <p:cNvSpPr txBox="1"/>
          <p:nvPr/>
        </p:nvSpPr>
        <p:spPr>
          <a:xfrm>
            <a:off x="1428750" y="1021842"/>
            <a:ext cx="9167461" cy="847725"/>
          </a:xfrm>
          <a:prstGeom prst="rect">
            <a:avLst/>
          </a:prstGeom>
        </p:spPr>
        <p:txBody>
          <a:bodyPr lIns="0" tIns="0" rIns="0" bIns="0" rtlCol="0" anchor="t">
            <a:spAutoFit/>
          </a:bodyPr>
          <a:lstStyle/>
          <a:p>
            <a:pPr>
              <a:lnSpc>
                <a:spcPts val="6299"/>
              </a:lnSpc>
            </a:pPr>
            <a:r>
              <a:rPr lang="en-US" sz="6999">
                <a:solidFill>
                  <a:srgbClr val="24225C"/>
                </a:solidFill>
                <a:latin typeface="Assistant Bold"/>
              </a:rPr>
              <a:t>CE TREBUIE SĂ FACEM ?</a:t>
            </a:r>
          </a:p>
        </p:txBody>
      </p:sp>
      <p:grpSp>
        <p:nvGrpSpPr>
          <p:cNvPr id="9" name="Group 9"/>
          <p:cNvGrpSpPr/>
          <p:nvPr/>
        </p:nvGrpSpPr>
        <p:grpSpPr>
          <a:xfrm>
            <a:off x="15701935" y="9544050"/>
            <a:ext cx="473857" cy="473857"/>
            <a:chOff x="0" y="0"/>
            <a:chExt cx="812800" cy="812800"/>
          </a:xfrm>
        </p:grpSpPr>
        <p:sp>
          <p:nvSpPr>
            <p:cNvPr id="10" name="Freeform 10"/>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24225C"/>
            </a:solidFill>
          </p:spPr>
        </p:sp>
        <p:sp>
          <p:nvSpPr>
            <p:cNvPr id="11" name="TextBox 11"/>
            <p:cNvSpPr txBox="1"/>
            <p:nvPr/>
          </p:nvSpPr>
          <p:spPr>
            <a:xfrm>
              <a:off x="76200" y="104775"/>
              <a:ext cx="660400" cy="631825"/>
            </a:xfrm>
            <a:prstGeom prst="rect">
              <a:avLst/>
            </a:prstGeom>
          </p:spPr>
          <p:txBody>
            <a:bodyPr lIns="50800" tIns="50800" rIns="50800" bIns="50800" rtlCol="0" anchor="ctr"/>
            <a:lstStyle/>
            <a:p>
              <a:pPr algn="ctr">
                <a:lnSpc>
                  <a:spcPts val="2000"/>
                </a:lnSpc>
              </a:pPr>
              <a:endParaRPr/>
            </a:p>
          </p:txBody>
        </p:sp>
      </p:grpSp>
      <p:grpSp>
        <p:nvGrpSpPr>
          <p:cNvPr id="12" name="Group 12"/>
          <p:cNvGrpSpPr/>
          <p:nvPr/>
        </p:nvGrpSpPr>
        <p:grpSpPr>
          <a:xfrm>
            <a:off x="16790205" y="9544050"/>
            <a:ext cx="473857" cy="473857"/>
            <a:chOff x="0" y="0"/>
            <a:chExt cx="812800" cy="812800"/>
          </a:xfrm>
        </p:grpSpPr>
        <p:sp>
          <p:nvSpPr>
            <p:cNvPr id="13" name="Freeform 13"/>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24225C"/>
            </a:solidFill>
          </p:spPr>
        </p:sp>
        <p:sp>
          <p:nvSpPr>
            <p:cNvPr id="14" name="TextBox 14"/>
            <p:cNvSpPr txBox="1"/>
            <p:nvPr/>
          </p:nvSpPr>
          <p:spPr>
            <a:xfrm>
              <a:off x="76200" y="104775"/>
              <a:ext cx="660400" cy="631825"/>
            </a:xfrm>
            <a:prstGeom prst="rect">
              <a:avLst/>
            </a:prstGeom>
          </p:spPr>
          <p:txBody>
            <a:bodyPr lIns="50800" tIns="50800" rIns="50800" bIns="50800" rtlCol="0" anchor="ctr"/>
            <a:lstStyle/>
            <a:p>
              <a:pPr algn="ctr">
                <a:lnSpc>
                  <a:spcPts val="2000"/>
                </a:lnSpc>
              </a:pPr>
              <a:endParaRPr/>
            </a:p>
          </p:txBody>
        </p:sp>
      </p:grpSp>
      <p:grpSp>
        <p:nvGrpSpPr>
          <p:cNvPr id="15" name="Group 15"/>
          <p:cNvGrpSpPr/>
          <p:nvPr/>
        </p:nvGrpSpPr>
        <p:grpSpPr>
          <a:xfrm>
            <a:off x="15938863" y="9544050"/>
            <a:ext cx="1088270" cy="473857"/>
            <a:chOff x="0" y="0"/>
            <a:chExt cx="286623" cy="124802"/>
          </a:xfrm>
        </p:grpSpPr>
        <p:sp>
          <p:nvSpPr>
            <p:cNvPr id="16" name="Freeform 16"/>
            <p:cNvSpPr/>
            <p:nvPr/>
          </p:nvSpPr>
          <p:spPr>
            <a:xfrm>
              <a:off x="0" y="0"/>
              <a:ext cx="286623" cy="124802"/>
            </a:xfrm>
            <a:custGeom>
              <a:avLst/>
              <a:gdLst/>
              <a:ahLst/>
              <a:cxnLst/>
              <a:rect l="l" t="t" r="r" b="b"/>
              <a:pathLst>
                <a:path w="286623" h="124802">
                  <a:moveTo>
                    <a:pt x="0" y="0"/>
                  </a:moveTo>
                  <a:lnTo>
                    <a:pt x="286623" y="0"/>
                  </a:lnTo>
                  <a:lnTo>
                    <a:pt x="286623" y="124802"/>
                  </a:lnTo>
                  <a:lnTo>
                    <a:pt x="0" y="124802"/>
                  </a:lnTo>
                  <a:close/>
                </a:path>
              </a:pathLst>
            </a:custGeom>
            <a:solidFill>
              <a:srgbClr val="24225C"/>
            </a:solidFill>
          </p:spPr>
        </p:sp>
        <p:sp>
          <p:nvSpPr>
            <p:cNvPr id="17" name="TextBox 17"/>
            <p:cNvSpPr txBox="1"/>
            <p:nvPr/>
          </p:nvSpPr>
          <p:spPr>
            <a:xfrm>
              <a:off x="0" y="28575"/>
              <a:ext cx="812800" cy="784225"/>
            </a:xfrm>
            <a:prstGeom prst="rect">
              <a:avLst/>
            </a:prstGeom>
          </p:spPr>
          <p:txBody>
            <a:bodyPr lIns="50800" tIns="50800" rIns="50800" bIns="50800" rtlCol="0" anchor="ctr"/>
            <a:lstStyle/>
            <a:p>
              <a:pPr algn="ctr">
                <a:lnSpc>
                  <a:spcPts val="2000"/>
                </a:lnSpc>
              </a:pPr>
              <a:endParaRPr/>
            </a:p>
          </p:txBody>
        </p:sp>
      </p:grpSp>
      <p:sp>
        <p:nvSpPr>
          <p:cNvPr id="18" name="TextBox 18"/>
          <p:cNvSpPr txBox="1"/>
          <p:nvPr/>
        </p:nvSpPr>
        <p:spPr>
          <a:xfrm>
            <a:off x="15938863" y="9660329"/>
            <a:ext cx="1088270" cy="269875"/>
          </a:xfrm>
          <a:prstGeom prst="rect">
            <a:avLst/>
          </a:prstGeom>
        </p:spPr>
        <p:txBody>
          <a:bodyPr lIns="0" tIns="0" rIns="0" bIns="0" rtlCol="0" anchor="t">
            <a:spAutoFit/>
          </a:bodyPr>
          <a:lstStyle/>
          <a:p>
            <a:pPr algn="ctr">
              <a:lnSpc>
                <a:spcPts val="2000"/>
              </a:lnSpc>
            </a:pPr>
            <a:r>
              <a:rPr lang="en-US" sz="2000">
                <a:solidFill>
                  <a:srgbClr val="FFFFFF"/>
                </a:solidFill>
                <a:latin typeface="Kollektif"/>
              </a:rPr>
              <a:t>07/10</a:t>
            </a:r>
          </a:p>
        </p:txBody>
      </p:sp>
      <p:grpSp>
        <p:nvGrpSpPr>
          <p:cNvPr id="19" name="Group 19"/>
          <p:cNvGrpSpPr/>
          <p:nvPr/>
        </p:nvGrpSpPr>
        <p:grpSpPr>
          <a:xfrm>
            <a:off x="8674905" y="9544050"/>
            <a:ext cx="473857" cy="473857"/>
            <a:chOff x="0" y="0"/>
            <a:chExt cx="812800" cy="812800"/>
          </a:xfrm>
        </p:grpSpPr>
        <p:sp>
          <p:nvSpPr>
            <p:cNvPr id="20" name="Freeform 20"/>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24225C"/>
            </a:solidFill>
          </p:spPr>
        </p:sp>
        <p:sp>
          <p:nvSpPr>
            <p:cNvPr id="21" name="TextBox 21"/>
            <p:cNvSpPr txBox="1"/>
            <p:nvPr/>
          </p:nvSpPr>
          <p:spPr>
            <a:xfrm>
              <a:off x="76200" y="104775"/>
              <a:ext cx="660400" cy="631825"/>
            </a:xfrm>
            <a:prstGeom prst="rect">
              <a:avLst/>
            </a:prstGeom>
          </p:spPr>
          <p:txBody>
            <a:bodyPr lIns="50800" tIns="50800" rIns="50800" bIns="50800" rtlCol="0" anchor="ctr"/>
            <a:lstStyle/>
            <a:p>
              <a:pPr algn="ctr">
                <a:lnSpc>
                  <a:spcPts val="2000"/>
                </a:lnSpc>
              </a:pPr>
              <a:endParaRPr/>
            </a:p>
          </p:txBody>
        </p:sp>
      </p:grpSp>
      <p:grpSp>
        <p:nvGrpSpPr>
          <p:cNvPr id="22" name="Group 22"/>
          <p:cNvGrpSpPr/>
          <p:nvPr/>
        </p:nvGrpSpPr>
        <p:grpSpPr>
          <a:xfrm>
            <a:off x="9139238" y="9544050"/>
            <a:ext cx="473857" cy="473857"/>
            <a:chOff x="0" y="0"/>
            <a:chExt cx="812800" cy="812800"/>
          </a:xfrm>
        </p:grpSpPr>
        <p:sp>
          <p:nvSpPr>
            <p:cNvPr id="23" name="Freeform 23"/>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24225C"/>
            </a:solidFill>
          </p:spPr>
        </p:sp>
        <p:sp>
          <p:nvSpPr>
            <p:cNvPr id="24" name="TextBox 24"/>
            <p:cNvSpPr txBox="1"/>
            <p:nvPr/>
          </p:nvSpPr>
          <p:spPr>
            <a:xfrm>
              <a:off x="76200" y="104775"/>
              <a:ext cx="660400" cy="631825"/>
            </a:xfrm>
            <a:prstGeom prst="rect">
              <a:avLst/>
            </a:prstGeom>
          </p:spPr>
          <p:txBody>
            <a:bodyPr lIns="50800" tIns="50800" rIns="50800" bIns="50800" rtlCol="0" anchor="ctr"/>
            <a:lstStyle/>
            <a:p>
              <a:pPr algn="ctr">
                <a:lnSpc>
                  <a:spcPts val="2000"/>
                </a:lnSpc>
              </a:pPr>
              <a:endParaRPr/>
            </a:p>
          </p:txBody>
        </p:sp>
      </p:grpSp>
      <p:grpSp>
        <p:nvGrpSpPr>
          <p:cNvPr id="25" name="Group 25"/>
          <p:cNvGrpSpPr/>
          <p:nvPr/>
        </p:nvGrpSpPr>
        <p:grpSpPr>
          <a:xfrm>
            <a:off x="8911834" y="9544050"/>
            <a:ext cx="464332" cy="473857"/>
            <a:chOff x="0" y="0"/>
            <a:chExt cx="122293" cy="124802"/>
          </a:xfrm>
        </p:grpSpPr>
        <p:sp>
          <p:nvSpPr>
            <p:cNvPr id="26" name="Freeform 26"/>
            <p:cNvSpPr/>
            <p:nvPr/>
          </p:nvSpPr>
          <p:spPr>
            <a:xfrm>
              <a:off x="0" y="0"/>
              <a:ext cx="122293" cy="124802"/>
            </a:xfrm>
            <a:custGeom>
              <a:avLst/>
              <a:gdLst/>
              <a:ahLst/>
              <a:cxnLst/>
              <a:rect l="l" t="t" r="r" b="b"/>
              <a:pathLst>
                <a:path w="122293" h="124802">
                  <a:moveTo>
                    <a:pt x="0" y="0"/>
                  </a:moveTo>
                  <a:lnTo>
                    <a:pt x="122293" y="0"/>
                  </a:lnTo>
                  <a:lnTo>
                    <a:pt x="122293" y="124802"/>
                  </a:lnTo>
                  <a:lnTo>
                    <a:pt x="0" y="124802"/>
                  </a:lnTo>
                  <a:close/>
                </a:path>
              </a:pathLst>
            </a:custGeom>
            <a:solidFill>
              <a:srgbClr val="24225C"/>
            </a:solidFill>
          </p:spPr>
        </p:sp>
        <p:sp>
          <p:nvSpPr>
            <p:cNvPr id="27" name="TextBox 27"/>
            <p:cNvSpPr txBox="1"/>
            <p:nvPr/>
          </p:nvSpPr>
          <p:spPr>
            <a:xfrm>
              <a:off x="0" y="28575"/>
              <a:ext cx="812800" cy="784225"/>
            </a:xfrm>
            <a:prstGeom prst="rect">
              <a:avLst/>
            </a:prstGeom>
          </p:spPr>
          <p:txBody>
            <a:bodyPr lIns="50800" tIns="50800" rIns="50800" bIns="50800" rtlCol="0" anchor="ctr"/>
            <a:lstStyle/>
            <a:p>
              <a:pPr algn="ctr">
                <a:lnSpc>
                  <a:spcPts val="2000"/>
                </a:lnSpc>
              </a:pPr>
              <a:endParaRPr/>
            </a:p>
          </p:txBody>
        </p:sp>
      </p:grpSp>
      <p:pic>
        <p:nvPicPr>
          <p:cNvPr id="28" name="Picture 28"/>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973740" y="9648895"/>
            <a:ext cx="350045" cy="281309"/>
          </a:xfrm>
          <a:prstGeom prst="rect">
            <a:avLst/>
          </a:prstGeom>
        </p:spPr>
      </p:pic>
      <p:sp>
        <p:nvSpPr>
          <p:cNvPr id="29" name="TextBox 29"/>
          <p:cNvSpPr txBox="1"/>
          <p:nvPr/>
        </p:nvSpPr>
        <p:spPr>
          <a:xfrm>
            <a:off x="7831363" y="2075052"/>
            <a:ext cx="8651636" cy="6947790"/>
          </a:xfrm>
          <a:prstGeom prst="rect">
            <a:avLst/>
          </a:prstGeom>
        </p:spPr>
        <p:txBody>
          <a:bodyPr lIns="0" tIns="0" rIns="0" bIns="0" rtlCol="0" anchor="t">
            <a:spAutoFit/>
          </a:bodyPr>
          <a:lstStyle/>
          <a:p>
            <a:pPr marL="669285" lvl="1" indent="-334642">
              <a:lnSpc>
                <a:spcPts val="4587"/>
              </a:lnSpc>
              <a:buFont typeface="Arial"/>
              <a:buChar char="•"/>
            </a:pPr>
            <a:r>
              <a:rPr lang="en-US" sz="3099" spc="229">
                <a:solidFill>
                  <a:srgbClr val="FFFFFF"/>
                </a:solidFill>
                <a:latin typeface="Barlow Light Bold"/>
              </a:rPr>
              <a:t>Poliției</a:t>
            </a:r>
          </a:p>
          <a:p>
            <a:pPr marL="669285" lvl="1" indent="-334642">
              <a:lnSpc>
                <a:spcPts val="4587"/>
              </a:lnSpc>
              <a:buFont typeface="Arial"/>
              <a:buChar char="•"/>
            </a:pPr>
            <a:r>
              <a:rPr lang="en-US" sz="3099" spc="229">
                <a:solidFill>
                  <a:srgbClr val="FFFFFF"/>
                </a:solidFill>
                <a:latin typeface="Barlow Light Bold"/>
              </a:rPr>
              <a:t>Misiunilor diplomatice ale României în străinătate</a:t>
            </a:r>
          </a:p>
          <a:p>
            <a:pPr marL="669285" lvl="1" indent="-334642">
              <a:lnSpc>
                <a:spcPts val="4587"/>
              </a:lnSpc>
              <a:buFont typeface="Arial"/>
              <a:buChar char="•"/>
            </a:pPr>
            <a:r>
              <a:rPr lang="en-US" sz="3099" spc="88">
                <a:solidFill>
                  <a:srgbClr val="FFFFFF"/>
                </a:solidFill>
                <a:latin typeface="Arimo Bold"/>
              </a:rPr>
              <a:t>Liniei Telverde a ANITP 0800.800.678 sau din strainatate la 004.021.313.31.00</a:t>
            </a:r>
          </a:p>
          <a:p>
            <a:pPr marL="669285" lvl="1" indent="-334642">
              <a:lnSpc>
                <a:spcPts val="4587"/>
              </a:lnSpc>
              <a:buFont typeface="Arial"/>
              <a:buChar char="•"/>
            </a:pPr>
            <a:r>
              <a:rPr lang="en-US" sz="3099" spc="88">
                <a:solidFill>
                  <a:srgbClr val="FFFFFF"/>
                </a:solidFill>
                <a:latin typeface="Arimo Bold"/>
              </a:rPr>
              <a:t>Organizatiilor neguvernamentale de specialitate</a:t>
            </a:r>
          </a:p>
          <a:p>
            <a:pPr marL="669285" lvl="1" indent="-334642">
              <a:lnSpc>
                <a:spcPts val="4587"/>
              </a:lnSpc>
              <a:buFont typeface="Arial"/>
              <a:buChar char="•"/>
            </a:pPr>
            <a:r>
              <a:rPr lang="en-US" sz="3099" spc="229">
                <a:solidFill>
                  <a:srgbClr val="FFFFFF"/>
                </a:solidFill>
                <a:latin typeface="Barlow Light Bold"/>
              </a:rPr>
              <a:t>119 - Număr unic de telefon la nivel național pentru cazurile de abuz împotriva copiilor</a:t>
            </a:r>
          </a:p>
          <a:p>
            <a:pPr>
              <a:lnSpc>
                <a:spcPts val="4587"/>
              </a:lnSpc>
            </a:pPr>
            <a:endParaRPr lang="en-US" sz="3099" spc="229">
              <a:solidFill>
                <a:srgbClr val="FFFFFF"/>
              </a:solidFill>
              <a:latin typeface="Barlow Light Bold"/>
            </a:endParaRPr>
          </a:p>
          <a:p>
            <a:pPr>
              <a:lnSpc>
                <a:spcPts val="4587"/>
              </a:lnSpc>
            </a:pPr>
            <a:endParaRPr lang="en-US" sz="3099" spc="229">
              <a:solidFill>
                <a:srgbClr val="FFFFFF"/>
              </a:solidFill>
              <a:latin typeface="Barlow Light Bold"/>
            </a:endParaRPr>
          </a:p>
        </p:txBody>
      </p:sp>
      <p:sp>
        <p:nvSpPr>
          <p:cNvPr id="30" name="TextBox 30"/>
          <p:cNvSpPr txBox="1"/>
          <p:nvPr/>
        </p:nvSpPr>
        <p:spPr>
          <a:xfrm>
            <a:off x="1330278" y="3360125"/>
            <a:ext cx="6292038" cy="1457325"/>
          </a:xfrm>
          <a:prstGeom prst="rect">
            <a:avLst/>
          </a:prstGeom>
        </p:spPr>
        <p:txBody>
          <a:bodyPr lIns="0" tIns="0" rIns="0" bIns="0" rtlCol="0" anchor="t">
            <a:spAutoFit/>
          </a:bodyPr>
          <a:lstStyle/>
          <a:p>
            <a:pPr>
              <a:lnSpc>
                <a:spcPts val="3899"/>
              </a:lnSpc>
            </a:pPr>
            <a:r>
              <a:rPr lang="en-US" sz="2999">
                <a:solidFill>
                  <a:srgbClr val="24225C"/>
                </a:solidFill>
                <a:latin typeface="Barlow Light Bold"/>
              </a:rPr>
              <a:t>Cui te poți adresa pentru a ajuta o victimă a traficlui de persoane?</a:t>
            </a:r>
          </a:p>
          <a:p>
            <a:pPr>
              <a:lnSpc>
                <a:spcPts val="3899"/>
              </a:lnSpc>
            </a:pPr>
            <a:endParaRPr lang="en-US" sz="2999">
              <a:solidFill>
                <a:srgbClr val="24225C"/>
              </a:solidFill>
              <a:latin typeface="Barlow Light Bold"/>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290476" y="2340308"/>
            <a:ext cx="14231243" cy="4824729"/>
          </a:xfrm>
          <a:prstGeom prst="rect">
            <a:avLst/>
          </a:prstGeom>
        </p:spPr>
        <p:txBody>
          <a:bodyPr lIns="0" tIns="0" rIns="0" bIns="0" rtlCol="0" anchor="t">
            <a:spAutoFit/>
          </a:bodyPr>
          <a:lstStyle/>
          <a:p>
            <a:pPr>
              <a:lnSpc>
                <a:spcPts val="3199"/>
              </a:lnSpc>
              <a:spcBef>
                <a:spcPct val="0"/>
              </a:spcBef>
            </a:pPr>
            <a:r>
              <a:rPr lang="en-US" sz="3199">
                <a:solidFill>
                  <a:srgbClr val="000000"/>
                </a:solidFill>
                <a:latin typeface="Kollektif"/>
              </a:rPr>
              <a:t>Data referirii cazului:27.07. 2017</a:t>
            </a:r>
          </a:p>
          <a:p>
            <a:pPr>
              <a:lnSpc>
                <a:spcPts val="3199"/>
              </a:lnSpc>
              <a:spcBef>
                <a:spcPct val="0"/>
              </a:spcBef>
            </a:pPr>
            <a:r>
              <a:rPr lang="en-US" sz="3199">
                <a:solidFill>
                  <a:srgbClr val="000000"/>
                </a:solidFill>
                <a:latin typeface="Kollektif"/>
              </a:rPr>
              <a:t> 1.Date personale</a:t>
            </a:r>
          </a:p>
          <a:p>
            <a:pPr>
              <a:lnSpc>
                <a:spcPts val="3199"/>
              </a:lnSpc>
              <a:spcBef>
                <a:spcPct val="0"/>
              </a:spcBef>
            </a:pPr>
            <a:r>
              <a:rPr lang="en-US" sz="3199">
                <a:solidFill>
                  <a:srgbClr val="000000"/>
                </a:solidFill>
                <a:latin typeface="Kollektif"/>
              </a:rPr>
              <a:t>Nume: Y </a:t>
            </a:r>
          </a:p>
          <a:p>
            <a:pPr>
              <a:lnSpc>
                <a:spcPts val="3199"/>
              </a:lnSpc>
              <a:spcBef>
                <a:spcPct val="0"/>
              </a:spcBef>
            </a:pPr>
            <a:r>
              <a:rPr lang="en-US" sz="3199">
                <a:solidFill>
                  <a:srgbClr val="000000"/>
                </a:solidFill>
                <a:latin typeface="Kollektif"/>
              </a:rPr>
              <a:t>Prenume: </a:t>
            </a:r>
          </a:p>
          <a:p>
            <a:pPr>
              <a:lnSpc>
                <a:spcPts val="3199"/>
              </a:lnSpc>
              <a:spcBef>
                <a:spcPct val="0"/>
              </a:spcBef>
            </a:pPr>
            <a:r>
              <a:rPr lang="en-US" sz="3199">
                <a:solidFill>
                  <a:srgbClr val="000000"/>
                </a:solidFill>
                <a:latin typeface="Kollektif"/>
              </a:rPr>
              <a:t>CNP:  25 ani</a:t>
            </a:r>
          </a:p>
          <a:p>
            <a:pPr>
              <a:lnSpc>
                <a:spcPts val="3199"/>
              </a:lnSpc>
              <a:spcBef>
                <a:spcPct val="0"/>
              </a:spcBef>
            </a:pPr>
            <a:r>
              <a:rPr lang="en-US" sz="3199">
                <a:solidFill>
                  <a:srgbClr val="000000"/>
                </a:solidFill>
                <a:latin typeface="Kollektif"/>
              </a:rPr>
              <a:t>Cetăţenie: română</a:t>
            </a:r>
          </a:p>
          <a:p>
            <a:pPr>
              <a:lnSpc>
                <a:spcPts val="3199"/>
              </a:lnSpc>
              <a:spcBef>
                <a:spcPct val="0"/>
              </a:spcBef>
            </a:pPr>
            <a:r>
              <a:rPr lang="en-US" sz="3199">
                <a:solidFill>
                  <a:srgbClr val="000000"/>
                </a:solidFill>
                <a:latin typeface="Kollektif"/>
              </a:rPr>
              <a:t>Domiciliu: judeţul …. </a:t>
            </a:r>
          </a:p>
          <a:p>
            <a:pPr>
              <a:lnSpc>
                <a:spcPts val="3199"/>
              </a:lnSpc>
              <a:spcBef>
                <a:spcPct val="0"/>
              </a:spcBef>
            </a:pPr>
            <a:r>
              <a:rPr lang="en-US" sz="3199">
                <a:solidFill>
                  <a:srgbClr val="000000"/>
                </a:solidFill>
                <a:latin typeface="Kollektif"/>
              </a:rPr>
              <a:t>Domiciliază cu forme legale(DA/NU): Da</a:t>
            </a:r>
          </a:p>
          <a:p>
            <a:pPr>
              <a:lnSpc>
                <a:spcPts val="3199"/>
              </a:lnSpc>
              <a:spcBef>
                <a:spcPct val="0"/>
              </a:spcBef>
            </a:pPr>
            <a:r>
              <a:rPr lang="en-US" sz="3199">
                <a:solidFill>
                  <a:srgbClr val="000000"/>
                </a:solidFill>
                <a:latin typeface="Kollektif"/>
              </a:rPr>
              <a:t>Stare civilă: necăsătorit</a:t>
            </a:r>
          </a:p>
          <a:p>
            <a:pPr>
              <a:lnSpc>
                <a:spcPts val="3199"/>
              </a:lnSpc>
              <a:spcBef>
                <a:spcPct val="0"/>
              </a:spcBef>
            </a:pPr>
            <a:r>
              <a:rPr lang="en-US" sz="3199">
                <a:solidFill>
                  <a:srgbClr val="000000"/>
                </a:solidFill>
                <a:latin typeface="Kollektif"/>
              </a:rPr>
              <a:t>Studii: anul II la Facultatea de Educaţie Fizică, Universitatea Ovidius, Constanţa</a:t>
            </a:r>
          </a:p>
          <a:p>
            <a:pPr>
              <a:lnSpc>
                <a:spcPts val="3199"/>
              </a:lnSpc>
              <a:spcBef>
                <a:spcPct val="0"/>
              </a:spcBef>
            </a:pPr>
            <a:r>
              <a:rPr lang="en-US" sz="3199">
                <a:solidFill>
                  <a:srgbClr val="000000"/>
                </a:solidFill>
                <a:latin typeface="Kollektif"/>
              </a:rPr>
              <a:t>Profesie: instructor dans </a:t>
            </a:r>
          </a:p>
          <a:p>
            <a:pPr>
              <a:lnSpc>
                <a:spcPts val="3199"/>
              </a:lnSpc>
              <a:spcBef>
                <a:spcPct val="0"/>
              </a:spcBef>
            </a:pPr>
            <a:r>
              <a:rPr lang="en-US" sz="3199">
                <a:solidFill>
                  <a:srgbClr val="000000"/>
                </a:solidFill>
                <a:latin typeface="Kollektif"/>
              </a:rPr>
              <a:t>...</a:t>
            </a:r>
          </a:p>
        </p:txBody>
      </p:sp>
      <p:sp>
        <p:nvSpPr>
          <p:cNvPr id="3" name="TextBox 3"/>
          <p:cNvSpPr txBox="1"/>
          <p:nvPr/>
        </p:nvSpPr>
        <p:spPr>
          <a:xfrm>
            <a:off x="5894129" y="801688"/>
            <a:ext cx="6499741" cy="530224"/>
          </a:xfrm>
          <a:prstGeom prst="rect">
            <a:avLst/>
          </a:prstGeom>
        </p:spPr>
        <p:txBody>
          <a:bodyPr lIns="0" tIns="0" rIns="0" bIns="0" rtlCol="0" anchor="t">
            <a:spAutoFit/>
          </a:bodyPr>
          <a:lstStyle/>
          <a:p>
            <a:pPr algn="ctr">
              <a:lnSpc>
                <a:spcPts val="3999"/>
              </a:lnSpc>
              <a:spcBef>
                <a:spcPct val="0"/>
              </a:spcBef>
            </a:pPr>
            <a:r>
              <a:rPr lang="en-US" sz="3999">
                <a:solidFill>
                  <a:srgbClr val="000000"/>
                </a:solidFill>
                <a:latin typeface="Kollektif"/>
              </a:rPr>
              <a:t>Studiu de caz I (fisa de lucru)</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1899158"/>
            <a:ext cx="16799029" cy="7902067"/>
          </a:xfrm>
          <a:prstGeom prst="rect">
            <a:avLst/>
          </a:prstGeom>
        </p:spPr>
        <p:txBody>
          <a:bodyPr lIns="0" tIns="0" rIns="0" bIns="0" rtlCol="0" anchor="t">
            <a:spAutoFit/>
          </a:bodyPr>
          <a:lstStyle/>
          <a:p>
            <a:pPr>
              <a:lnSpc>
                <a:spcPts val="3508"/>
              </a:lnSpc>
            </a:pPr>
            <a:r>
              <a:rPr lang="en-US" sz="2899" spc="376">
                <a:solidFill>
                  <a:srgbClr val="000000"/>
                </a:solidFill>
                <a:latin typeface="Kollektif"/>
              </a:rPr>
              <a:t>Caz: A.R., 26 ani, exploatare sexuală, extern</a:t>
            </a:r>
          </a:p>
          <a:p>
            <a:pPr>
              <a:lnSpc>
                <a:spcPts val="3508"/>
              </a:lnSpc>
            </a:pPr>
            <a:endParaRPr lang="en-US" sz="2899" spc="376">
              <a:solidFill>
                <a:srgbClr val="000000"/>
              </a:solidFill>
              <a:latin typeface="Kollektif"/>
            </a:endParaRPr>
          </a:p>
          <a:p>
            <a:pPr>
              <a:lnSpc>
                <a:spcPts val="3508"/>
              </a:lnSpc>
            </a:pPr>
            <a:r>
              <a:rPr lang="en-US" sz="2899" spc="376">
                <a:solidFill>
                  <a:srgbClr val="D41321"/>
                </a:solidFill>
                <a:latin typeface="Kollektif Bold"/>
              </a:rPr>
              <a:t>Istoric de trafi</a:t>
            </a:r>
            <a:r>
              <a:rPr lang="en-US" sz="2899" spc="376">
                <a:solidFill>
                  <a:srgbClr val="D41321"/>
                </a:solidFill>
                <a:latin typeface="Kollektif"/>
              </a:rPr>
              <a:t>c</a:t>
            </a:r>
            <a:r>
              <a:rPr lang="en-US" sz="2899" spc="376">
                <a:solidFill>
                  <a:srgbClr val="000000"/>
                </a:solidFill>
                <a:latin typeface="Kollektif"/>
              </a:rPr>
              <a:t>: exploatată de către concubinul V. A. din vara anului 2016 până în anul 2019;</a:t>
            </a:r>
          </a:p>
          <a:p>
            <a:pPr>
              <a:lnSpc>
                <a:spcPts val="3508"/>
              </a:lnSpc>
            </a:pPr>
            <a:r>
              <a:rPr lang="en-US" sz="2899" spc="376">
                <a:solidFill>
                  <a:srgbClr val="D41321"/>
                </a:solidFill>
                <a:latin typeface="Kollektif"/>
              </a:rPr>
              <a:t>Recrutare</a:t>
            </a:r>
            <a:r>
              <a:rPr lang="en-US" sz="2899" spc="376">
                <a:solidFill>
                  <a:srgbClr val="000000"/>
                </a:solidFill>
                <a:latin typeface="Kollektif"/>
              </a:rPr>
              <a:t>: de pe rețele de socializare, facebook, metoda lover-boy, propunere loc de muncă în străinătate și o relație de parteneriat; se deplasează împreună cu părinții concubinului V.A. în Italia, și o obligă să practice prostituția la stradă timp de un an apoi pleacă în Germania unde se repetă situația de exploatare.</a:t>
            </a:r>
          </a:p>
          <a:p>
            <a:pPr>
              <a:lnSpc>
                <a:spcPts val="3508"/>
              </a:lnSpc>
            </a:pPr>
            <a:r>
              <a:rPr lang="en-US" sz="2899" spc="376">
                <a:solidFill>
                  <a:srgbClr val="D41321"/>
                </a:solidFill>
                <a:latin typeface="Kollektif"/>
              </a:rPr>
              <a:t>Perioada de exploatare:</a:t>
            </a:r>
            <a:r>
              <a:rPr lang="en-US" sz="2899" spc="376">
                <a:solidFill>
                  <a:srgbClr val="000000"/>
                </a:solidFill>
                <a:latin typeface="Kollektif"/>
              </a:rPr>
              <a:t> din  anul 2016 până în  2019 în Italia și Germania;</a:t>
            </a:r>
          </a:p>
          <a:p>
            <a:pPr>
              <a:lnSpc>
                <a:spcPts val="3508"/>
              </a:lnSpc>
            </a:pPr>
            <a:r>
              <a:rPr lang="en-US" sz="2899" spc="376">
                <a:solidFill>
                  <a:srgbClr val="000000"/>
                </a:solidFill>
                <a:latin typeface="Kollektif"/>
              </a:rPr>
              <a:t>Durata: aproximativ  3 ani;</a:t>
            </a:r>
          </a:p>
          <a:p>
            <a:pPr>
              <a:lnSpc>
                <a:spcPts val="3508"/>
              </a:lnSpc>
            </a:pPr>
            <a:r>
              <a:rPr lang="en-US" sz="2899" spc="376">
                <a:solidFill>
                  <a:srgbClr val="D41321"/>
                </a:solidFill>
                <a:latin typeface="Kollektif"/>
              </a:rPr>
              <a:t>Mod de exploatare</a:t>
            </a:r>
            <a:r>
              <a:rPr lang="en-US" sz="2899" spc="376">
                <a:solidFill>
                  <a:srgbClr val="000000"/>
                </a:solidFill>
                <a:latin typeface="Kollektif"/>
              </a:rPr>
              <a:t>: prostituție la stradă;</a:t>
            </a:r>
          </a:p>
          <a:p>
            <a:pPr>
              <a:lnSpc>
                <a:spcPts val="3508"/>
              </a:lnSpc>
            </a:pPr>
            <a:r>
              <a:rPr lang="en-US" sz="2899" spc="376">
                <a:solidFill>
                  <a:srgbClr val="D41321"/>
                </a:solidFill>
                <a:latin typeface="Kollektif"/>
              </a:rPr>
              <a:t>Abuzuri suferite:</a:t>
            </a:r>
            <a:r>
              <a:rPr lang="en-US" sz="2899" spc="376">
                <a:solidFill>
                  <a:srgbClr val="000000"/>
                </a:solidFill>
                <a:latin typeface="Kollektif"/>
              </a:rPr>
              <a:t> abuzuri psihologice, abuzuri fizice, agresiuni verbale;</a:t>
            </a:r>
          </a:p>
          <a:p>
            <a:pPr>
              <a:lnSpc>
                <a:spcPts val="3508"/>
              </a:lnSpc>
            </a:pPr>
            <a:r>
              <a:rPr lang="en-US" sz="2899" spc="376">
                <a:solidFill>
                  <a:srgbClr val="D41321"/>
                </a:solidFill>
                <a:latin typeface="Kollektif"/>
              </a:rPr>
              <a:t>Ieşirea din trafic</a:t>
            </a:r>
            <a:r>
              <a:rPr lang="en-US" sz="2899" spc="376">
                <a:solidFill>
                  <a:srgbClr val="000000"/>
                </a:solidFill>
                <a:latin typeface="Kollektif"/>
              </a:rPr>
              <a:t>: A.R. a fost abandonată în Germania și s-a întors în țară singură, a intrat în atenția autorităților inițial ca martor apoi ca victimă a traficului de persoane;</a:t>
            </a:r>
          </a:p>
          <a:p>
            <a:pPr>
              <a:lnSpc>
                <a:spcPts val="3508"/>
              </a:lnSpc>
            </a:pPr>
            <a:r>
              <a:rPr lang="en-US" sz="2899" spc="376">
                <a:solidFill>
                  <a:srgbClr val="D41321"/>
                </a:solidFill>
                <a:latin typeface="Kollektif"/>
              </a:rPr>
              <a:t>Nevoi de asistență:</a:t>
            </a:r>
            <a:r>
              <a:rPr lang="en-US" sz="2899" spc="376">
                <a:solidFill>
                  <a:srgbClr val="000000"/>
                </a:solidFill>
                <a:latin typeface="Kollektif"/>
              </a:rPr>
              <a:t> consiliere psihologică, reintegrare școlară, asistență materială.</a:t>
            </a:r>
          </a:p>
        </p:txBody>
      </p:sp>
      <p:sp>
        <p:nvSpPr>
          <p:cNvPr id="3" name="TextBox 3"/>
          <p:cNvSpPr txBox="1"/>
          <p:nvPr/>
        </p:nvSpPr>
        <p:spPr>
          <a:xfrm>
            <a:off x="7628248" y="1038225"/>
            <a:ext cx="3540919" cy="530224"/>
          </a:xfrm>
          <a:prstGeom prst="rect">
            <a:avLst/>
          </a:prstGeom>
        </p:spPr>
        <p:txBody>
          <a:bodyPr lIns="0" tIns="0" rIns="0" bIns="0" rtlCol="0" anchor="t">
            <a:spAutoFit/>
          </a:bodyPr>
          <a:lstStyle/>
          <a:p>
            <a:pPr algn="ctr">
              <a:lnSpc>
                <a:spcPts val="3999"/>
              </a:lnSpc>
              <a:spcBef>
                <a:spcPct val="0"/>
              </a:spcBef>
            </a:pPr>
            <a:r>
              <a:rPr lang="en-US" sz="3999">
                <a:solidFill>
                  <a:srgbClr val="000000"/>
                </a:solidFill>
                <a:latin typeface="Kollektif"/>
              </a:rPr>
              <a:t>Studiu de caz II</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rot="5400000" flipH="1">
            <a:off x="9134475" y="0"/>
            <a:ext cx="10287000" cy="10287000"/>
          </a:xfrm>
          <a:prstGeom prst="rect">
            <a:avLst/>
          </a:prstGeom>
        </p:spPr>
      </p:pic>
      <p:pic>
        <p:nvPicPr>
          <p:cNvPr id="3" name="Picture 3"/>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rot="5400000" flipH="1">
            <a:off x="-1143000" y="0"/>
            <a:ext cx="10287000" cy="10287000"/>
          </a:xfrm>
          <a:prstGeom prst="rect">
            <a:avLst/>
          </a:prstGeom>
        </p:spPr>
      </p:pic>
      <p:pic>
        <p:nvPicPr>
          <p:cNvPr id="4" name="Picture 4"/>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7292710" flipV="1">
            <a:off x="9504594" y="3800129"/>
            <a:ext cx="12394681" cy="9374886"/>
          </a:xfrm>
          <a:prstGeom prst="rect">
            <a:avLst/>
          </a:prstGeom>
        </p:spPr>
      </p:pic>
      <p:grpSp>
        <p:nvGrpSpPr>
          <p:cNvPr id="5" name="Group 5"/>
          <p:cNvGrpSpPr/>
          <p:nvPr/>
        </p:nvGrpSpPr>
        <p:grpSpPr>
          <a:xfrm>
            <a:off x="9376166" y="915366"/>
            <a:ext cx="7887896" cy="4334203"/>
            <a:chOff x="0" y="0"/>
            <a:chExt cx="1826726" cy="1003741"/>
          </a:xfrm>
        </p:grpSpPr>
        <p:sp>
          <p:nvSpPr>
            <p:cNvPr id="6" name="Freeform 6"/>
            <p:cNvSpPr/>
            <p:nvPr/>
          </p:nvSpPr>
          <p:spPr>
            <a:xfrm>
              <a:off x="0" y="0"/>
              <a:ext cx="1826726" cy="1003741"/>
            </a:xfrm>
            <a:custGeom>
              <a:avLst/>
              <a:gdLst/>
              <a:ahLst/>
              <a:cxnLst/>
              <a:rect l="l" t="t" r="r" b="b"/>
              <a:pathLst>
                <a:path w="1826726" h="1003741">
                  <a:moveTo>
                    <a:pt x="1702266" y="1003740"/>
                  </a:moveTo>
                  <a:lnTo>
                    <a:pt x="124460" y="1003740"/>
                  </a:lnTo>
                  <a:cubicBezTo>
                    <a:pt x="55880" y="1003740"/>
                    <a:pt x="0" y="947860"/>
                    <a:pt x="0" y="879280"/>
                  </a:cubicBezTo>
                  <a:lnTo>
                    <a:pt x="0" y="124460"/>
                  </a:lnTo>
                  <a:cubicBezTo>
                    <a:pt x="0" y="55880"/>
                    <a:pt x="55880" y="0"/>
                    <a:pt x="124460" y="0"/>
                  </a:cubicBezTo>
                  <a:lnTo>
                    <a:pt x="1702266" y="0"/>
                  </a:lnTo>
                  <a:cubicBezTo>
                    <a:pt x="1770846" y="0"/>
                    <a:pt x="1826726" y="55880"/>
                    <a:pt x="1826726" y="124460"/>
                  </a:cubicBezTo>
                  <a:lnTo>
                    <a:pt x="1826726" y="879281"/>
                  </a:lnTo>
                  <a:cubicBezTo>
                    <a:pt x="1826726" y="947861"/>
                    <a:pt x="1770846" y="1003741"/>
                    <a:pt x="1702266" y="1003741"/>
                  </a:cubicBezTo>
                  <a:close/>
                </a:path>
              </a:pathLst>
            </a:custGeom>
            <a:solidFill>
              <a:srgbClr val="FFFFFF"/>
            </a:solidFill>
          </p:spPr>
        </p:sp>
      </p:grpSp>
      <p:grpSp>
        <p:nvGrpSpPr>
          <p:cNvPr id="7" name="Group 7"/>
          <p:cNvGrpSpPr/>
          <p:nvPr/>
        </p:nvGrpSpPr>
        <p:grpSpPr>
          <a:xfrm>
            <a:off x="9376166" y="5636022"/>
            <a:ext cx="7887896" cy="3162478"/>
            <a:chOff x="0" y="0"/>
            <a:chExt cx="1826726" cy="732385"/>
          </a:xfrm>
        </p:grpSpPr>
        <p:sp>
          <p:nvSpPr>
            <p:cNvPr id="8" name="Freeform 8"/>
            <p:cNvSpPr/>
            <p:nvPr/>
          </p:nvSpPr>
          <p:spPr>
            <a:xfrm>
              <a:off x="0" y="0"/>
              <a:ext cx="1826726" cy="732386"/>
            </a:xfrm>
            <a:custGeom>
              <a:avLst/>
              <a:gdLst/>
              <a:ahLst/>
              <a:cxnLst/>
              <a:rect l="l" t="t" r="r" b="b"/>
              <a:pathLst>
                <a:path w="1826726" h="732386">
                  <a:moveTo>
                    <a:pt x="1702266" y="732385"/>
                  </a:moveTo>
                  <a:lnTo>
                    <a:pt x="124460" y="732385"/>
                  </a:lnTo>
                  <a:cubicBezTo>
                    <a:pt x="55880" y="732385"/>
                    <a:pt x="0" y="676505"/>
                    <a:pt x="0" y="607925"/>
                  </a:cubicBezTo>
                  <a:lnTo>
                    <a:pt x="0" y="124460"/>
                  </a:lnTo>
                  <a:cubicBezTo>
                    <a:pt x="0" y="55880"/>
                    <a:pt x="55880" y="0"/>
                    <a:pt x="124460" y="0"/>
                  </a:cubicBezTo>
                  <a:lnTo>
                    <a:pt x="1702266" y="0"/>
                  </a:lnTo>
                  <a:cubicBezTo>
                    <a:pt x="1770846" y="0"/>
                    <a:pt x="1826726" y="55880"/>
                    <a:pt x="1826726" y="124460"/>
                  </a:cubicBezTo>
                  <a:lnTo>
                    <a:pt x="1826726" y="607926"/>
                  </a:lnTo>
                  <a:cubicBezTo>
                    <a:pt x="1826726" y="676506"/>
                    <a:pt x="1770846" y="732386"/>
                    <a:pt x="1702266" y="732386"/>
                  </a:cubicBezTo>
                  <a:close/>
                </a:path>
              </a:pathLst>
            </a:custGeom>
            <a:solidFill>
              <a:srgbClr val="FFFFFF"/>
            </a:solidFill>
          </p:spPr>
        </p:sp>
      </p:grpSp>
      <p:grpSp>
        <p:nvGrpSpPr>
          <p:cNvPr id="9" name="Group 9"/>
          <p:cNvGrpSpPr>
            <a:grpSpLocks noChangeAspect="1"/>
          </p:cNvGrpSpPr>
          <p:nvPr/>
        </p:nvGrpSpPr>
        <p:grpSpPr>
          <a:xfrm>
            <a:off x="1028700" y="915366"/>
            <a:ext cx="7883134" cy="7883134"/>
            <a:chOff x="0" y="0"/>
            <a:chExt cx="6350000" cy="6350000"/>
          </a:xfrm>
        </p:grpSpPr>
        <p:sp>
          <p:nvSpPr>
            <p:cNvPr id="10" name="Freeform 10"/>
            <p:cNvSpPr/>
            <p:nvPr/>
          </p:nvSpPr>
          <p:spPr>
            <a:xfrm>
              <a:off x="0" y="0"/>
              <a:ext cx="6351270" cy="6350000"/>
            </a:xfrm>
            <a:custGeom>
              <a:avLst/>
              <a:gdLst/>
              <a:ahLst/>
              <a:cxnLst/>
              <a:rect l="l" t="t" r="r" b="b"/>
              <a:pathLst>
                <a:path w="6351270" h="6350000">
                  <a:moveTo>
                    <a:pt x="5985510" y="0"/>
                  </a:moveTo>
                  <a:lnTo>
                    <a:pt x="364490" y="0"/>
                  </a:lnTo>
                  <a:cubicBezTo>
                    <a:pt x="162560" y="0"/>
                    <a:pt x="0" y="162560"/>
                    <a:pt x="0" y="364490"/>
                  </a:cubicBezTo>
                  <a:lnTo>
                    <a:pt x="0" y="5986780"/>
                  </a:lnTo>
                  <a:cubicBezTo>
                    <a:pt x="0" y="6187440"/>
                    <a:pt x="162560" y="6350000"/>
                    <a:pt x="364490" y="6350000"/>
                  </a:cubicBezTo>
                  <a:lnTo>
                    <a:pt x="5986780" y="6350000"/>
                  </a:lnTo>
                  <a:cubicBezTo>
                    <a:pt x="6187440" y="6350000"/>
                    <a:pt x="6351270" y="6187440"/>
                    <a:pt x="6351270" y="5985510"/>
                  </a:cubicBezTo>
                  <a:lnTo>
                    <a:pt x="6351270" y="364490"/>
                  </a:lnTo>
                  <a:cubicBezTo>
                    <a:pt x="6350000" y="162560"/>
                    <a:pt x="6187440" y="0"/>
                    <a:pt x="5985510" y="0"/>
                  </a:cubicBezTo>
                  <a:close/>
                </a:path>
              </a:pathLst>
            </a:custGeom>
            <a:blipFill>
              <a:blip r:embed="rId4"/>
              <a:stretch>
                <a:fillRect l="-24891" r="-24891"/>
              </a:stretch>
            </a:blipFill>
          </p:spPr>
        </p:sp>
      </p:grpSp>
      <p:pic>
        <p:nvPicPr>
          <p:cNvPr id="11" name="Picture 11"/>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3107602" flipV="1">
            <a:off x="-1780787" y="-1649759"/>
            <a:ext cx="7082464" cy="5356918"/>
          </a:xfrm>
          <a:prstGeom prst="rect">
            <a:avLst/>
          </a:prstGeom>
        </p:spPr>
      </p:pic>
      <p:grpSp>
        <p:nvGrpSpPr>
          <p:cNvPr id="12" name="Group 12"/>
          <p:cNvGrpSpPr/>
          <p:nvPr/>
        </p:nvGrpSpPr>
        <p:grpSpPr>
          <a:xfrm>
            <a:off x="2881116" y="9082208"/>
            <a:ext cx="686755" cy="686755"/>
            <a:chOff x="0" y="0"/>
            <a:chExt cx="812800" cy="812800"/>
          </a:xfrm>
        </p:grpSpPr>
        <p:sp>
          <p:nvSpPr>
            <p:cNvPr id="13" name="Freeform 13"/>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24225C"/>
            </a:solidFill>
          </p:spPr>
        </p:sp>
        <p:sp>
          <p:nvSpPr>
            <p:cNvPr id="14" name="TextBox 14"/>
            <p:cNvSpPr txBox="1"/>
            <p:nvPr/>
          </p:nvSpPr>
          <p:spPr>
            <a:xfrm>
              <a:off x="76200" y="104775"/>
              <a:ext cx="660400" cy="631825"/>
            </a:xfrm>
            <a:prstGeom prst="rect">
              <a:avLst/>
            </a:prstGeom>
          </p:spPr>
          <p:txBody>
            <a:bodyPr lIns="50800" tIns="50800" rIns="50800" bIns="50800" rtlCol="0" anchor="ctr"/>
            <a:lstStyle/>
            <a:p>
              <a:pPr algn="ctr">
                <a:lnSpc>
                  <a:spcPts val="2000"/>
                </a:lnSpc>
              </a:pPr>
              <a:endParaRPr/>
            </a:p>
          </p:txBody>
        </p:sp>
      </p:grpSp>
      <p:grpSp>
        <p:nvGrpSpPr>
          <p:cNvPr id="15" name="Group 15"/>
          <p:cNvGrpSpPr/>
          <p:nvPr/>
        </p:nvGrpSpPr>
        <p:grpSpPr>
          <a:xfrm>
            <a:off x="5472413" y="9082208"/>
            <a:ext cx="678184" cy="678184"/>
            <a:chOff x="0" y="0"/>
            <a:chExt cx="812800" cy="812800"/>
          </a:xfrm>
        </p:grpSpPr>
        <p:sp>
          <p:nvSpPr>
            <p:cNvPr id="16" name="Freeform 16"/>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24225C"/>
            </a:solidFill>
          </p:spPr>
        </p:sp>
        <p:sp>
          <p:nvSpPr>
            <p:cNvPr id="17" name="TextBox 17"/>
            <p:cNvSpPr txBox="1"/>
            <p:nvPr/>
          </p:nvSpPr>
          <p:spPr>
            <a:xfrm>
              <a:off x="76200" y="104775"/>
              <a:ext cx="660400" cy="631825"/>
            </a:xfrm>
            <a:prstGeom prst="rect">
              <a:avLst/>
            </a:prstGeom>
          </p:spPr>
          <p:txBody>
            <a:bodyPr lIns="50800" tIns="50800" rIns="50800" bIns="50800" rtlCol="0" anchor="ctr"/>
            <a:lstStyle/>
            <a:p>
              <a:pPr algn="ctr">
                <a:lnSpc>
                  <a:spcPts val="2000"/>
                </a:lnSpc>
              </a:pPr>
              <a:endParaRPr/>
            </a:p>
          </p:txBody>
        </p:sp>
      </p:grpSp>
      <p:grpSp>
        <p:nvGrpSpPr>
          <p:cNvPr id="18" name="Group 18"/>
          <p:cNvGrpSpPr/>
          <p:nvPr/>
        </p:nvGrpSpPr>
        <p:grpSpPr>
          <a:xfrm>
            <a:off x="3253189" y="9070193"/>
            <a:ext cx="2591999" cy="710786"/>
            <a:chOff x="0" y="0"/>
            <a:chExt cx="682666" cy="187203"/>
          </a:xfrm>
        </p:grpSpPr>
        <p:sp>
          <p:nvSpPr>
            <p:cNvPr id="19" name="Freeform 19"/>
            <p:cNvSpPr/>
            <p:nvPr/>
          </p:nvSpPr>
          <p:spPr>
            <a:xfrm>
              <a:off x="0" y="0"/>
              <a:ext cx="682666" cy="187203"/>
            </a:xfrm>
            <a:custGeom>
              <a:avLst/>
              <a:gdLst/>
              <a:ahLst/>
              <a:cxnLst/>
              <a:rect l="l" t="t" r="r" b="b"/>
              <a:pathLst>
                <a:path w="682666" h="187203">
                  <a:moveTo>
                    <a:pt x="0" y="0"/>
                  </a:moveTo>
                  <a:lnTo>
                    <a:pt x="682666" y="0"/>
                  </a:lnTo>
                  <a:lnTo>
                    <a:pt x="682666" y="187203"/>
                  </a:lnTo>
                  <a:lnTo>
                    <a:pt x="0" y="187203"/>
                  </a:lnTo>
                  <a:close/>
                </a:path>
              </a:pathLst>
            </a:custGeom>
            <a:solidFill>
              <a:srgbClr val="24225C"/>
            </a:solidFill>
          </p:spPr>
        </p:sp>
        <p:sp>
          <p:nvSpPr>
            <p:cNvPr id="20" name="TextBox 20"/>
            <p:cNvSpPr txBox="1"/>
            <p:nvPr/>
          </p:nvSpPr>
          <p:spPr>
            <a:xfrm>
              <a:off x="0" y="28575"/>
              <a:ext cx="812800" cy="784225"/>
            </a:xfrm>
            <a:prstGeom prst="rect">
              <a:avLst/>
            </a:prstGeom>
          </p:spPr>
          <p:txBody>
            <a:bodyPr lIns="50800" tIns="50800" rIns="50800" bIns="50800" rtlCol="0" anchor="ctr"/>
            <a:lstStyle/>
            <a:p>
              <a:pPr algn="ctr">
                <a:lnSpc>
                  <a:spcPts val="2000"/>
                </a:lnSpc>
              </a:pPr>
              <a:endParaRPr/>
            </a:p>
          </p:txBody>
        </p:sp>
      </p:grpSp>
      <p:grpSp>
        <p:nvGrpSpPr>
          <p:cNvPr id="21" name="Group 21"/>
          <p:cNvGrpSpPr/>
          <p:nvPr/>
        </p:nvGrpSpPr>
        <p:grpSpPr>
          <a:xfrm>
            <a:off x="15701935" y="9544050"/>
            <a:ext cx="473857" cy="473857"/>
            <a:chOff x="0" y="0"/>
            <a:chExt cx="812800" cy="812800"/>
          </a:xfrm>
        </p:grpSpPr>
        <p:sp>
          <p:nvSpPr>
            <p:cNvPr id="22" name="Freeform 22"/>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24225C"/>
            </a:solidFill>
          </p:spPr>
        </p:sp>
        <p:sp>
          <p:nvSpPr>
            <p:cNvPr id="23" name="TextBox 23"/>
            <p:cNvSpPr txBox="1"/>
            <p:nvPr/>
          </p:nvSpPr>
          <p:spPr>
            <a:xfrm>
              <a:off x="76200" y="104775"/>
              <a:ext cx="660400" cy="631825"/>
            </a:xfrm>
            <a:prstGeom prst="rect">
              <a:avLst/>
            </a:prstGeom>
          </p:spPr>
          <p:txBody>
            <a:bodyPr lIns="50800" tIns="50800" rIns="50800" bIns="50800" rtlCol="0" anchor="ctr"/>
            <a:lstStyle/>
            <a:p>
              <a:pPr algn="ctr">
                <a:lnSpc>
                  <a:spcPts val="2000"/>
                </a:lnSpc>
              </a:pPr>
              <a:endParaRPr/>
            </a:p>
          </p:txBody>
        </p:sp>
      </p:grpSp>
      <p:grpSp>
        <p:nvGrpSpPr>
          <p:cNvPr id="24" name="Group 24"/>
          <p:cNvGrpSpPr/>
          <p:nvPr/>
        </p:nvGrpSpPr>
        <p:grpSpPr>
          <a:xfrm>
            <a:off x="16790205" y="9544050"/>
            <a:ext cx="473857" cy="473857"/>
            <a:chOff x="0" y="0"/>
            <a:chExt cx="812800" cy="812800"/>
          </a:xfrm>
        </p:grpSpPr>
        <p:sp>
          <p:nvSpPr>
            <p:cNvPr id="25" name="Freeform 25"/>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24225C"/>
            </a:solidFill>
          </p:spPr>
        </p:sp>
        <p:sp>
          <p:nvSpPr>
            <p:cNvPr id="26" name="TextBox 26"/>
            <p:cNvSpPr txBox="1"/>
            <p:nvPr/>
          </p:nvSpPr>
          <p:spPr>
            <a:xfrm>
              <a:off x="76200" y="104775"/>
              <a:ext cx="660400" cy="631825"/>
            </a:xfrm>
            <a:prstGeom prst="rect">
              <a:avLst/>
            </a:prstGeom>
          </p:spPr>
          <p:txBody>
            <a:bodyPr lIns="50800" tIns="50800" rIns="50800" bIns="50800" rtlCol="0" anchor="ctr"/>
            <a:lstStyle/>
            <a:p>
              <a:pPr algn="ctr">
                <a:lnSpc>
                  <a:spcPts val="2000"/>
                </a:lnSpc>
              </a:pPr>
              <a:endParaRPr/>
            </a:p>
          </p:txBody>
        </p:sp>
      </p:grpSp>
      <p:grpSp>
        <p:nvGrpSpPr>
          <p:cNvPr id="27" name="Group 27"/>
          <p:cNvGrpSpPr/>
          <p:nvPr/>
        </p:nvGrpSpPr>
        <p:grpSpPr>
          <a:xfrm>
            <a:off x="15938863" y="9544050"/>
            <a:ext cx="1088270" cy="473857"/>
            <a:chOff x="0" y="0"/>
            <a:chExt cx="286623" cy="124802"/>
          </a:xfrm>
        </p:grpSpPr>
        <p:sp>
          <p:nvSpPr>
            <p:cNvPr id="28" name="Freeform 28"/>
            <p:cNvSpPr/>
            <p:nvPr/>
          </p:nvSpPr>
          <p:spPr>
            <a:xfrm>
              <a:off x="0" y="0"/>
              <a:ext cx="286623" cy="124802"/>
            </a:xfrm>
            <a:custGeom>
              <a:avLst/>
              <a:gdLst/>
              <a:ahLst/>
              <a:cxnLst/>
              <a:rect l="l" t="t" r="r" b="b"/>
              <a:pathLst>
                <a:path w="286623" h="124802">
                  <a:moveTo>
                    <a:pt x="0" y="0"/>
                  </a:moveTo>
                  <a:lnTo>
                    <a:pt x="286623" y="0"/>
                  </a:lnTo>
                  <a:lnTo>
                    <a:pt x="286623" y="124802"/>
                  </a:lnTo>
                  <a:lnTo>
                    <a:pt x="0" y="124802"/>
                  </a:lnTo>
                  <a:close/>
                </a:path>
              </a:pathLst>
            </a:custGeom>
            <a:solidFill>
              <a:srgbClr val="24225C"/>
            </a:solidFill>
          </p:spPr>
        </p:sp>
        <p:sp>
          <p:nvSpPr>
            <p:cNvPr id="29" name="TextBox 29"/>
            <p:cNvSpPr txBox="1"/>
            <p:nvPr/>
          </p:nvSpPr>
          <p:spPr>
            <a:xfrm>
              <a:off x="0" y="28575"/>
              <a:ext cx="812800" cy="784225"/>
            </a:xfrm>
            <a:prstGeom prst="rect">
              <a:avLst/>
            </a:prstGeom>
          </p:spPr>
          <p:txBody>
            <a:bodyPr lIns="50800" tIns="50800" rIns="50800" bIns="50800" rtlCol="0" anchor="ctr"/>
            <a:lstStyle/>
            <a:p>
              <a:pPr algn="ctr">
                <a:lnSpc>
                  <a:spcPts val="2000"/>
                </a:lnSpc>
              </a:pPr>
              <a:endParaRPr/>
            </a:p>
          </p:txBody>
        </p:sp>
      </p:grpSp>
      <p:grpSp>
        <p:nvGrpSpPr>
          <p:cNvPr id="30" name="Group 30"/>
          <p:cNvGrpSpPr/>
          <p:nvPr/>
        </p:nvGrpSpPr>
        <p:grpSpPr>
          <a:xfrm>
            <a:off x="8674905" y="9544050"/>
            <a:ext cx="473857" cy="473857"/>
            <a:chOff x="0" y="0"/>
            <a:chExt cx="812800" cy="812800"/>
          </a:xfrm>
        </p:grpSpPr>
        <p:sp>
          <p:nvSpPr>
            <p:cNvPr id="31" name="Freeform 31"/>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24225C"/>
            </a:solidFill>
          </p:spPr>
        </p:sp>
        <p:sp>
          <p:nvSpPr>
            <p:cNvPr id="32" name="TextBox 32"/>
            <p:cNvSpPr txBox="1"/>
            <p:nvPr/>
          </p:nvSpPr>
          <p:spPr>
            <a:xfrm>
              <a:off x="76200" y="104775"/>
              <a:ext cx="660400" cy="631825"/>
            </a:xfrm>
            <a:prstGeom prst="rect">
              <a:avLst/>
            </a:prstGeom>
          </p:spPr>
          <p:txBody>
            <a:bodyPr lIns="50800" tIns="50800" rIns="50800" bIns="50800" rtlCol="0" anchor="ctr"/>
            <a:lstStyle/>
            <a:p>
              <a:pPr algn="ctr">
                <a:lnSpc>
                  <a:spcPts val="2000"/>
                </a:lnSpc>
              </a:pPr>
              <a:endParaRPr/>
            </a:p>
          </p:txBody>
        </p:sp>
      </p:grpSp>
      <p:grpSp>
        <p:nvGrpSpPr>
          <p:cNvPr id="33" name="Group 33"/>
          <p:cNvGrpSpPr/>
          <p:nvPr/>
        </p:nvGrpSpPr>
        <p:grpSpPr>
          <a:xfrm>
            <a:off x="9139238" y="9544050"/>
            <a:ext cx="473857" cy="473857"/>
            <a:chOff x="0" y="0"/>
            <a:chExt cx="812800" cy="812800"/>
          </a:xfrm>
        </p:grpSpPr>
        <p:sp>
          <p:nvSpPr>
            <p:cNvPr id="34" name="Freeform 34"/>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24225C"/>
            </a:solidFill>
          </p:spPr>
        </p:sp>
        <p:sp>
          <p:nvSpPr>
            <p:cNvPr id="35" name="TextBox 35"/>
            <p:cNvSpPr txBox="1"/>
            <p:nvPr/>
          </p:nvSpPr>
          <p:spPr>
            <a:xfrm>
              <a:off x="76200" y="104775"/>
              <a:ext cx="660400" cy="631825"/>
            </a:xfrm>
            <a:prstGeom prst="rect">
              <a:avLst/>
            </a:prstGeom>
          </p:spPr>
          <p:txBody>
            <a:bodyPr lIns="50800" tIns="50800" rIns="50800" bIns="50800" rtlCol="0" anchor="ctr"/>
            <a:lstStyle/>
            <a:p>
              <a:pPr algn="ctr">
                <a:lnSpc>
                  <a:spcPts val="2000"/>
                </a:lnSpc>
              </a:pPr>
              <a:endParaRPr/>
            </a:p>
          </p:txBody>
        </p:sp>
      </p:grpSp>
      <p:grpSp>
        <p:nvGrpSpPr>
          <p:cNvPr id="36" name="Group 36"/>
          <p:cNvGrpSpPr/>
          <p:nvPr/>
        </p:nvGrpSpPr>
        <p:grpSpPr>
          <a:xfrm>
            <a:off x="8911834" y="9544050"/>
            <a:ext cx="464332" cy="473857"/>
            <a:chOff x="0" y="0"/>
            <a:chExt cx="122293" cy="124802"/>
          </a:xfrm>
        </p:grpSpPr>
        <p:sp>
          <p:nvSpPr>
            <p:cNvPr id="37" name="Freeform 37"/>
            <p:cNvSpPr/>
            <p:nvPr/>
          </p:nvSpPr>
          <p:spPr>
            <a:xfrm>
              <a:off x="0" y="0"/>
              <a:ext cx="122293" cy="124802"/>
            </a:xfrm>
            <a:custGeom>
              <a:avLst/>
              <a:gdLst/>
              <a:ahLst/>
              <a:cxnLst/>
              <a:rect l="l" t="t" r="r" b="b"/>
              <a:pathLst>
                <a:path w="122293" h="124802">
                  <a:moveTo>
                    <a:pt x="0" y="0"/>
                  </a:moveTo>
                  <a:lnTo>
                    <a:pt x="122293" y="0"/>
                  </a:lnTo>
                  <a:lnTo>
                    <a:pt x="122293" y="124802"/>
                  </a:lnTo>
                  <a:lnTo>
                    <a:pt x="0" y="124802"/>
                  </a:lnTo>
                  <a:close/>
                </a:path>
              </a:pathLst>
            </a:custGeom>
            <a:solidFill>
              <a:srgbClr val="24225C"/>
            </a:solidFill>
          </p:spPr>
        </p:sp>
        <p:sp>
          <p:nvSpPr>
            <p:cNvPr id="38" name="TextBox 38"/>
            <p:cNvSpPr txBox="1"/>
            <p:nvPr/>
          </p:nvSpPr>
          <p:spPr>
            <a:xfrm>
              <a:off x="0" y="28575"/>
              <a:ext cx="812800" cy="784225"/>
            </a:xfrm>
            <a:prstGeom prst="rect">
              <a:avLst/>
            </a:prstGeom>
          </p:spPr>
          <p:txBody>
            <a:bodyPr lIns="50800" tIns="50800" rIns="50800" bIns="50800" rtlCol="0" anchor="ctr"/>
            <a:lstStyle/>
            <a:p>
              <a:pPr algn="ctr">
                <a:lnSpc>
                  <a:spcPts val="2000"/>
                </a:lnSpc>
              </a:pPr>
              <a:endParaRPr/>
            </a:p>
          </p:txBody>
        </p:sp>
      </p:grpSp>
      <p:pic>
        <p:nvPicPr>
          <p:cNvPr id="39" name="Picture 39"/>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8973740" y="9648895"/>
            <a:ext cx="350045" cy="281309"/>
          </a:xfrm>
          <a:prstGeom prst="rect">
            <a:avLst/>
          </a:prstGeom>
        </p:spPr>
      </p:pic>
      <p:sp>
        <p:nvSpPr>
          <p:cNvPr id="40" name="TextBox 40"/>
          <p:cNvSpPr txBox="1"/>
          <p:nvPr/>
        </p:nvSpPr>
        <p:spPr>
          <a:xfrm>
            <a:off x="9934039" y="1796834"/>
            <a:ext cx="6772150" cy="963927"/>
          </a:xfrm>
          <a:prstGeom prst="rect">
            <a:avLst/>
          </a:prstGeom>
        </p:spPr>
        <p:txBody>
          <a:bodyPr lIns="0" tIns="0" rIns="0" bIns="0" rtlCol="0" anchor="t">
            <a:spAutoFit/>
          </a:bodyPr>
          <a:lstStyle/>
          <a:p>
            <a:pPr algn="ctr">
              <a:lnSpc>
                <a:spcPts val="7019"/>
              </a:lnSpc>
            </a:pPr>
            <a:r>
              <a:rPr lang="en-US" sz="7799">
                <a:solidFill>
                  <a:srgbClr val="24225C"/>
                </a:solidFill>
                <a:latin typeface="Assistant Bold"/>
              </a:rPr>
              <a:t>VĂ MULTUMIM !</a:t>
            </a:r>
          </a:p>
        </p:txBody>
      </p:sp>
      <p:sp>
        <p:nvSpPr>
          <p:cNvPr id="41" name="TextBox 41"/>
          <p:cNvSpPr txBox="1"/>
          <p:nvPr/>
        </p:nvSpPr>
        <p:spPr>
          <a:xfrm>
            <a:off x="3371556" y="9131370"/>
            <a:ext cx="2355266" cy="641985"/>
          </a:xfrm>
          <a:prstGeom prst="rect">
            <a:avLst/>
          </a:prstGeom>
        </p:spPr>
        <p:txBody>
          <a:bodyPr lIns="0" tIns="0" rIns="0" bIns="0" rtlCol="0" anchor="t">
            <a:spAutoFit/>
          </a:bodyPr>
          <a:lstStyle/>
          <a:p>
            <a:pPr algn="ctr">
              <a:lnSpc>
                <a:spcPts val="2400"/>
              </a:lnSpc>
            </a:pPr>
            <a:r>
              <a:rPr lang="en-US" sz="2400">
                <a:solidFill>
                  <a:srgbClr val="FEFEFE"/>
                </a:solidFill>
                <a:latin typeface="Kollektif Bold"/>
              </a:rPr>
              <a:t>TELVERDE 0800.800.678</a:t>
            </a:r>
          </a:p>
        </p:txBody>
      </p:sp>
      <p:sp>
        <p:nvSpPr>
          <p:cNvPr id="42" name="TextBox 42"/>
          <p:cNvSpPr txBox="1"/>
          <p:nvPr/>
        </p:nvSpPr>
        <p:spPr>
          <a:xfrm>
            <a:off x="15938863" y="9660329"/>
            <a:ext cx="1088270" cy="269875"/>
          </a:xfrm>
          <a:prstGeom prst="rect">
            <a:avLst/>
          </a:prstGeom>
        </p:spPr>
        <p:txBody>
          <a:bodyPr lIns="0" tIns="0" rIns="0" bIns="0" rtlCol="0" anchor="t">
            <a:spAutoFit/>
          </a:bodyPr>
          <a:lstStyle/>
          <a:p>
            <a:pPr algn="ctr">
              <a:lnSpc>
                <a:spcPts val="2000"/>
              </a:lnSpc>
            </a:pPr>
            <a:r>
              <a:rPr lang="en-US" sz="2000">
                <a:solidFill>
                  <a:srgbClr val="FFFFFF"/>
                </a:solidFill>
                <a:latin typeface="Kollektif"/>
              </a:rPr>
              <a:t>10/10</a:t>
            </a:r>
          </a:p>
        </p:txBody>
      </p:sp>
      <p:sp>
        <p:nvSpPr>
          <p:cNvPr id="43" name="TextBox 43"/>
          <p:cNvSpPr txBox="1"/>
          <p:nvPr/>
        </p:nvSpPr>
        <p:spPr>
          <a:xfrm>
            <a:off x="9934039" y="3129215"/>
            <a:ext cx="6856166" cy="441960"/>
          </a:xfrm>
          <a:prstGeom prst="rect">
            <a:avLst/>
          </a:prstGeom>
        </p:spPr>
        <p:txBody>
          <a:bodyPr lIns="0" tIns="0" rIns="0" bIns="0" rtlCol="0" anchor="t">
            <a:spAutoFit/>
          </a:bodyPr>
          <a:lstStyle/>
          <a:p>
            <a:pPr algn="ctr">
              <a:lnSpc>
                <a:spcPts val="3509"/>
              </a:lnSpc>
            </a:pPr>
            <a:r>
              <a:rPr lang="en-US" sz="2699">
                <a:solidFill>
                  <a:srgbClr val="24225C"/>
                </a:solidFill>
                <a:latin typeface="Barlow Light Bold"/>
              </a:rPr>
              <a:t>Cooperare, informare</a:t>
            </a:r>
          </a:p>
        </p:txBody>
      </p:sp>
      <p:sp>
        <p:nvSpPr>
          <p:cNvPr id="44" name="TextBox 44"/>
          <p:cNvSpPr txBox="1"/>
          <p:nvPr/>
        </p:nvSpPr>
        <p:spPr>
          <a:xfrm>
            <a:off x="9934039" y="6121886"/>
            <a:ext cx="6772150" cy="1043876"/>
          </a:xfrm>
          <a:prstGeom prst="rect">
            <a:avLst/>
          </a:prstGeom>
        </p:spPr>
        <p:txBody>
          <a:bodyPr lIns="0" tIns="0" rIns="0" bIns="0" rtlCol="0" anchor="t">
            <a:spAutoFit/>
          </a:bodyPr>
          <a:lstStyle/>
          <a:p>
            <a:pPr algn="ctr">
              <a:lnSpc>
                <a:spcPts val="4200"/>
              </a:lnSpc>
            </a:pPr>
            <a:r>
              <a:rPr lang="ro-RO" sz="3000" dirty="0">
                <a:solidFill>
                  <a:srgbClr val="24225C"/>
                </a:solidFill>
                <a:latin typeface="Assistant Bold"/>
              </a:rPr>
              <a:t>a</a:t>
            </a:r>
            <a:r>
              <a:rPr lang="en-US" sz="3000" dirty="0" err="1">
                <a:solidFill>
                  <a:srgbClr val="24225C"/>
                </a:solidFill>
                <a:latin typeface="Assistant Bold"/>
              </a:rPr>
              <a:t>nitp</a:t>
            </a:r>
            <a:r>
              <a:rPr lang="ro-RO" sz="3000" dirty="0">
                <a:solidFill>
                  <a:srgbClr val="24225C"/>
                </a:solidFill>
                <a:latin typeface="Assistant Bold"/>
              </a:rPr>
              <a:t>.timisoara</a:t>
            </a:r>
            <a:r>
              <a:rPr lang="en-US" sz="3000" dirty="0">
                <a:solidFill>
                  <a:srgbClr val="24225C"/>
                </a:solidFill>
                <a:latin typeface="Assistant Bold"/>
              </a:rPr>
              <a:t>@mai.gov.ro</a:t>
            </a:r>
          </a:p>
          <a:p>
            <a:pPr algn="ctr">
              <a:lnSpc>
                <a:spcPts val="4200"/>
              </a:lnSpc>
            </a:pPr>
            <a:r>
              <a:rPr lang="en-US" sz="3000" dirty="0">
                <a:solidFill>
                  <a:srgbClr val="24225C"/>
                </a:solidFill>
                <a:latin typeface="Assistant Bold"/>
              </a:rPr>
              <a:t>Tel.: </a:t>
            </a:r>
            <a:r>
              <a:rPr lang="ro-RO" sz="3000" dirty="0">
                <a:solidFill>
                  <a:srgbClr val="24225C"/>
                </a:solidFill>
                <a:latin typeface="Assistant Bold"/>
              </a:rPr>
              <a:t>0725.576.669</a:t>
            </a:r>
            <a:endParaRPr lang="en-US" sz="3000" dirty="0">
              <a:solidFill>
                <a:srgbClr val="24225C"/>
              </a:solidFill>
              <a:latin typeface="Assistant Bo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a:off x="-1143000" y="0"/>
            <a:ext cx="10287000" cy="10287000"/>
          </a:xfrm>
          <a:prstGeom prst="rect">
            <a:avLst/>
          </a:prstGeom>
        </p:spPr>
      </p:pic>
      <p:pic>
        <p:nvPicPr>
          <p:cNvPr id="3" name="Picture 3"/>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a:off x="9139238" y="0"/>
            <a:ext cx="10287000" cy="10287000"/>
          </a:xfrm>
          <a:prstGeom prst="rect">
            <a:avLst/>
          </a:prstGeom>
        </p:spPr>
      </p:pic>
      <p:pic>
        <p:nvPicPr>
          <p:cNvPr id="4" name="Picture 4"/>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7632117">
            <a:off x="7531818" y="-6283060"/>
            <a:ext cx="17287947" cy="14050386"/>
          </a:xfrm>
          <a:prstGeom prst="rect">
            <a:avLst/>
          </a:prstGeom>
        </p:spPr>
      </p:pic>
      <p:sp>
        <p:nvSpPr>
          <p:cNvPr id="5" name="TextBox 5"/>
          <p:cNvSpPr txBox="1"/>
          <p:nvPr/>
        </p:nvSpPr>
        <p:spPr>
          <a:xfrm>
            <a:off x="1038225" y="1085850"/>
            <a:ext cx="12513799" cy="847725"/>
          </a:xfrm>
          <a:prstGeom prst="rect">
            <a:avLst/>
          </a:prstGeom>
        </p:spPr>
        <p:txBody>
          <a:bodyPr lIns="0" tIns="0" rIns="0" bIns="0" rtlCol="0" anchor="t">
            <a:spAutoFit/>
          </a:bodyPr>
          <a:lstStyle/>
          <a:p>
            <a:pPr>
              <a:lnSpc>
                <a:spcPts val="6299"/>
              </a:lnSpc>
            </a:pPr>
            <a:r>
              <a:rPr lang="en-US" sz="6999">
                <a:solidFill>
                  <a:srgbClr val="24225C"/>
                </a:solidFill>
                <a:latin typeface="Assistant Bold"/>
              </a:rPr>
              <a:t>Victima a traficului de persoane</a:t>
            </a:r>
          </a:p>
        </p:txBody>
      </p:sp>
      <p:sp>
        <p:nvSpPr>
          <p:cNvPr id="6" name="TextBox 6"/>
          <p:cNvSpPr txBox="1"/>
          <p:nvPr/>
        </p:nvSpPr>
        <p:spPr>
          <a:xfrm>
            <a:off x="1028700" y="3836987"/>
            <a:ext cx="6918027" cy="2151890"/>
          </a:xfrm>
          <a:prstGeom prst="rect">
            <a:avLst/>
          </a:prstGeom>
        </p:spPr>
        <p:txBody>
          <a:bodyPr lIns="0" tIns="0" rIns="0" bIns="0" rtlCol="0" anchor="t">
            <a:spAutoFit/>
          </a:bodyPr>
          <a:lstStyle/>
          <a:p>
            <a:pPr>
              <a:lnSpc>
                <a:spcPts val="5840"/>
              </a:lnSpc>
            </a:pPr>
            <a:r>
              <a:rPr lang="en-US" sz="3299">
                <a:solidFill>
                  <a:srgbClr val="24225C"/>
                </a:solidFill>
                <a:latin typeface="Barlow Light Bold"/>
              </a:rPr>
              <a:t>VICTIMA</a:t>
            </a:r>
          </a:p>
          <a:p>
            <a:pPr>
              <a:lnSpc>
                <a:spcPts val="5840"/>
              </a:lnSpc>
            </a:pPr>
            <a:r>
              <a:rPr lang="en-US" sz="3299">
                <a:solidFill>
                  <a:srgbClr val="24225C"/>
                </a:solidFill>
                <a:latin typeface="Barlow Light Bold"/>
              </a:rPr>
              <a:t>VICTIMA POTENTIALA</a:t>
            </a:r>
          </a:p>
          <a:p>
            <a:pPr>
              <a:lnSpc>
                <a:spcPts val="5840"/>
              </a:lnSpc>
            </a:pPr>
            <a:r>
              <a:rPr lang="en-US" sz="3299">
                <a:solidFill>
                  <a:srgbClr val="24225C"/>
                </a:solidFill>
                <a:latin typeface="Barlow Light Bold"/>
              </a:rPr>
              <a:t>VICTIMA IDENTIFICATA</a:t>
            </a:r>
          </a:p>
        </p:txBody>
      </p:sp>
      <p:grpSp>
        <p:nvGrpSpPr>
          <p:cNvPr id="7" name="Group 7"/>
          <p:cNvGrpSpPr/>
          <p:nvPr/>
        </p:nvGrpSpPr>
        <p:grpSpPr>
          <a:xfrm>
            <a:off x="1028700" y="9544050"/>
            <a:ext cx="473857" cy="473857"/>
            <a:chOff x="0" y="0"/>
            <a:chExt cx="812800" cy="812800"/>
          </a:xfrm>
        </p:grpSpPr>
        <p:sp>
          <p:nvSpPr>
            <p:cNvPr id="8" name="Freeform 8"/>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24225C"/>
            </a:solidFill>
          </p:spPr>
        </p:sp>
        <p:sp>
          <p:nvSpPr>
            <p:cNvPr id="9" name="TextBox 9"/>
            <p:cNvSpPr txBox="1"/>
            <p:nvPr/>
          </p:nvSpPr>
          <p:spPr>
            <a:xfrm>
              <a:off x="76200" y="104775"/>
              <a:ext cx="660400" cy="631825"/>
            </a:xfrm>
            <a:prstGeom prst="rect">
              <a:avLst/>
            </a:prstGeom>
          </p:spPr>
          <p:txBody>
            <a:bodyPr lIns="50800" tIns="50800" rIns="50800" bIns="50800" rtlCol="0" anchor="ctr"/>
            <a:lstStyle/>
            <a:p>
              <a:pPr algn="ctr">
                <a:lnSpc>
                  <a:spcPts val="2000"/>
                </a:lnSpc>
              </a:pPr>
              <a:endParaRPr/>
            </a:p>
          </p:txBody>
        </p:sp>
      </p:grpSp>
      <p:grpSp>
        <p:nvGrpSpPr>
          <p:cNvPr id="10" name="Group 10"/>
          <p:cNvGrpSpPr/>
          <p:nvPr/>
        </p:nvGrpSpPr>
        <p:grpSpPr>
          <a:xfrm>
            <a:off x="3371556" y="9544050"/>
            <a:ext cx="473857" cy="473857"/>
            <a:chOff x="0" y="0"/>
            <a:chExt cx="812800" cy="812800"/>
          </a:xfrm>
        </p:grpSpPr>
        <p:sp>
          <p:nvSpPr>
            <p:cNvPr id="11" name="Freeform 11"/>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24225C"/>
            </a:solidFill>
          </p:spPr>
        </p:sp>
        <p:sp>
          <p:nvSpPr>
            <p:cNvPr id="12" name="TextBox 12"/>
            <p:cNvSpPr txBox="1"/>
            <p:nvPr/>
          </p:nvSpPr>
          <p:spPr>
            <a:xfrm>
              <a:off x="76200" y="104775"/>
              <a:ext cx="660400" cy="631825"/>
            </a:xfrm>
            <a:prstGeom prst="rect">
              <a:avLst/>
            </a:prstGeom>
          </p:spPr>
          <p:txBody>
            <a:bodyPr lIns="50800" tIns="50800" rIns="50800" bIns="50800" rtlCol="0" anchor="ctr"/>
            <a:lstStyle/>
            <a:p>
              <a:pPr algn="ctr">
                <a:lnSpc>
                  <a:spcPts val="2000"/>
                </a:lnSpc>
              </a:pPr>
              <a:endParaRPr/>
            </a:p>
          </p:txBody>
        </p:sp>
      </p:grpSp>
      <p:grpSp>
        <p:nvGrpSpPr>
          <p:cNvPr id="13" name="Group 13"/>
          <p:cNvGrpSpPr/>
          <p:nvPr/>
        </p:nvGrpSpPr>
        <p:grpSpPr>
          <a:xfrm>
            <a:off x="1265629" y="9544050"/>
            <a:ext cx="2342856" cy="473857"/>
            <a:chOff x="0" y="0"/>
            <a:chExt cx="617048" cy="124802"/>
          </a:xfrm>
        </p:grpSpPr>
        <p:sp>
          <p:nvSpPr>
            <p:cNvPr id="14" name="Freeform 14"/>
            <p:cNvSpPr/>
            <p:nvPr/>
          </p:nvSpPr>
          <p:spPr>
            <a:xfrm>
              <a:off x="0" y="0"/>
              <a:ext cx="617048" cy="124802"/>
            </a:xfrm>
            <a:custGeom>
              <a:avLst/>
              <a:gdLst/>
              <a:ahLst/>
              <a:cxnLst/>
              <a:rect l="l" t="t" r="r" b="b"/>
              <a:pathLst>
                <a:path w="617048" h="124802">
                  <a:moveTo>
                    <a:pt x="0" y="0"/>
                  </a:moveTo>
                  <a:lnTo>
                    <a:pt x="617048" y="0"/>
                  </a:lnTo>
                  <a:lnTo>
                    <a:pt x="617048" y="124802"/>
                  </a:lnTo>
                  <a:lnTo>
                    <a:pt x="0" y="124802"/>
                  </a:lnTo>
                  <a:close/>
                </a:path>
              </a:pathLst>
            </a:custGeom>
            <a:solidFill>
              <a:srgbClr val="24225C"/>
            </a:solidFill>
          </p:spPr>
        </p:sp>
        <p:sp>
          <p:nvSpPr>
            <p:cNvPr id="15" name="TextBox 15"/>
            <p:cNvSpPr txBox="1"/>
            <p:nvPr/>
          </p:nvSpPr>
          <p:spPr>
            <a:xfrm>
              <a:off x="0" y="28575"/>
              <a:ext cx="812800" cy="784225"/>
            </a:xfrm>
            <a:prstGeom prst="rect">
              <a:avLst/>
            </a:prstGeom>
          </p:spPr>
          <p:txBody>
            <a:bodyPr lIns="50800" tIns="50800" rIns="50800" bIns="50800" rtlCol="0" anchor="ctr"/>
            <a:lstStyle/>
            <a:p>
              <a:pPr algn="ctr">
                <a:lnSpc>
                  <a:spcPts val="2000"/>
                </a:lnSpc>
              </a:pPr>
              <a:endParaRPr/>
            </a:p>
          </p:txBody>
        </p:sp>
      </p:grpSp>
      <p:grpSp>
        <p:nvGrpSpPr>
          <p:cNvPr id="16" name="Group 16"/>
          <p:cNvGrpSpPr/>
          <p:nvPr/>
        </p:nvGrpSpPr>
        <p:grpSpPr>
          <a:xfrm>
            <a:off x="15701935" y="9544050"/>
            <a:ext cx="473857" cy="473857"/>
            <a:chOff x="0" y="0"/>
            <a:chExt cx="812800" cy="812800"/>
          </a:xfrm>
        </p:grpSpPr>
        <p:sp>
          <p:nvSpPr>
            <p:cNvPr id="17" name="Freeform 17"/>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24225C"/>
            </a:solidFill>
          </p:spPr>
        </p:sp>
        <p:sp>
          <p:nvSpPr>
            <p:cNvPr id="18" name="TextBox 18"/>
            <p:cNvSpPr txBox="1"/>
            <p:nvPr/>
          </p:nvSpPr>
          <p:spPr>
            <a:xfrm>
              <a:off x="76200" y="104775"/>
              <a:ext cx="660400" cy="631825"/>
            </a:xfrm>
            <a:prstGeom prst="rect">
              <a:avLst/>
            </a:prstGeom>
          </p:spPr>
          <p:txBody>
            <a:bodyPr lIns="50800" tIns="50800" rIns="50800" bIns="50800" rtlCol="0" anchor="ctr"/>
            <a:lstStyle/>
            <a:p>
              <a:pPr algn="ctr">
                <a:lnSpc>
                  <a:spcPts val="2000"/>
                </a:lnSpc>
              </a:pPr>
              <a:endParaRPr/>
            </a:p>
          </p:txBody>
        </p:sp>
      </p:grpSp>
      <p:grpSp>
        <p:nvGrpSpPr>
          <p:cNvPr id="19" name="Group 19"/>
          <p:cNvGrpSpPr/>
          <p:nvPr/>
        </p:nvGrpSpPr>
        <p:grpSpPr>
          <a:xfrm>
            <a:off x="16790205" y="9544050"/>
            <a:ext cx="473857" cy="473857"/>
            <a:chOff x="0" y="0"/>
            <a:chExt cx="812800" cy="812800"/>
          </a:xfrm>
        </p:grpSpPr>
        <p:sp>
          <p:nvSpPr>
            <p:cNvPr id="20" name="Freeform 20"/>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24225C"/>
            </a:solidFill>
          </p:spPr>
        </p:sp>
        <p:sp>
          <p:nvSpPr>
            <p:cNvPr id="21" name="TextBox 21"/>
            <p:cNvSpPr txBox="1"/>
            <p:nvPr/>
          </p:nvSpPr>
          <p:spPr>
            <a:xfrm>
              <a:off x="76200" y="104775"/>
              <a:ext cx="660400" cy="631825"/>
            </a:xfrm>
            <a:prstGeom prst="rect">
              <a:avLst/>
            </a:prstGeom>
          </p:spPr>
          <p:txBody>
            <a:bodyPr lIns="50800" tIns="50800" rIns="50800" bIns="50800" rtlCol="0" anchor="ctr"/>
            <a:lstStyle/>
            <a:p>
              <a:pPr algn="ctr">
                <a:lnSpc>
                  <a:spcPts val="2000"/>
                </a:lnSpc>
              </a:pPr>
              <a:endParaRPr/>
            </a:p>
          </p:txBody>
        </p:sp>
      </p:grpSp>
      <p:grpSp>
        <p:nvGrpSpPr>
          <p:cNvPr id="22" name="Group 22"/>
          <p:cNvGrpSpPr/>
          <p:nvPr/>
        </p:nvGrpSpPr>
        <p:grpSpPr>
          <a:xfrm>
            <a:off x="15938863" y="9544050"/>
            <a:ext cx="1088270" cy="473857"/>
            <a:chOff x="0" y="0"/>
            <a:chExt cx="286623" cy="124802"/>
          </a:xfrm>
        </p:grpSpPr>
        <p:sp>
          <p:nvSpPr>
            <p:cNvPr id="23" name="Freeform 23"/>
            <p:cNvSpPr/>
            <p:nvPr/>
          </p:nvSpPr>
          <p:spPr>
            <a:xfrm>
              <a:off x="0" y="0"/>
              <a:ext cx="286623" cy="124802"/>
            </a:xfrm>
            <a:custGeom>
              <a:avLst/>
              <a:gdLst/>
              <a:ahLst/>
              <a:cxnLst/>
              <a:rect l="l" t="t" r="r" b="b"/>
              <a:pathLst>
                <a:path w="286623" h="124802">
                  <a:moveTo>
                    <a:pt x="0" y="0"/>
                  </a:moveTo>
                  <a:lnTo>
                    <a:pt x="286623" y="0"/>
                  </a:lnTo>
                  <a:lnTo>
                    <a:pt x="286623" y="124802"/>
                  </a:lnTo>
                  <a:lnTo>
                    <a:pt x="0" y="124802"/>
                  </a:lnTo>
                  <a:close/>
                </a:path>
              </a:pathLst>
            </a:custGeom>
            <a:solidFill>
              <a:srgbClr val="24225C"/>
            </a:solidFill>
          </p:spPr>
        </p:sp>
        <p:sp>
          <p:nvSpPr>
            <p:cNvPr id="24" name="TextBox 24"/>
            <p:cNvSpPr txBox="1"/>
            <p:nvPr/>
          </p:nvSpPr>
          <p:spPr>
            <a:xfrm>
              <a:off x="0" y="28575"/>
              <a:ext cx="812800" cy="784225"/>
            </a:xfrm>
            <a:prstGeom prst="rect">
              <a:avLst/>
            </a:prstGeom>
          </p:spPr>
          <p:txBody>
            <a:bodyPr lIns="50800" tIns="50800" rIns="50800" bIns="50800" rtlCol="0" anchor="ctr"/>
            <a:lstStyle/>
            <a:p>
              <a:pPr algn="ctr">
                <a:lnSpc>
                  <a:spcPts val="2000"/>
                </a:lnSpc>
              </a:pPr>
              <a:endParaRPr/>
            </a:p>
          </p:txBody>
        </p:sp>
      </p:grpSp>
      <p:sp>
        <p:nvSpPr>
          <p:cNvPr id="25" name="TextBox 25"/>
          <p:cNvSpPr txBox="1"/>
          <p:nvPr/>
        </p:nvSpPr>
        <p:spPr>
          <a:xfrm>
            <a:off x="15938863" y="9660329"/>
            <a:ext cx="1088270" cy="269875"/>
          </a:xfrm>
          <a:prstGeom prst="rect">
            <a:avLst/>
          </a:prstGeom>
        </p:spPr>
        <p:txBody>
          <a:bodyPr lIns="0" tIns="0" rIns="0" bIns="0" rtlCol="0" anchor="t">
            <a:spAutoFit/>
          </a:bodyPr>
          <a:lstStyle/>
          <a:p>
            <a:pPr algn="ctr">
              <a:lnSpc>
                <a:spcPts val="2000"/>
              </a:lnSpc>
            </a:pPr>
            <a:r>
              <a:rPr lang="en-US" sz="2000">
                <a:solidFill>
                  <a:srgbClr val="FFFFFF"/>
                </a:solidFill>
                <a:latin typeface="Kollektif"/>
              </a:rPr>
              <a:t>01/10</a:t>
            </a:r>
          </a:p>
        </p:txBody>
      </p:sp>
      <p:grpSp>
        <p:nvGrpSpPr>
          <p:cNvPr id="26" name="Group 26"/>
          <p:cNvGrpSpPr/>
          <p:nvPr/>
        </p:nvGrpSpPr>
        <p:grpSpPr>
          <a:xfrm>
            <a:off x="8674905" y="9544050"/>
            <a:ext cx="473857" cy="473857"/>
            <a:chOff x="0" y="0"/>
            <a:chExt cx="812800" cy="812800"/>
          </a:xfrm>
        </p:grpSpPr>
        <p:sp>
          <p:nvSpPr>
            <p:cNvPr id="27" name="Freeform 27"/>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24225C"/>
            </a:solidFill>
          </p:spPr>
        </p:sp>
        <p:sp>
          <p:nvSpPr>
            <p:cNvPr id="28" name="TextBox 28"/>
            <p:cNvSpPr txBox="1"/>
            <p:nvPr/>
          </p:nvSpPr>
          <p:spPr>
            <a:xfrm>
              <a:off x="76200" y="104775"/>
              <a:ext cx="660400" cy="631825"/>
            </a:xfrm>
            <a:prstGeom prst="rect">
              <a:avLst/>
            </a:prstGeom>
          </p:spPr>
          <p:txBody>
            <a:bodyPr lIns="50800" tIns="50800" rIns="50800" bIns="50800" rtlCol="0" anchor="ctr"/>
            <a:lstStyle/>
            <a:p>
              <a:pPr algn="ctr">
                <a:lnSpc>
                  <a:spcPts val="2000"/>
                </a:lnSpc>
              </a:pPr>
              <a:endParaRPr/>
            </a:p>
          </p:txBody>
        </p:sp>
      </p:grpSp>
      <p:grpSp>
        <p:nvGrpSpPr>
          <p:cNvPr id="29" name="Group 29"/>
          <p:cNvGrpSpPr/>
          <p:nvPr/>
        </p:nvGrpSpPr>
        <p:grpSpPr>
          <a:xfrm>
            <a:off x="9139238" y="9544050"/>
            <a:ext cx="473857" cy="473857"/>
            <a:chOff x="0" y="0"/>
            <a:chExt cx="812800" cy="812800"/>
          </a:xfrm>
        </p:grpSpPr>
        <p:sp>
          <p:nvSpPr>
            <p:cNvPr id="30" name="Freeform 30"/>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24225C"/>
            </a:solidFill>
          </p:spPr>
        </p:sp>
        <p:sp>
          <p:nvSpPr>
            <p:cNvPr id="31" name="TextBox 31"/>
            <p:cNvSpPr txBox="1"/>
            <p:nvPr/>
          </p:nvSpPr>
          <p:spPr>
            <a:xfrm>
              <a:off x="76200" y="104775"/>
              <a:ext cx="660400" cy="631825"/>
            </a:xfrm>
            <a:prstGeom prst="rect">
              <a:avLst/>
            </a:prstGeom>
          </p:spPr>
          <p:txBody>
            <a:bodyPr lIns="50800" tIns="50800" rIns="50800" bIns="50800" rtlCol="0" anchor="ctr"/>
            <a:lstStyle/>
            <a:p>
              <a:pPr algn="ctr">
                <a:lnSpc>
                  <a:spcPts val="2000"/>
                </a:lnSpc>
              </a:pPr>
              <a:endParaRPr/>
            </a:p>
          </p:txBody>
        </p:sp>
      </p:grpSp>
      <p:grpSp>
        <p:nvGrpSpPr>
          <p:cNvPr id="32" name="Group 32"/>
          <p:cNvGrpSpPr/>
          <p:nvPr/>
        </p:nvGrpSpPr>
        <p:grpSpPr>
          <a:xfrm>
            <a:off x="8911834" y="9544050"/>
            <a:ext cx="464332" cy="473857"/>
            <a:chOff x="0" y="0"/>
            <a:chExt cx="122293" cy="124802"/>
          </a:xfrm>
        </p:grpSpPr>
        <p:sp>
          <p:nvSpPr>
            <p:cNvPr id="33" name="Freeform 33"/>
            <p:cNvSpPr/>
            <p:nvPr/>
          </p:nvSpPr>
          <p:spPr>
            <a:xfrm>
              <a:off x="0" y="0"/>
              <a:ext cx="122293" cy="124802"/>
            </a:xfrm>
            <a:custGeom>
              <a:avLst/>
              <a:gdLst/>
              <a:ahLst/>
              <a:cxnLst/>
              <a:rect l="l" t="t" r="r" b="b"/>
              <a:pathLst>
                <a:path w="122293" h="124802">
                  <a:moveTo>
                    <a:pt x="0" y="0"/>
                  </a:moveTo>
                  <a:lnTo>
                    <a:pt x="122293" y="0"/>
                  </a:lnTo>
                  <a:lnTo>
                    <a:pt x="122293" y="124802"/>
                  </a:lnTo>
                  <a:lnTo>
                    <a:pt x="0" y="124802"/>
                  </a:lnTo>
                  <a:close/>
                </a:path>
              </a:pathLst>
            </a:custGeom>
            <a:solidFill>
              <a:srgbClr val="24225C"/>
            </a:solidFill>
          </p:spPr>
        </p:sp>
        <p:sp>
          <p:nvSpPr>
            <p:cNvPr id="34" name="TextBox 34"/>
            <p:cNvSpPr txBox="1"/>
            <p:nvPr/>
          </p:nvSpPr>
          <p:spPr>
            <a:xfrm>
              <a:off x="0" y="28575"/>
              <a:ext cx="812800" cy="784225"/>
            </a:xfrm>
            <a:prstGeom prst="rect">
              <a:avLst/>
            </a:prstGeom>
          </p:spPr>
          <p:txBody>
            <a:bodyPr lIns="50800" tIns="50800" rIns="50800" bIns="50800" rtlCol="0" anchor="ctr"/>
            <a:lstStyle/>
            <a:p>
              <a:pPr algn="ctr">
                <a:lnSpc>
                  <a:spcPts val="2000"/>
                </a:lnSpc>
              </a:pPr>
              <a:endParaRPr/>
            </a:p>
          </p:txBody>
        </p:sp>
      </p:grpSp>
      <p:pic>
        <p:nvPicPr>
          <p:cNvPr id="35" name="Picture 35"/>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8973740" y="9648895"/>
            <a:ext cx="350045" cy="281309"/>
          </a:xfrm>
          <a:prstGeom prst="rect">
            <a:avLst/>
          </a:prstGeom>
        </p:spPr>
      </p:pic>
      <p:grpSp>
        <p:nvGrpSpPr>
          <p:cNvPr id="36" name="Group 36"/>
          <p:cNvGrpSpPr>
            <a:grpSpLocks noChangeAspect="1"/>
          </p:cNvGrpSpPr>
          <p:nvPr/>
        </p:nvGrpSpPr>
        <p:grpSpPr>
          <a:xfrm>
            <a:off x="9029700" y="-460495"/>
            <a:ext cx="8229600" cy="8229600"/>
            <a:chOff x="0" y="0"/>
            <a:chExt cx="6350000" cy="6350000"/>
          </a:xfrm>
        </p:grpSpPr>
        <p:sp>
          <p:nvSpPr>
            <p:cNvPr id="37" name="Freeform 37"/>
            <p:cNvSpPr/>
            <p:nvPr/>
          </p:nvSpPr>
          <p:spPr>
            <a:xfrm>
              <a:off x="0" y="0"/>
              <a:ext cx="6350000" cy="6350000"/>
            </a:xfrm>
            <a:custGeom>
              <a:avLst/>
              <a:gdLst/>
              <a:ahLst/>
              <a:cxnLst/>
              <a:rect l="l" t="t" r="r" b="b"/>
              <a:pathLst>
                <a:path w="6350000" h="6350000">
                  <a:moveTo>
                    <a:pt x="5715000" y="6350000"/>
                  </a:moveTo>
                  <a:lnTo>
                    <a:pt x="635000" y="6350000"/>
                  </a:lnTo>
                  <a:cubicBezTo>
                    <a:pt x="284480" y="6350000"/>
                    <a:pt x="0" y="6065520"/>
                    <a:pt x="0" y="5715000"/>
                  </a:cubicBezTo>
                  <a:lnTo>
                    <a:pt x="0" y="635000"/>
                  </a:lnTo>
                  <a:cubicBezTo>
                    <a:pt x="0" y="284480"/>
                    <a:pt x="284480" y="0"/>
                    <a:pt x="635000" y="0"/>
                  </a:cubicBezTo>
                  <a:lnTo>
                    <a:pt x="5715000" y="0"/>
                  </a:lnTo>
                  <a:cubicBezTo>
                    <a:pt x="6065520" y="0"/>
                    <a:pt x="6350000" y="284480"/>
                    <a:pt x="6350000" y="635000"/>
                  </a:cubicBezTo>
                  <a:lnTo>
                    <a:pt x="6350000" y="5715000"/>
                  </a:lnTo>
                  <a:cubicBezTo>
                    <a:pt x="6350000" y="6065520"/>
                    <a:pt x="6065520" y="6350000"/>
                    <a:pt x="5715000" y="6350000"/>
                  </a:cubicBezTo>
                  <a:close/>
                </a:path>
              </a:pathLst>
            </a:custGeom>
            <a:blipFill>
              <a:blip r:embed="rId5">
                <a:alphaModFix amt="7999"/>
              </a:blip>
              <a:stretch>
                <a:fillRect l="-25253" r="-24559"/>
              </a:stretch>
            </a:blipFill>
          </p:spPr>
        </p:sp>
      </p:grpSp>
      <p:sp>
        <p:nvSpPr>
          <p:cNvPr id="38" name="TextBox 38"/>
          <p:cNvSpPr txBox="1"/>
          <p:nvPr/>
        </p:nvSpPr>
        <p:spPr>
          <a:xfrm>
            <a:off x="3381081" y="6853044"/>
            <a:ext cx="6918027" cy="1326453"/>
          </a:xfrm>
          <a:prstGeom prst="rect">
            <a:avLst/>
          </a:prstGeom>
        </p:spPr>
        <p:txBody>
          <a:bodyPr lIns="0" tIns="0" rIns="0" bIns="0" rtlCol="0" anchor="t">
            <a:spAutoFit/>
          </a:bodyPr>
          <a:lstStyle/>
          <a:p>
            <a:pPr>
              <a:lnSpc>
                <a:spcPts val="5840"/>
              </a:lnSpc>
            </a:pPr>
            <a:r>
              <a:rPr lang="en-US" sz="3299">
                <a:solidFill>
                  <a:srgbClr val="24225C"/>
                </a:solidFill>
                <a:latin typeface="Barlow Light Bold"/>
              </a:rPr>
              <a:t>VICTIMA CETATEAN STRAIN</a:t>
            </a:r>
          </a:p>
          <a:p>
            <a:pPr>
              <a:lnSpc>
                <a:spcPts val="4289"/>
              </a:lnSpc>
            </a:pPr>
            <a:r>
              <a:rPr lang="en-US" sz="3299">
                <a:solidFill>
                  <a:srgbClr val="24225C"/>
                </a:solidFill>
                <a:latin typeface="Barlow Light Bold"/>
              </a:rPr>
              <a:t>VICTIMA CETATEAN ROMANA</a:t>
            </a:r>
          </a:p>
        </p:txBody>
      </p:sp>
      <p:sp>
        <p:nvSpPr>
          <p:cNvPr id="39" name="TextBox 39"/>
          <p:cNvSpPr txBox="1"/>
          <p:nvPr/>
        </p:nvSpPr>
        <p:spPr>
          <a:xfrm>
            <a:off x="10251982" y="8084247"/>
            <a:ext cx="6918027" cy="1082040"/>
          </a:xfrm>
          <a:prstGeom prst="rect">
            <a:avLst/>
          </a:prstGeom>
        </p:spPr>
        <p:txBody>
          <a:bodyPr lIns="0" tIns="0" rIns="0" bIns="0" rtlCol="0" anchor="t">
            <a:spAutoFit/>
          </a:bodyPr>
          <a:lstStyle/>
          <a:p>
            <a:pPr>
              <a:lnSpc>
                <a:spcPts val="4289"/>
              </a:lnSpc>
            </a:pPr>
            <a:r>
              <a:rPr lang="en-US" sz="3299">
                <a:solidFill>
                  <a:srgbClr val="24225C"/>
                </a:solidFill>
                <a:latin typeface="Barlow Light Bold"/>
              </a:rPr>
              <a:t>VICTIMA MINORA</a:t>
            </a:r>
          </a:p>
          <a:p>
            <a:pPr>
              <a:lnSpc>
                <a:spcPts val="4289"/>
              </a:lnSpc>
            </a:pPr>
            <a:r>
              <a:rPr lang="en-US" sz="3299">
                <a:solidFill>
                  <a:srgbClr val="24225C"/>
                </a:solidFill>
                <a:latin typeface="Barlow Light Bold"/>
              </a:rPr>
              <a:t>VICTIMA MAJORA</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rot="5400000" flipH="1">
            <a:off x="-2231220" y="-17904"/>
            <a:ext cx="10287000" cy="10287000"/>
          </a:xfrm>
          <a:prstGeom prst="rect">
            <a:avLst/>
          </a:prstGeom>
        </p:spPr>
      </p:pic>
      <p:grpSp>
        <p:nvGrpSpPr>
          <p:cNvPr id="3" name="Group 3"/>
          <p:cNvGrpSpPr>
            <a:grpSpLocks noChangeAspect="1"/>
          </p:cNvGrpSpPr>
          <p:nvPr/>
        </p:nvGrpSpPr>
        <p:grpSpPr>
          <a:xfrm rot="5400000">
            <a:off x="1471669" y="2299143"/>
            <a:ext cx="3799774" cy="5106316"/>
            <a:chOff x="0" y="0"/>
            <a:chExt cx="3663950" cy="4923790"/>
          </a:xfrm>
        </p:grpSpPr>
        <p:sp>
          <p:nvSpPr>
            <p:cNvPr id="4" name="Freeform 4"/>
            <p:cNvSpPr/>
            <p:nvPr/>
          </p:nvSpPr>
          <p:spPr>
            <a:xfrm>
              <a:off x="31750" y="31750"/>
              <a:ext cx="3600450" cy="4859020"/>
            </a:xfrm>
            <a:custGeom>
              <a:avLst/>
              <a:gdLst/>
              <a:ahLst/>
              <a:cxnLst/>
              <a:rect l="l" t="t" r="r" b="b"/>
              <a:pathLst>
                <a:path w="3600450" h="4859020">
                  <a:moveTo>
                    <a:pt x="3600450" y="4499610"/>
                  </a:moveTo>
                  <a:cubicBezTo>
                    <a:pt x="3600450" y="4699000"/>
                    <a:pt x="3439160" y="4859020"/>
                    <a:pt x="3241040" y="4859020"/>
                  </a:cubicBezTo>
                  <a:lnTo>
                    <a:pt x="359410" y="4859020"/>
                  </a:lnTo>
                  <a:cubicBezTo>
                    <a:pt x="160020" y="4859020"/>
                    <a:pt x="0" y="4697730"/>
                    <a:pt x="0" y="4499610"/>
                  </a:cubicBezTo>
                  <a:lnTo>
                    <a:pt x="0" y="359410"/>
                  </a:lnTo>
                  <a:cubicBezTo>
                    <a:pt x="0" y="160020"/>
                    <a:pt x="161290" y="0"/>
                    <a:pt x="359410" y="0"/>
                  </a:cubicBezTo>
                  <a:lnTo>
                    <a:pt x="3239770" y="0"/>
                  </a:lnTo>
                  <a:cubicBezTo>
                    <a:pt x="3439160" y="0"/>
                    <a:pt x="3599180" y="161290"/>
                    <a:pt x="3599180" y="359410"/>
                  </a:cubicBezTo>
                  <a:lnTo>
                    <a:pt x="3600450" y="4499610"/>
                  </a:lnTo>
                  <a:close/>
                </a:path>
              </a:pathLst>
            </a:custGeom>
            <a:solidFill>
              <a:srgbClr val="C939E6"/>
            </a:solidFill>
          </p:spPr>
        </p:sp>
        <p:sp>
          <p:nvSpPr>
            <p:cNvPr id="5" name="Freeform 5"/>
            <p:cNvSpPr/>
            <p:nvPr/>
          </p:nvSpPr>
          <p:spPr>
            <a:xfrm>
              <a:off x="0" y="0"/>
              <a:ext cx="3663950" cy="4923790"/>
            </a:xfrm>
            <a:custGeom>
              <a:avLst/>
              <a:gdLst/>
              <a:ahLst/>
              <a:cxnLst/>
              <a:rect l="l" t="t" r="r" b="b"/>
              <a:pathLst>
                <a:path w="3663950" h="4923790">
                  <a:moveTo>
                    <a:pt x="3271520" y="4923790"/>
                  </a:moveTo>
                  <a:lnTo>
                    <a:pt x="391160" y="4923790"/>
                  </a:lnTo>
                  <a:cubicBezTo>
                    <a:pt x="175260" y="4923790"/>
                    <a:pt x="0" y="4748530"/>
                    <a:pt x="0" y="4532630"/>
                  </a:cubicBezTo>
                  <a:lnTo>
                    <a:pt x="0" y="392430"/>
                  </a:lnTo>
                  <a:cubicBezTo>
                    <a:pt x="0" y="175260"/>
                    <a:pt x="175260" y="0"/>
                    <a:pt x="391160" y="0"/>
                  </a:cubicBezTo>
                  <a:lnTo>
                    <a:pt x="3271520" y="0"/>
                  </a:lnTo>
                  <a:cubicBezTo>
                    <a:pt x="3487420" y="0"/>
                    <a:pt x="3662680" y="175260"/>
                    <a:pt x="3662680" y="391160"/>
                  </a:cubicBezTo>
                  <a:lnTo>
                    <a:pt x="3662680" y="4531360"/>
                  </a:lnTo>
                  <a:cubicBezTo>
                    <a:pt x="3663950" y="4747260"/>
                    <a:pt x="3487420" y="4923790"/>
                    <a:pt x="3271520" y="4923790"/>
                  </a:cubicBezTo>
                  <a:close/>
                  <a:moveTo>
                    <a:pt x="391160" y="63500"/>
                  </a:moveTo>
                  <a:cubicBezTo>
                    <a:pt x="210820" y="63500"/>
                    <a:pt x="63500" y="210820"/>
                    <a:pt x="63500" y="391160"/>
                  </a:cubicBezTo>
                  <a:lnTo>
                    <a:pt x="63500" y="4531360"/>
                  </a:lnTo>
                  <a:cubicBezTo>
                    <a:pt x="63500" y="4712970"/>
                    <a:pt x="210820" y="4859020"/>
                    <a:pt x="391160" y="4859020"/>
                  </a:cubicBezTo>
                  <a:lnTo>
                    <a:pt x="3271520" y="4859020"/>
                  </a:lnTo>
                  <a:cubicBezTo>
                    <a:pt x="3453130" y="4859020"/>
                    <a:pt x="3599180" y="4711700"/>
                    <a:pt x="3599180" y="4531360"/>
                  </a:cubicBezTo>
                  <a:lnTo>
                    <a:pt x="3599180" y="391160"/>
                  </a:lnTo>
                  <a:cubicBezTo>
                    <a:pt x="3599180" y="209550"/>
                    <a:pt x="3451860" y="63500"/>
                    <a:pt x="3271520" y="63500"/>
                  </a:cubicBezTo>
                  <a:lnTo>
                    <a:pt x="391160" y="63500"/>
                  </a:lnTo>
                  <a:close/>
                </a:path>
              </a:pathLst>
            </a:custGeom>
            <a:solidFill>
              <a:srgbClr val="C939E6"/>
            </a:solidFill>
          </p:spPr>
        </p:sp>
      </p:grpSp>
      <p:sp>
        <p:nvSpPr>
          <p:cNvPr id="6" name="TextBox 6"/>
          <p:cNvSpPr txBox="1"/>
          <p:nvPr/>
        </p:nvSpPr>
        <p:spPr>
          <a:xfrm>
            <a:off x="8483875" y="1695450"/>
            <a:ext cx="9582740" cy="8421246"/>
          </a:xfrm>
          <a:prstGeom prst="rect">
            <a:avLst/>
          </a:prstGeom>
        </p:spPr>
        <p:txBody>
          <a:bodyPr lIns="0" tIns="0" rIns="0" bIns="0" rtlCol="0" anchor="t">
            <a:spAutoFit/>
          </a:bodyPr>
          <a:lstStyle/>
          <a:p>
            <a:pPr>
              <a:lnSpc>
                <a:spcPts val="6725"/>
              </a:lnSpc>
            </a:pPr>
            <a:r>
              <a:rPr lang="en-US" sz="3799" spc="220">
                <a:solidFill>
                  <a:srgbClr val="24225C"/>
                </a:solidFill>
                <a:latin typeface="Kollektif"/>
              </a:rPr>
              <a:t>este persoana care a fost recrutată, transportată sau transferată, prin mijloace specifice de coerciție, înșelăciune, abuz de putere sau al stării de vulnerabilitate, în scopul exploatării sale, pe teritoriul statului de origine/reședință sau transnațional, indiferent dacă exploatarea a survenit sau nu.</a:t>
            </a:r>
          </a:p>
          <a:p>
            <a:pPr>
              <a:lnSpc>
                <a:spcPts val="6725"/>
              </a:lnSpc>
            </a:pPr>
            <a:endParaRPr lang="en-US" sz="3799" spc="220">
              <a:solidFill>
                <a:srgbClr val="24225C"/>
              </a:solidFill>
              <a:latin typeface="Kollektif"/>
            </a:endParaRPr>
          </a:p>
        </p:txBody>
      </p:sp>
      <p:sp>
        <p:nvSpPr>
          <p:cNvPr id="7" name="TextBox 7"/>
          <p:cNvSpPr txBox="1"/>
          <p:nvPr/>
        </p:nvSpPr>
        <p:spPr>
          <a:xfrm>
            <a:off x="1151329" y="4495431"/>
            <a:ext cx="4472245" cy="751839"/>
          </a:xfrm>
          <a:prstGeom prst="rect">
            <a:avLst/>
          </a:prstGeom>
        </p:spPr>
        <p:txBody>
          <a:bodyPr lIns="0" tIns="0" rIns="0" bIns="0" rtlCol="0" anchor="t">
            <a:spAutoFit/>
          </a:bodyPr>
          <a:lstStyle/>
          <a:p>
            <a:pPr algn="ctr">
              <a:lnSpc>
                <a:spcPts val="5719"/>
              </a:lnSpc>
            </a:pPr>
            <a:r>
              <a:rPr lang="en-US" sz="5199">
                <a:solidFill>
                  <a:srgbClr val="1D2896"/>
                </a:solidFill>
                <a:latin typeface="Kollektif Bold"/>
              </a:rPr>
              <a:t>VICTIMA</a:t>
            </a:r>
          </a:p>
        </p:txBody>
      </p:sp>
      <p:grpSp>
        <p:nvGrpSpPr>
          <p:cNvPr id="8" name="Group 8"/>
          <p:cNvGrpSpPr/>
          <p:nvPr/>
        </p:nvGrpSpPr>
        <p:grpSpPr>
          <a:xfrm>
            <a:off x="15701935" y="9544050"/>
            <a:ext cx="473857" cy="473857"/>
            <a:chOff x="0" y="0"/>
            <a:chExt cx="812800" cy="812800"/>
          </a:xfrm>
        </p:grpSpPr>
        <p:sp>
          <p:nvSpPr>
            <p:cNvPr id="9" name="Freeform 9"/>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24225C"/>
            </a:solidFill>
          </p:spPr>
        </p:sp>
        <p:sp>
          <p:nvSpPr>
            <p:cNvPr id="10" name="TextBox 10"/>
            <p:cNvSpPr txBox="1"/>
            <p:nvPr/>
          </p:nvSpPr>
          <p:spPr>
            <a:xfrm>
              <a:off x="76200" y="104775"/>
              <a:ext cx="660400" cy="631825"/>
            </a:xfrm>
            <a:prstGeom prst="rect">
              <a:avLst/>
            </a:prstGeom>
          </p:spPr>
          <p:txBody>
            <a:bodyPr lIns="50800" tIns="50800" rIns="50800" bIns="50800" rtlCol="0" anchor="ctr"/>
            <a:lstStyle/>
            <a:p>
              <a:pPr algn="ctr">
                <a:lnSpc>
                  <a:spcPts val="2000"/>
                </a:lnSpc>
              </a:pPr>
              <a:endParaRPr/>
            </a:p>
          </p:txBody>
        </p:sp>
      </p:grpSp>
      <p:grpSp>
        <p:nvGrpSpPr>
          <p:cNvPr id="11" name="Group 11"/>
          <p:cNvGrpSpPr/>
          <p:nvPr/>
        </p:nvGrpSpPr>
        <p:grpSpPr>
          <a:xfrm>
            <a:off x="16790205" y="9544050"/>
            <a:ext cx="473857" cy="473857"/>
            <a:chOff x="0" y="0"/>
            <a:chExt cx="812800" cy="812800"/>
          </a:xfrm>
        </p:grpSpPr>
        <p:sp>
          <p:nvSpPr>
            <p:cNvPr id="12" name="Freeform 12"/>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24225C"/>
            </a:solidFill>
          </p:spPr>
        </p:sp>
        <p:sp>
          <p:nvSpPr>
            <p:cNvPr id="13" name="TextBox 13"/>
            <p:cNvSpPr txBox="1"/>
            <p:nvPr/>
          </p:nvSpPr>
          <p:spPr>
            <a:xfrm>
              <a:off x="76200" y="104775"/>
              <a:ext cx="660400" cy="631825"/>
            </a:xfrm>
            <a:prstGeom prst="rect">
              <a:avLst/>
            </a:prstGeom>
          </p:spPr>
          <p:txBody>
            <a:bodyPr lIns="50800" tIns="50800" rIns="50800" bIns="50800" rtlCol="0" anchor="ctr"/>
            <a:lstStyle/>
            <a:p>
              <a:pPr algn="ctr">
                <a:lnSpc>
                  <a:spcPts val="2000"/>
                </a:lnSpc>
              </a:pPr>
              <a:endParaRPr/>
            </a:p>
          </p:txBody>
        </p:sp>
      </p:grpSp>
      <p:grpSp>
        <p:nvGrpSpPr>
          <p:cNvPr id="14" name="Group 14"/>
          <p:cNvGrpSpPr/>
          <p:nvPr/>
        </p:nvGrpSpPr>
        <p:grpSpPr>
          <a:xfrm>
            <a:off x="15938863" y="9544050"/>
            <a:ext cx="1088270" cy="473857"/>
            <a:chOff x="0" y="0"/>
            <a:chExt cx="286623" cy="124802"/>
          </a:xfrm>
        </p:grpSpPr>
        <p:sp>
          <p:nvSpPr>
            <p:cNvPr id="15" name="Freeform 15"/>
            <p:cNvSpPr/>
            <p:nvPr/>
          </p:nvSpPr>
          <p:spPr>
            <a:xfrm>
              <a:off x="0" y="0"/>
              <a:ext cx="286623" cy="124802"/>
            </a:xfrm>
            <a:custGeom>
              <a:avLst/>
              <a:gdLst/>
              <a:ahLst/>
              <a:cxnLst/>
              <a:rect l="l" t="t" r="r" b="b"/>
              <a:pathLst>
                <a:path w="286623" h="124802">
                  <a:moveTo>
                    <a:pt x="0" y="0"/>
                  </a:moveTo>
                  <a:lnTo>
                    <a:pt x="286623" y="0"/>
                  </a:lnTo>
                  <a:lnTo>
                    <a:pt x="286623" y="124802"/>
                  </a:lnTo>
                  <a:lnTo>
                    <a:pt x="0" y="124802"/>
                  </a:lnTo>
                  <a:close/>
                </a:path>
              </a:pathLst>
            </a:custGeom>
            <a:solidFill>
              <a:srgbClr val="24225C"/>
            </a:solidFill>
          </p:spPr>
        </p:sp>
        <p:sp>
          <p:nvSpPr>
            <p:cNvPr id="16" name="TextBox 16"/>
            <p:cNvSpPr txBox="1"/>
            <p:nvPr/>
          </p:nvSpPr>
          <p:spPr>
            <a:xfrm>
              <a:off x="0" y="28575"/>
              <a:ext cx="812800" cy="784225"/>
            </a:xfrm>
            <a:prstGeom prst="rect">
              <a:avLst/>
            </a:prstGeom>
          </p:spPr>
          <p:txBody>
            <a:bodyPr lIns="50800" tIns="50800" rIns="50800" bIns="50800" rtlCol="0" anchor="ctr"/>
            <a:lstStyle/>
            <a:p>
              <a:pPr algn="ctr">
                <a:lnSpc>
                  <a:spcPts val="2000"/>
                </a:lnSpc>
              </a:pPr>
              <a:endParaRPr/>
            </a:p>
          </p:txBody>
        </p:sp>
      </p:grpSp>
      <p:sp>
        <p:nvSpPr>
          <p:cNvPr id="17" name="TextBox 17"/>
          <p:cNvSpPr txBox="1"/>
          <p:nvPr/>
        </p:nvSpPr>
        <p:spPr>
          <a:xfrm>
            <a:off x="15938863" y="9660329"/>
            <a:ext cx="1088270" cy="269875"/>
          </a:xfrm>
          <a:prstGeom prst="rect">
            <a:avLst/>
          </a:prstGeom>
        </p:spPr>
        <p:txBody>
          <a:bodyPr lIns="0" tIns="0" rIns="0" bIns="0" rtlCol="0" anchor="t">
            <a:spAutoFit/>
          </a:bodyPr>
          <a:lstStyle/>
          <a:p>
            <a:pPr algn="ctr">
              <a:lnSpc>
                <a:spcPts val="2000"/>
              </a:lnSpc>
            </a:pPr>
            <a:r>
              <a:rPr lang="en-US" sz="2000">
                <a:solidFill>
                  <a:srgbClr val="FFFFFF"/>
                </a:solidFill>
                <a:latin typeface="Kollektif"/>
              </a:rPr>
              <a:t>01/10</a:t>
            </a:r>
          </a:p>
        </p:txBody>
      </p:sp>
      <p:grpSp>
        <p:nvGrpSpPr>
          <p:cNvPr id="18" name="Group 18"/>
          <p:cNvGrpSpPr/>
          <p:nvPr/>
        </p:nvGrpSpPr>
        <p:grpSpPr>
          <a:xfrm>
            <a:off x="8674905" y="9544050"/>
            <a:ext cx="473857" cy="473857"/>
            <a:chOff x="0" y="0"/>
            <a:chExt cx="812800" cy="812800"/>
          </a:xfrm>
        </p:grpSpPr>
        <p:sp>
          <p:nvSpPr>
            <p:cNvPr id="19" name="Freeform 19"/>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24225C"/>
            </a:solidFill>
          </p:spPr>
        </p:sp>
        <p:sp>
          <p:nvSpPr>
            <p:cNvPr id="20" name="TextBox 20"/>
            <p:cNvSpPr txBox="1"/>
            <p:nvPr/>
          </p:nvSpPr>
          <p:spPr>
            <a:xfrm>
              <a:off x="76200" y="104775"/>
              <a:ext cx="660400" cy="631825"/>
            </a:xfrm>
            <a:prstGeom prst="rect">
              <a:avLst/>
            </a:prstGeom>
          </p:spPr>
          <p:txBody>
            <a:bodyPr lIns="50800" tIns="50800" rIns="50800" bIns="50800" rtlCol="0" anchor="ctr"/>
            <a:lstStyle/>
            <a:p>
              <a:pPr algn="ctr">
                <a:lnSpc>
                  <a:spcPts val="2000"/>
                </a:lnSpc>
              </a:pPr>
              <a:endParaRPr/>
            </a:p>
          </p:txBody>
        </p:sp>
      </p:grpSp>
      <p:grpSp>
        <p:nvGrpSpPr>
          <p:cNvPr id="21" name="Group 21"/>
          <p:cNvGrpSpPr/>
          <p:nvPr/>
        </p:nvGrpSpPr>
        <p:grpSpPr>
          <a:xfrm>
            <a:off x="9139238" y="9544050"/>
            <a:ext cx="473857" cy="473857"/>
            <a:chOff x="0" y="0"/>
            <a:chExt cx="812800" cy="812800"/>
          </a:xfrm>
        </p:grpSpPr>
        <p:sp>
          <p:nvSpPr>
            <p:cNvPr id="22" name="Freeform 22"/>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24225C"/>
            </a:solidFill>
          </p:spPr>
        </p:sp>
        <p:sp>
          <p:nvSpPr>
            <p:cNvPr id="23" name="TextBox 23"/>
            <p:cNvSpPr txBox="1"/>
            <p:nvPr/>
          </p:nvSpPr>
          <p:spPr>
            <a:xfrm>
              <a:off x="76200" y="104775"/>
              <a:ext cx="660400" cy="631825"/>
            </a:xfrm>
            <a:prstGeom prst="rect">
              <a:avLst/>
            </a:prstGeom>
          </p:spPr>
          <p:txBody>
            <a:bodyPr lIns="50800" tIns="50800" rIns="50800" bIns="50800" rtlCol="0" anchor="ctr"/>
            <a:lstStyle/>
            <a:p>
              <a:pPr algn="ctr">
                <a:lnSpc>
                  <a:spcPts val="2000"/>
                </a:lnSpc>
              </a:pPr>
              <a:endParaRPr/>
            </a:p>
          </p:txBody>
        </p:sp>
      </p:grpSp>
      <p:grpSp>
        <p:nvGrpSpPr>
          <p:cNvPr id="24" name="Group 24"/>
          <p:cNvGrpSpPr/>
          <p:nvPr/>
        </p:nvGrpSpPr>
        <p:grpSpPr>
          <a:xfrm>
            <a:off x="8911834" y="9544050"/>
            <a:ext cx="464332" cy="473857"/>
            <a:chOff x="0" y="0"/>
            <a:chExt cx="122293" cy="124802"/>
          </a:xfrm>
        </p:grpSpPr>
        <p:sp>
          <p:nvSpPr>
            <p:cNvPr id="25" name="Freeform 25"/>
            <p:cNvSpPr/>
            <p:nvPr/>
          </p:nvSpPr>
          <p:spPr>
            <a:xfrm>
              <a:off x="0" y="0"/>
              <a:ext cx="122293" cy="124802"/>
            </a:xfrm>
            <a:custGeom>
              <a:avLst/>
              <a:gdLst/>
              <a:ahLst/>
              <a:cxnLst/>
              <a:rect l="l" t="t" r="r" b="b"/>
              <a:pathLst>
                <a:path w="122293" h="124802">
                  <a:moveTo>
                    <a:pt x="0" y="0"/>
                  </a:moveTo>
                  <a:lnTo>
                    <a:pt x="122293" y="0"/>
                  </a:lnTo>
                  <a:lnTo>
                    <a:pt x="122293" y="124802"/>
                  </a:lnTo>
                  <a:lnTo>
                    <a:pt x="0" y="124802"/>
                  </a:lnTo>
                  <a:close/>
                </a:path>
              </a:pathLst>
            </a:custGeom>
            <a:solidFill>
              <a:srgbClr val="24225C"/>
            </a:solidFill>
          </p:spPr>
        </p:sp>
        <p:sp>
          <p:nvSpPr>
            <p:cNvPr id="26" name="TextBox 26"/>
            <p:cNvSpPr txBox="1"/>
            <p:nvPr/>
          </p:nvSpPr>
          <p:spPr>
            <a:xfrm>
              <a:off x="0" y="28575"/>
              <a:ext cx="812800" cy="784225"/>
            </a:xfrm>
            <a:prstGeom prst="rect">
              <a:avLst/>
            </a:prstGeom>
          </p:spPr>
          <p:txBody>
            <a:bodyPr lIns="50800" tIns="50800" rIns="50800" bIns="50800" rtlCol="0" anchor="ctr"/>
            <a:lstStyle/>
            <a:p>
              <a:pPr algn="ctr">
                <a:lnSpc>
                  <a:spcPts val="2000"/>
                </a:lnSpc>
              </a:pPr>
              <a:endParaRPr/>
            </a:p>
          </p:txBody>
        </p:sp>
      </p:grpSp>
      <p:pic>
        <p:nvPicPr>
          <p:cNvPr id="27" name="Picture 27"/>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973740" y="9648895"/>
            <a:ext cx="350045" cy="281309"/>
          </a:xfrm>
          <a:prstGeom prst="rect">
            <a:avLst/>
          </a:prstGeom>
        </p:spPr>
      </p:pic>
      <p:sp>
        <p:nvSpPr>
          <p:cNvPr id="28" name="TextBox 28"/>
          <p:cNvSpPr txBox="1"/>
          <p:nvPr/>
        </p:nvSpPr>
        <p:spPr>
          <a:xfrm>
            <a:off x="1028700" y="1076325"/>
            <a:ext cx="12513799" cy="847725"/>
          </a:xfrm>
          <a:prstGeom prst="rect">
            <a:avLst/>
          </a:prstGeom>
        </p:spPr>
        <p:txBody>
          <a:bodyPr lIns="0" tIns="0" rIns="0" bIns="0" rtlCol="0" anchor="t">
            <a:spAutoFit/>
          </a:bodyPr>
          <a:lstStyle/>
          <a:p>
            <a:pPr>
              <a:lnSpc>
                <a:spcPts val="6299"/>
              </a:lnSpc>
            </a:pPr>
            <a:r>
              <a:rPr lang="en-US" sz="6999">
                <a:solidFill>
                  <a:srgbClr val="24225C"/>
                </a:solidFill>
                <a:latin typeface="Assistant Bold"/>
              </a:rPr>
              <a:t>Victima a traficului de persoane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rot="5400000" flipH="1">
            <a:off x="-1143000" y="0"/>
            <a:ext cx="10287000" cy="10287000"/>
          </a:xfrm>
          <a:prstGeom prst="rect">
            <a:avLst/>
          </a:prstGeom>
        </p:spPr>
      </p:pic>
      <p:grpSp>
        <p:nvGrpSpPr>
          <p:cNvPr id="3" name="Group 3"/>
          <p:cNvGrpSpPr>
            <a:grpSpLocks noChangeAspect="1"/>
          </p:cNvGrpSpPr>
          <p:nvPr/>
        </p:nvGrpSpPr>
        <p:grpSpPr>
          <a:xfrm rot="5400000">
            <a:off x="1471669" y="2299143"/>
            <a:ext cx="3799774" cy="5106316"/>
            <a:chOff x="0" y="0"/>
            <a:chExt cx="3663950" cy="4923790"/>
          </a:xfrm>
        </p:grpSpPr>
        <p:sp>
          <p:nvSpPr>
            <p:cNvPr id="4" name="Freeform 4"/>
            <p:cNvSpPr/>
            <p:nvPr/>
          </p:nvSpPr>
          <p:spPr>
            <a:xfrm>
              <a:off x="31750" y="31750"/>
              <a:ext cx="3600450" cy="4859020"/>
            </a:xfrm>
            <a:custGeom>
              <a:avLst/>
              <a:gdLst/>
              <a:ahLst/>
              <a:cxnLst/>
              <a:rect l="l" t="t" r="r" b="b"/>
              <a:pathLst>
                <a:path w="3600450" h="4859020">
                  <a:moveTo>
                    <a:pt x="3600450" y="4499610"/>
                  </a:moveTo>
                  <a:cubicBezTo>
                    <a:pt x="3600450" y="4699000"/>
                    <a:pt x="3439160" y="4859020"/>
                    <a:pt x="3241040" y="4859020"/>
                  </a:cubicBezTo>
                  <a:lnTo>
                    <a:pt x="359410" y="4859020"/>
                  </a:lnTo>
                  <a:cubicBezTo>
                    <a:pt x="160020" y="4859020"/>
                    <a:pt x="0" y="4697730"/>
                    <a:pt x="0" y="4499610"/>
                  </a:cubicBezTo>
                  <a:lnTo>
                    <a:pt x="0" y="359410"/>
                  </a:lnTo>
                  <a:cubicBezTo>
                    <a:pt x="0" y="160020"/>
                    <a:pt x="161290" y="0"/>
                    <a:pt x="359410" y="0"/>
                  </a:cubicBezTo>
                  <a:lnTo>
                    <a:pt x="3239770" y="0"/>
                  </a:lnTo>
                  <a:cubicBezTo>
                    <a:pt x="3439160" y="0"/>
                    <a:pt x="3599180" y="161290"/>
                    <a:pt x="3599180" y="359410"/>
                  </a:cubicBezTo>
                  <a:lnTo>
                    <a:pt x="3600450" y="4499610"/>
                  </a:lnTo>
                  <a:close/>
                </a:path>
              </a:pathLst>
            </a:custGeom>
            <a:solidFill>
              <a:srgbClr val="C939E6"/>
            </a:solidFill>
          </p:spPr>
        </p:sp>
        <p:sp>
          <p:nvSpPr>
            <p:cNvPr id="5" name="Freeform 5"/>
            <p:cNvSpPr/>
            <p:nvPr/>
          </p:nvSpPr>
          <p:spPr>
            <a:xfrm>
              <a:off x="0" y="0"/>
              <a:ext cx="3663950" cy="4923790"/>
            </a:xfrm>
            <a:custGeom>
              <a:avLst/>
              <a:gdLst/>
              <a:ahLst/>
              <a:cxnLst/>
              <a:rect l="l" t="t" r="r" b="b"/>
              <a:pathLst>
                <a:path w="3663950" h="4923790">
                  <a:moveTo>
                    <a:pt x="3271520" y="4923790"/>
                  </a:moveTo>
                  <a:lnTo>
                    <a:pt x="391160" y="4923790"/>
                  </a:lnTo>
                  <a:cubicBezTo>
                    <a:pt x="175260" y="4923790"/>
                    <a:pt x="0" y="4748530"/>
                    <a:pt x="0" y="4532630"/>
                  </a:cubicBezTo>
                  <a:lnTo>
                    <a:pt x="0" y="392430"/>
                  </a:lnTo>
                  <a:cubicBezTo>
                    <a:pt x="0" y="175260"/>
                    <a:pt x="175260" y="0"/>
                    <a:pt x="391160" y="0"/>
                  </a:cubicBezTo>
                  <a:lnTo>
                    <a:pt x="3271520" y="0"/>
                  </a:lnTo>
                  <a:cubicBezTo>
                    <a:pt x="3487420" y="0"/>
                    <a:pt x="3662680" y="175260"/>
                    <a:pt x="3662680" y="391160"/>
                  </a:cubicBezTo>
                  <a:lnTo>
                    <a:pt x="3662680" y="4531360"/>
                  </a:lnTo>
                  <a:cubicBezTo>
                    <a:pt x="3663950" y="4747260"/>
                    <a:pt x="3487420" y="4923790"/>
                    <a:pt x="3271520" y="4923790"/>
                  </a:cubicBezTo>
                  <a:close/>
                  <a:moveTo>
                    <a:pt x="391160" y="63500"/>
                  </a:moveTo>
                  <a:cubicBezTo>
                    <a:pt x="210820" y="63500"/>
                    <a:pt x="63500" y="210820"/>
                    <a:pt x="63500" y="391160"/>
                  </a:cubicBezTo>
                  <a:lnTo>
                    <a:pt x="63500" y="4531360"/>
                  </a:lnTo>
                  <a:cubicBezTo>
                    <a:pt x="63500" y="4712970"/>
                    <a:pt x="210820" y="4859020"/>
                    <a:pt x="391160" y="4859020"/>
                  </a:cubicBezTo>
                  <a:lnTo>
                    <a:pt x="3271520" y="4859020"/>
                  </a:lnTo>
                  <a:cubicBezTo>
                    <a:pt x="3453130" y="4859020"/>
                    <a:pt x="3599180" y="4711700"/>
                    <a:pt x="3599180" y="4531360"/>
                  </a:cubicBezTo>
                  <a:lnTo>
                    <a:pt x="3599180" y="391160"/>
                  </a:lnTo>
                  <a:cubicBezTo>
                    <a:pt x="3599180" y="209550"/>
                    <a:pt x="3451860" y="63500"/>
                    <a:pt x="3271520" y="63500"/>
                  </a:cubicBezTo>
                  <a:lnTo>
                    <a:pt x="391160" y="63500"/>
                  </a:lnTo>
                  <a:close/>
                </a:path>
              </a:pathLst>
            </a:custGeom>
            <a:solidFill>
              <a:srgbClr val="C939E6"/>
            </a:solidFill>
          </p:spPr>
        </p:sp>
      </p:grpSp>
      <p:sp>
        <p:nvSpPr>
          <p:cNvPr id="6" name="TextBox 6"/>
          <p:cNvSpPr txBox="1"/>
          <p:nvPr/>
        </p:nvSpPr>
        <p:spPr>
          <a:xfrm>
            <a:off x="6141010" y="2714289"/>
            <a:ext cx="12360060" cy="6725796"/>
          </a:xfrm>
          <a:prstGeom prst="rect">
            <a:avLst/>
          </a:prstGeom>
        </p:spPr>
        <p:txBody>
          <a:bodyPr lIns="0" tIns="0" rIns="0" bIns="0" rtlCol="0" anchor="t">
            <a:spAutoFit/>
          </a:bodyPr>
          <a:lstStyle/>
          <a:p>
            <a:pPr>
              <a:lnSpc>
                <a:spcPts val="6725"/>
              </a:lnSpc>
            </a:pPr>
            <a:r>
              <a:rPr lang="en-US" sz="3799" spc="220">
                <a:solidFill>
                  <a:srgbClr val="24225C"/>
                </a:solidFill>
                <a:latin typeface="Kollektif"/>
              </a:rPr>
              <a:t>persoana/minorul detectat(ă)</a:t>
            </a:r>
          </a:p>
          <a:p>
            <a:pPr marL="820411" lvl="1" indent="-410205">
              <a:lnSpc>
                <a:spcPts val="6725"/>
              </a:lnSpc>
              <a:buFont typeface="Arial"/>
              <a:buChar char="•"/>
            </a:pPr>
            <a:r>
              <a:rPr lang="en-US" sz="3799" spc="220">
                <a:solidFill>
                  <a:srgbClr val="24225C"/>
                </a:solidFill>
                <a:latin typeface="Kollektif"/>
              </a:rPr>
              <a:t>înainte de a fi exploatată, </a:t>
            </a:r>
          </a:p>
          <a:p>
            <a:pPr marL="1640822" lvl="2" indent="-546941">
              <a:lnSpc>
                <a:spcPts val="6725"/>
              </a:lnSpc>
              <a:buFont typeface="Arial"/>
              <a:buChar char="⚬"/>
            </a:pPr>
            <a:r>
              <a:rPr lang="en-US" sz="3799" spc="220">
                <a:solidFill>
                  <a:srgbClr val="24225C"/>
                </a:solidFill>
                <a:latin typeface="Kollektif"/>
              </a:rPr>
              <a:t>în timpul exploatării sau </a:t>
            </a:r>
          </a:p>
          <a:p>
            <a:pPr marL="2461232" lvl="3" indent="-615308">
              <a:lnSpc>
                <a:spcPts val="6725"/>
              </a:lnSpc>
              <a:buFont typeface="Arial"/>
              <a:buChar char="￭"/>
            </a:pPr>
            <a:r>
              <a:rPr lang="en-US" sz="3799" spc="220">
                <a:solidFill>
                  <a:srgbClr val="24225C"/>
                </a:solidFill>
                <a:latin typeface="Kollektif"/>
              </a:rPr>
              <a:t>după ce a ieșit din situația de trafic și </a:t>
            </a:r>
          </a:p>
          <a:p>
            <a:pPr>
              <a:lnSpc>
                <a:spcPts val="6725"/>
              </a:lnSpc>
            </a:pPr>
            <a:endParaRPr lang="en-US" sz="3799" spc="220">
              <a:solidFill>
                <a:srgbClr val="24225C"/>
              </a:solidFill>
              <a:latin typeface="Kollektif"/>
            </a:endParaRPr>
          </a:p>
          <a:p>
            <a:pPr marL="820411" lvl="1" indent="-410205">
              <a:lnSpc>
                <a:spcPts val="6725"/>
              </a:lnSpc>
              <a:buFont typeface="Arial"/>
              <a:buChar char="•"/>
            </a:pPr>
            <a:r>
              <a:rPr lang="en-US" sz="3799" spc="220">
                <a:solidFill>
                  <a:srgbClr val="24225C"/>
                </a:solidFill>
                <a:latin typeface="Kollektif"/>
              </a:rPr>
              <a:t>care prezintă semne specifice procesului de trafic</a:t>
            </a:r>
          </a:p>
          <a:p>
            <a:pPr>
              <a:lnSpc>
                <a:spcPts val="6725"/>
              </a:lnSpc>
            </a:pPr>
            <a:endParaRPr lang="en-US" sz="3799" spc="220">
              <a:solidFill>
                <a:srgbClr val="24225C"/>
              </a:solidFill>
              <a:latin typeface="Kollektif"/>
            </a:endParaRPr>
          </a:p>
        </p:txBody>
      </p:sp>
      <p:sp>
        <p:nvSpPr>
          <p:cNvPr id="7" name="TextBox 7"/>
          <p:cNvSpPr txBox="1"/>
          <p:nvPr/>
        </p:nvSpPr>
        <p:spPr>
          <a:xfrm>
            <a:off x="1265629" y="4133481"/>
            <a:ext cx="4472245" cy="1475739"/>
          </a:xfrm>
          <a:prstGeom prst="rect">
            <a:avLst/>
          </a:prstGeom>
        </p:spPr>
        <p:txBody>
          <a:bodyPr lIns="0" tIns="0" rIns="0" bIns="0" rtlCol="0" anchor="t">
            <a:spAutoFit/>
          </a:bodyPr>
          <a:lstStyle/>
          <a:p>
            <a:pPr algn="ctr">
              <a:lnSpc>
                <a:spcPts val="5719"/>
              </a:lnSpc>
            </a:pPr>
            <a:r>
              <a:rPr lang="en-US" sz="5199">
                <a:solidFill>
                  <a:srgbClr val="1D2896"/>
                </a:solidFill>
                <a:latin typeface="Kollektif Bold"/>
              </a:rPr>
              <a:t>VICTIMA POTENTIALA</a:t>
            </a:r>
          </a:p>
        </p:txBody>
      </p:sp>
      <p:grpSp>
        <p:nvGrpSpPr>
          <p:cNvPr id="8" name="Group 8"/>
          <p:cNvGrpSpPr/>
          <p:nvPr/>
        </p:nvGrpSpPr>
        <p:grpSpPr>
          <a:xfrm>
            <a:off x="15701935" y="9544050"/>
            <a:ext cx="473857" cy="473857"/>
            <a:chOff x="0" y="0"/>
            <a:chExt cx="812800" cy="812800"/>
          </a:xfrm>
        </p:grpSpPr>
        <p:sp>
          <p:nvSpPr>
            <p:cNvPr id="9" name="Freeform 9"/>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24225C"/>
            </a:solidFill>
          </p:spPr>
        </p:sp>
        <p:sp>
          <p:nvSpPr>
            <p:cNvPr id="10" name="TextBox 10"/>
            <p:cNvSpPr txBox="1"/>
            <p:nvPr/>
          </p:nvSpPr>
          <p:spPr>
            <a:xfrm>
              <a:off x="76200" y="104775"/>
              <a:ext cx="660400" cy="631825"/>
            </a:xfrm>
            <a:prstGeom prst="rect">
              <a:avLst/>
            </a:prstGeom>
          </p:spPr>
          <p:txBody>
            <a:bodyPr lIns="50800" tIns="50800" rIns="50800" bIns="50800" rtlCol="0" anchor="ctr"/>
            <a:lstStyle/>
            <a:p>
              <a:pPr algn="ctr">
                <a:lnSpc>
                  <a:spcPts val="2000"/>
                </a:lnSpc>
              </a:pPr>
              <a:endParaRPr/>
            </a:p>
          </p:txBody>
        </p:sp>
      </p:grpSp>
      <p:grpSp>
        <p:nvGrpSpPr>
          <p:cNvPr id="11" name="Group 11"/>
          <p:cNvGrpSpPr/>
          <p:nvPr/>
        </p:nvGrpSpPr>
        <p:grpSpPr>
          <a:xfrm>
            <a:off x="16790205" y="9544050"/>
            <a:ext cx="473857" cy="473857"/>
            <a:chOff x="0" y="0"/>
            <a:chExt cx="812800" cy="812800"/>
          </a:xfrm>
        </p:grpSpPr>
        <p:sp>
          <p:nvSpPr>
            <p:cNvPr id="12" name="Freeform 12"/>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24225C"/>
            </a:solidFill>
          </p:spPr>
        </p:sp>
        <p:sp>
          <p:nvSpPr>
            <p:cNvPr id="13" name="TextBox 13"/>
            <p:cNvSpPr txBox="1"/>
            <p:nvPr/>
          </p:nvSpPr>
          <p:spPr>
            <a:xfrm>
              <a:off x="76200" y="104775"/>
              <a:ext cx="660400" cy="631825"/>
            </a:xfrm>
            <a:prstGeom prst="rect">
              <a:avLst/>
            </a:prstGeom>
          </p:spPr>
          <p:txBody>
            <a:bodyPr lIns="50800" tIns="50800" rIns="50800" bIns="50800" rtlCol="0" anchor="ctr"/>
            <a:lstStyle/>
            <a:p>
              <a:pPr algn="ctr">
                <a:lnSpc>
                  <a:spcPts val="2000"/>
                </a:lnSpc>
              </a:pPr>
              <a:endParaRPr/>
            </a:p>
          </p:txBody>
        </p:sp>
      </p:grpSp>
      <p:grpSp>
        <p:nvGrpSpPr>
          <p:cNvPr id="14" name="Group 14"/>
          <p:cNvGrpSpPr/>
          <p:nvPr/>
        </p:nvGrpSpPr>
        <p:grpSpPr>
          <a:xfrm>
            <a:off x="15938863" y="9544050"/>
            <a:ext cx="1088270" cy="473857"/>
            <a:chOff x="0" y="0"/>
            <a:chExt cx="286623" cy="124802"/>
          </a:xfrm>
        </p:grpSpPr>
        <p:sp>
          <p:nvSpPr>
            <p:cNvPr id="15" name="Freeform 15"/>
            <p:cNvSpPr/>
            <p:nvPr/>
          </p:nvSpPr>
          <p:spPr>
            <a:xfrm>
              <a:off x="0" y="0"/>
              <a:ext cx="286623" cy="124802"/>
            </a:xfrm>
            <a:custGeom>
              <a:avLst/>
              <a:gdLst/>
              <a:ahLst/>
              <a:cxnLst/>
              <a:rect l="l" t="t" r="r" b="b"/>
              <a:pathLst>
                <a:path w="286623" h="124802">
                  <a:moveTo>
                    <a:pt x="0" y="0"/>
                  </a:moveTo>
                  <a:lnTo>
                    <a:pt x="286623" y="0"/>
                  </a:lnTo>
                  <a:lnTo>
                    <a:pt x="286623" y="124802"/>
                  </a:lnTo>
                  <a:lnTo>
                    <a:pt x="0" y="124802"/>
                  </a:lnTo>
                  <a:close/>
                </a:path>
              </a:pathLst>
            </a:custGeom>
            <a:solidFill>
              <a:srgbClr val="24225C"/>
            </a:solidFill>
          </p:spPr>
        </p:sp>
        <p:sp>
          <p:nvSpPr>
            <p:cNvPr id="16" name="TextBox 16"/>
            <p:cNvSpPr txBox="1"/>
            <p:nvPr/>
          </p:nvSpPr>
          <p:spPr>
            <a:xfrm>
              <a:off x="0" y="28575"/>
              <a:ext cx="812800" cy="784225"/>
            </a:xfrm>
            <a:prstGeom prst="rect">
              <a:avLst/>
            </a:prstGeom>
          </p:spPr>
          <p:txBody>
            <a:bodyPr lIns="50800" tIns="50800" rIns="50800" bIns="50800" rtlCol="0" anchor="ctr"/>
            <a:lstStyle/>
            <a:p>
              <a:pPr algn="ctr">
                <a:lnSpc>
                  <a:spcPts val="2000"/>
                </a:lnSpc>
              </a:pPr>
              <a:endParaRPr/>
            </a:p>
          </p:txBody>
        </p:sp>
      </p:grpSp>
      <p:sp>
        <p:nvSpPr>
          <p:cNvPr id="17" name="TextBox 17"/>
          <p:cNvSpPr txBox="1"/>
          <p:nvPr/>
        </p:nvSpPr>
        <p:spPr>
          <a:xfrm>
            <a:off x="15938863" y="9660329"/>
            <a:ext cx="1088270" cy="269875"/>
          </a:xfrm>
          <a:prstGeom prst="rect">
            <a:avLst/>
          </a:prstGeom>
        </p:spPr>
        <p:txBody>
          <a:bodyPr lIns="0" tIns="0" rIns="0" bIns="0" rtlCol="0" anchor="t">
            <a:spAutoFit/>
          </a:bodyPr>
          <a:lstStyle/>
          <a:p>
            <a:pPr algn="ctr">
              <a:lnSpc>
                <a:spcPts val="2000"/>
              </a:lnSpc>
            </a:pPr>
            <a:r>
              <a:rPr lang="en-US" sz="2000">
                <a:solidFill>
                  <a:srgbClr val="FFFFFF"/>
                </a:solidFill>
                <a:latin typeface="Kollektif"/>
              </a:rPr>
              <a:t>01/10</a:t>
            </a:r>
          </a:p>
        </p:txBody>
      </p:sp>
      <p:grpSp>
        <p:nvGrpSpPr>
          <p:cNvPr id="18" name="Group 18"/>
          <p:cNvGrpSpPr/>
          <p:nvPr/>
        </p:nvGrpSpPr>
        <p:grpSpPr>
          <a:xfrm>
            <a:off x="8674905" y="9544050"/>
            <a:ext cx="473857" cy="473857"/>
            <a:chOff x="0" y="0"/>
            <a:chExt cx="812800" cy="812800"/>
          </a:xfrm>
        </p:grpSpPr>
        <p:sp>
          <p:nvSpPr>
            <p:cNvPr id="19" name="Freeform 19"/>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24225C"/>
            </a:solidFill>
          </p:spPr>
        </p:sp>
        <p:sp>
          <p:nvSpPr>
            <p:cNvPr id="20" name="TextBox 20"/>
            <p:cNvSpPr txBox="1"/>
            <p:nvPr/>
          </p:nvSpPr>
          <p:spPr>
            <a:xfrm>
              <a:off x="76200" y="104775"/>
              <a:ext cx="660400" cy="631825"/>
            </a:xfrm>
            <a:prstGeom prst="rect">
              <a:avLst/>
            </a:prstGeom>
          </p:spPr>
          <p:txBody>
            <a:bodyPr lIns="50800" tIns="50800" rIns="50800" bIns="50800" rtlCol="0" anchor="ctr"/>
            <a:lstStyle/>
            <a:p>
              <a:pPr algn="ctr">
                <a:lnSpc>
                  <a:spcPts val="2000"/>
                </a:lnSpc>
              </a:pPr>
              <a:endParaRPr/>
            </a:p>
          </p:txBody>
        </p:sp>
      </p:grpSp>
      <p:grpSp>
        <p:nvGrpSpPr>
          <p:cNvPr id="21" name="Group 21"/>
          <p:cNvGrpSpPr/>
          <p:nvPr/>
        </p:nvGrpSpPr>
        <p:grpSpPr>
          <a:xfrm>
            <a:off x="9139238" y="9544050"/>
            <a:ext cx="473857" cy="473857"/>
            <a:chOff x="0" y="0"/>
            <a:chExt cx="812800" cy="812800"/>
          </a:xfrm>
        </p:grpSpPr>
        <p:sp>
          <p:nvSpPr>
            <p:cNvPr id="22" name="Freeform 22"/>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24225C"/>
            </a:solidFill>
          </p:spPr>
        </p:sp>
        <p:sp>
          <p:nvSpPr>
            <p:cNvPr id="23" name="TextBox 23"/>
            <p:cNvSpPr txBox="1"/>
            <p:nvPr/>
          </p:nvSpPr>
          <p:spPr>
            <a:xfrm>
              <a:off x="76200" y="104775"/>
              <a:ext cx="660400" cy="631825"/>
            </a:xfrm>
            <a:prstGeom prst="rect">
              <a:avLst/>
            </a:prstGeom>
          </p:spPr>
          <p:txBody>
            <a:bodyPr lIns="50800" tIns="50800" rIns="50800" bIns="50800" rtlCol="0" anchor="ctr"/>
            <a:lstStyle/>
            <a:p>
              <a:pPr algn="ctr">
                <a:lnSpc>
                  <a:spcPts val="2000"/>
                </a:lnSpc>
              </a:pPr>
              <a:endParaRPr/>
            </a:p>
          </p:txBody>
        </p:sp>
      </p:grpSp>
      <p:grpSp>
        <p:nvGrpSpPr>
          <p:cNvPr id="24" name="Group 24"/>
          <p:cNvGrpSpPr/>
          <p:nvPr/>
        </p:nvGrpSpPr>
        <p:grpSpPr>
          <a:xfrm>
            <a:off x="8911834" y="9544050"/>
            <a:ext cx="464332" cy="473857"/>
            <a:chOff x="0" y="0"/>
            <a:chExt cx="122293" cy="124802"/>
          </a:xfrm>
        </p:grpSpPr>
        <p:sp>
          <p:nvSpPr>
            <p:cNvPr id="25" name="Freeform 25"/>
            <p:cNvSpPr/>
            <p:nvPr/>
          </p:nvSpPr>
          <p:spPr>
            <a:xfrm>
              <a:off x="0" y="0"/>
              <a:ext cx="122293" cy="124802"/>
            </a:xfrm>
            <a:custGeom>
              <a:avLst/>
              <a:gdLst/>
              <a:ahLst/>
              <a:cxnLst/>
              <a:rect l="l" t="t" r="r" b="b"/>
              <a:pathLst>
                <a:path w="122293" h="124802">
                  <a:moveTo>
                    <a:pt x="0" y="0"/>
                  </a:moveTo>
                  <a:lnTo>
                    <a:pt x="122293" y="0"/>
                  </a:lnTo>
                  <a:lnTo>
                    <a:pt x="122293" y="124802"/>
                  </a:lnTo>
                  <a:lnTo>
                    <a:pt x="0" y="124802"/>
                  </a:lnTo>
                  <a:close/>
                </a:path>
              </a:pathLst>
            </a:custGeom>
            <a:solidFill>
              <a:srgbClr val="24225C"/>
            </a:solidFill>
          </p:spPr>
        </p:sp>
        <p:sp>
          <p:nvSpPr>
            <p:cNvPr id="26" name="TextBox 26"/>
            <p:cNvSpPr txBox="1"/>
            <p:nvPr/>
          </p:nvSpPr>
          <p:spPr>
            <a:xfrm>
              <a:off x="0" y="28575"/>
              <a:ext cx="812800" cy="784225"/>
            </a:xfrm>
            <a:prstGeom prst="rect">
              <a:avLst/>
            </a:prstGeom>
          </p:spPr>
          <p:txBody>
            <a:bodyPr lIns="50800" tIns="50800" rIns="50800" bIns="50800" rtlCol="0" anchor="ctr"/>
            <a:lstStyle/>
            <a:p>
              <a:pPr algn="ctr">
                <a:lnSpc>
                  <a:spcPts val="2000"/>
                </a:lnSpc>
              </a:pPr>
              <a:endParaRPr/>
            </a:p>
          </p:txBody>
        </p:sp>
      </p:grpSp>
      <p:pic>
        <p:nvPicPr>
          <p:cNvPr id="27" name="Picture 27"/>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973740" y="9648895"/>
            <a:ext cx="350045" cy="281309"/>
          </a:xfrm>
          <a:prstGeom prst="rect">
            <a:avLst/>
          </a:prstGeom>
        </p:spPr>
      </p:pic>
      <p:sp>
        <p:nvSpPr>
          <p:cNvPr id="28" name="TextBox 28"/>
          <p:cNvSpPr txBox="1"/>
          <p:nvPr/>
        </p:nvSpPr>
        <p:spPr>
          <a:xfrm>
            <a:off x="1028700" y="1076325"/>
            <a:ext cx="12513799" cy="847725"/>
          </a:xfrm>
          <a:prstGeom prst="rect">
            <a:avLst/>
          </a:prstGeom>
        </p:spPr>
        <p:txBody>
          <a:bodyPr lIns="0" tIns="0" rIns="0" bIns="0" rtlCol="0" anchor="t">
            <a:spAutoFit/>
          </a:bodyPr>
          <a:lstStyle/>
          <a:p>
            <a:pPr>
              <a:lnSpc>
                <a:spcPts val="6299"/>
              </a:lnSpc>
            </a:pPr>
            <a:r>
              <a:rPr lang="en-US" sz="6999">
                <a:solidFill>
                  <a:srgbClr val="24225C"/>
                </a:solidFill>
                <a:latin typeface="Assistant Bold"/>
              </a:rPr>
              <a:t>Victima a traficului de persoane</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650</TotalTime>
  <Words>6877</Words>
  <Application>Microsoft Office PowerPoint</Application>
  <PresentationFormat>Custom</PresentationFormat>
  <Paragraphs>632</Paragraphs>
  <Slides>66</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66</vt:i4>
      </vt:variant>
    </vt:vector>
  </HeadingPairs>
  <TitlesOfParts>
    <vt:vector size="78" baseType="lpstr">
      <vt:lpstr>Kollektif Bold</vt:lpstr>
      <vt:lpstr>Barlow Light Bold</vt:lpstr>
      <vt:lpstr>Arial</vt:lpstr>
      <vt:lpstr>Kollektif</vt:lpstr>
      <vt:lpstr>Assistant Bold</vt:lpstr>
      <vt:lpstr>Barlow Light</vt:lpstr>
      <vt:lpstr>Verdana</vt:lpstr>
      <vt:lpstr>Assistant Bold Bold</vt:lpstr>
      <vt:lpstr>Arimo Bold</vt:lpstr>
      <vt:lpstr>Calibri</vt:lpstr>
      <vt:lpstr>Verdana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AGENȚIA NAȚIONALĂ ÎMPOTRIVA TRAFICULUI DE PERSOANE</vt:lpstr>
      <vt:lpstr>PowerPoint Presentation</vt:lpstr>
      <vt:lpstr>MNIR este conceput ca un instrument de lucru adresat atât specialiștilor din instituțiile și organizațiile cu atribuții specifice în domeniul traficului de persoane, cât și specialiștilor din alte instituții și organizații care, în desfășurarea atribuțiilor de serviciu, pot detecta o potențială victimă a traficului de persoane. În același timp, documentul se adresează și publicului larg. </vt:lpstr>
      <vt:lpstr>     Principalii actori cu atribuții în implementarea MNIR</vt:lpstr>
      <vt:lpstr>ROLUL ANITP</vt:lpstr>
      <vt:lpstr>Direcția de Combatere a Criminalității Organizate (DCCO) </vt:lpstr>
      <vt:lpstr>   Direcția de Investigare a Infracțiunilor de Criminalitate Organizată și Terorism (DIICOT) </vt:lpstr>
      <vt:lpstr>Autoritatea Națională pentru Protecția Drepturilor Copilului și Adopție (ANPDCA)</vt:lpstr>
      <vt:lpstr>Direcția Generală de Asistență Socială și Protecția Copilului (DGASPC) </vt:lpstr>
      <vt:lpstr>Organizații neguvernamentale specializate în asistarea și protejarea victimelor traficului de persoane și ale traficului de minori </vt:lpstr>
      <vt:lpstr>Organizația Internațională pentru Migrație, OIM România </vt:lpstr>
      <vt:lpstr>DETECTAREA VICTIMEI </vt:lpstr>
      <vt:lpstr>IDENTIFICAREA VICTIMEI TRAFICULUI DE PERSOANE</vt:lpstr>
      <vt:lpstr>PowerPoint Presentation</vt:lpstr>
      <vt:lpstr>PowerPoint Presentation</vt:lpstr>
      <vt:lpstr>PowerPoint Presentation</vt:lpstr>
      <vt:lpstr>PowerPoint Presentation</vt:lpstr>
      <vt:lpstr>PowerPoint Presentation</vt:lpstr>
      <vt:lpstr>PERIOADA DE RECUPERATE ȘI REFLECȚIE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Instrument Practic Pentru Detectarea/Identificarea Victimelor Traficului De Persoane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Cream Beige Brown Monotone Simple Minimalist All Purpose Presentation PPT Template</dc:title>
  <dc:creator>Claudia Preduț</dc:creator>
  <cp:lastModifiedBy>Krieger Imelda</cp:lastModifiedBy>
  <cp:revision>46</cp:revision>
  <dcterms:created xsi:type="dcterms:W3CDTF">2006-08-16T00:00:00Z</dcterms:created>
  <dcterms:modified xsi:type="dcterms:W3CDTF">2026-05-29T07:41:28Z</dcterms:modified>
  <dc:identifier>DAFDX2Wab7A</dc:identifier>
</cp:coreProperties>
</file>